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s/slide76.xml" ContentType="application/vnd.openxmlformats-officedocument.presentationml.slide+xml"/>
  <Override PartName="/ppt/slides/slide94.xml" ContentType="application/vnd.openxmlformats-officedocument.presentationml.slide+xml"/>
  <Override PartName="/ppt/slides/slide113.xml" ContentType="application/vnd.openxmlformats-officedocument.presentationml.slide+xml"/>
  <Override PartName="/ppt/slides/slide142.xml" ContentType="application/vnd.openxmlformats-officedocument.presentationml.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s/slide83.xml" ContentType="application/vnd.openxmlformats-officedocument.presentationml.slide+xml"/>
  <Override PartName="/ppt/slides/slide102.xml" ContentType="application/vnd.openxmlformats-officedocument.presentationml.slide+xml"/>
  <Override PartName="/ppt/slides/slide120.xml" ContentType="application/vnd.openxmlformats-officedocument.presentationml.slide+xml"/>
  <Override PartName="/ppt/slides/slide131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slides/slide72.xml" ContentType="application/vnd.openxmlformats-officedocument.presentationml.slide+xml"/>
  <Override PartName="/ppt/slides/slide90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s/slide129.xml" ContentType="application/vnd.openxmlformats-officedocument.presentationml.slide+xml"/>
  <Override PartName="/ppt/slides/slide147.xml" ContentType="application/vnd.openxmlformats-officedocument.presentationml.slide+xml"/>
  <Override PartName="/ppt/slides/slide99.xml" ContentType="application/vnd.openxmlformats-officedocument.presentationml.slide+xml"/>
  <Override PartName="/ppt/slides/slide118.xml" ContentType="application/vnd.openxmlformats-officedocument.presentationml.slide+xml"/>
  <Override PartName="/ppt/slides/slide136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77.xml" ContentType="application/vnd.openxmlformats-officedocument.presentationml.slide+xml"/>
  <Override PartName="/ppt/slides/slide88.xml" ContentType="application/vnd.openxmlformats-officedocument.presentationml.slide+xml"/>
  <Override PartName="/ppt/slides/slide107.xml" ContentType="application/vnd.openxmlformats-officedocument.presentationml.slide+xml"/>
  <Override PartName="/ppt/slides/slide125.xml" ContentType="application/vnd.openxmlformats-officedocument.presentationml.slide+xml"/>
  <Override PartName="/ppt/slides/slide143.xml" ContentType="application/vnd.openxmlformats-officedocument.presentationml.slide+xml"/>
  <Override PartName="/ppt/slides/slide154.xml" ContentType="application/vnd.openxmlformats-officedocument.presentationml.slide+xml"/>
  <Override PartName="/ppt/viewProps.xml" ContentType="application/vnd.openxmlformats-officedocument.presentationml.viewProp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48.xml" ContentType="application/vnd.openxmlformats-officedocument.presentationml.slide+xml"/>
  <Override PartName="/ppt/slides/slide66.xml" ContentType="application/vnd.openxmlformats-officedocument.presentationml.slide+xml"/>
  <Override PartName="/ppt/slides/slide95.xml" ContentType="application/vnd.openxmlformats-officedocument.presentationml.slide+xml"/>
  <Override PartName="/ppt/slides/slide103.xml" ContentType="application/vnd.openxmlformats-officedocument.presentationml.slide+xml"/>
  <Override PartName="/ppt/slides/slide114.xml" ContentType="application/vnd.openxmlformats-officedocument.presentationml.slide+xml"/>
  <Override PartName="/ppt/slides/slide132.xml" ContentType="application/vnd.openxmlformats-officedocument.presentationml.slide+xml"/>
  <Override PartName="/ppt/slides/slide150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55.xml" ContentType="application/vnd.openxmlformats-officedocument.presentationml.slide+xml"/>
  <Override PartName="/ppt/slides/slide73.xml" ContentType="application/vnd.openxmlformats-officedocument.presentationml.slide+xml"/>
  <Override PartName="/ppt/slides/slide84.xml" ContentType="application/vnd.openxmlformats-officedocument.presentationml.slide+xml"/>
  <Override PartName="/ppt/slides/slide121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33.xml" ContentType="application/vnd.openxmlformats-officedocument.presentationml.slide+xml"/>
  <Override PartName="/ppt/slides/slide44.xml" ContentType="application/vnd.openxmlformats-officedocument.presentationml.slide+xml"/>
  <Override PartName="/ppt/slides/slide62.xml" ContentType="application/vnd.openxmlformats-officedocument.presentationml.slide+xml"/>
  <Override PartName="/ppt/slides/slide80.xml" ContentType="application/vnd.openxmlformats-officedocument.presentationml.slide+xml"/>
  <Override PartName="/ppt/slides/slide91.xml" ContentType="application/vnd.openxmlformats-officedocument.presentationml.slide+xml"/>
  <Override PartName="/ppt/slides/slide110.xml" ContentType="application/vnd.openxmlformats-officedocument.presentationml.slide+xml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22.xml" ContentType="application/vnd.openxmlformats-officedocument.presentationml.slide+xml"/>
  <Override PartName="/ppt/slides/slide51.xml" ContentType="application/vnd.openxmlformats-officedocument.presentationml.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40.xml" ContentType="application/vnd.openxmlformats-officedocument.presentationml.slide+xml"/>
  <Override PartName="/ppt/slides/slide119.xml" ContentType="application/vnd.openxmlformats-officedocument.presentationml.slide+xml"/>
  <Override PartName="/ppt/slides/slide148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89.xml" ContentType="application/vnd.openxmlformats-officedocument.presentationml.slide+xml"/>
  <Override PartName="/ppt/slides/slide108.xml" ContentType="application/vnd.openxmlformats-officedocument.presentationml.slide+xml"/>
  <Override PartName="/ppt/slides/slide126.xml" ContentType="application/vnd.openxmlformats-officedocument.presentationml.slide+xml"/>
  <Override PartName="/ppt/slides/slide137.xml" ContentType="application/vnd.openxmlformats-officedocument.presentationml.slide+xml"/>
  <Override PartName="/ppt/slides/slide155.xml" ContentType="application/vnd.openxmlformats-officedocument.presentationml.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ppt/slides/slide78.xml" ContentType="application/vnd.openxmlformats-officedocument.presentationml.slide+xml"/>
  <Override PartName="/ppt/slides/slide87.xml" ContentType="application/vnd.openxmlformats-officedocument.presentationml.slide+xml"/>
  <Override PartName="/ppt/slides/slide96.xml" ContentType="application/vnd.openxmlformats-officedocument.presentationml.slide+xml"/>
  <Override PartName="/ppt/slides/slide106.xml" ContentType="application/vnd.openxmlformats-officedocument.presentationml.slide+xml"/>
  <Override PartName="/ppt/slides/slide115.xml" ContentType="application/vnd.openxmlformats-officedocument.presentationml.slide+xml"/>
  <Override PartName="/ppt/slides/slide124.xml" ContentType="application/vnd.openxmlformats-officedocument.presentationml.slide+xml"/>
  <Override PartName="/ppt/slides/slide135.xml" ContentType="application/vnd.openxmlformats-officedocument.presentationml.slide+xml"/>
  <Override PartName="/ppt/slides/slide144.xml" ContentType="application/vnd.openxmlformats-officedocument.presentationml.slide+xml"/>
  <Override PartName="/ppt/slides/slide153.xml" ContentType="application/vnd.openxmlformats-officedocument.presentationml.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s/slide85.xml" ContentType="application/vnd.openxmlformats-officedocument.presentationml.slide+xml"/>
  <Override PartName="/ppt/slides/slide104.xml" ContentType="application/vnd.openxmlformats-officedocument.presentationml.slide+xml"/>
  <Override PartName="/ppt/slides/slide122.xml" ContentType="application/vnd.openxmlformats-officedocument.presentationml.slide+xml"/>
  <Override PartName="/ppt/slides/slide133.xml" ContentType="application/vnd.openxmlformats-officedocument.presentationml.slide+xml"/>
  <Override PartName="/ppt/slides/slide151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s/slide74.xml" ContentType="application/vnd.openxmlformats-officedocument.presentationml.slide+xml"/>
  <Override PartName="/ppt/slides/slide92.xml" ContentType="application/vnd.openxmlformats-officedocument.presentationml.slide+xml"/>
  <Override PartName="/ppt/slides/slide111.xml" ContentType="application/vnd.openxmlformats-officedocument.presentationml.slide+xml"/>
  <Override PartName="/ppt/slides/slide140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s/slide81.xml" ContentType="application/vnd.openxmlformats-officedocument.presentationml.slide+xml"/>
  <Override PartName="/ppt/slides/slide100.xml" ContentType="application/vnd.openxmlformats-officedocument.presentationml.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slides/slide70.xml" ContentType="application/vnd.openxmlformats-officedocument.presentationml.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s/slide149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138.xml" ContentType="application/vnd.openxmlformats-officedocument.presentationml.slide+xml"/>
  <Override PartName="/ppt/slides/slide79.xml" ContentType="application/vnd.openxmlformats-officedocument.presentationml.slide+xml"/>
  <Override PartName="/ppt/slides/slide109.xml" ContentType="application/vnd.openxmlformats-officedocument.presentationml.slide+xml"/>
  <Override PartName="/ppt/slides/slide127.xml" ContentType="application/vnd.openxmlformats-officedocument.presentationml.slide+xml"/>
  <Override PartName="/ppt/slides/slide145.xml" ContentType="application/vnd.openxmlformats-officedocument.presentationml.slide+xml"/>
  <Override PartName="/ppt/slides/slide156.xml" ContentType="application/vnd.openxmlformats-officedocument.presentationml.slide+xml"/>
  <Override PartName="/ppt/slides/slide7.xml" ContentType="application/vnd.openxmlformats-officedocument.presentationml.slide+xml"/>
  <Override PartName="/ppt/slides/slide68.xml" ContentType="application/vnd.openxmlformats-officedocument.presentationml.slide+xml"/>
  <Override PartName="/ppt/slides/slide97.xml" ContentType="application/vnd.openxmlformats-officedocument.presentationml.slide+xml"/>
  <Override PartName="/ppt/slides/slide116.xml" ContentType="application/vnd.openxmlformats-officedocument.presentationml.slide+xml"/>
  <Override PartName="/ppt/slides/slide134.xml" ContentType="application/vnd.openxmlformats-officedocument.presentationml.slide+xml"/>
  <Override PartName="/ppt/slideLayouts/slideLayout9.xml" ContentType="application/vnd.openxmlformats-officedocument.presentationml.slideLayout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57.xml" ContentType="application/vnd.openxmlformats-officedocument.presentationml.slide+xml"/>
  <Override PartName="/ppt/slides/slide75.xml" ContentType="application/vnd.openxmlformats-officedocument.presentationml.slide+xml"/>
  <Override PartName="/ppt/slides/slide86.xml" ContentType="application/vnd.openxmlformats-officedocument.presentationml.slide+xml"/>
  <Override PartName="/ppt/slides/slide105.xml" ContentType="application/vnd.openxmlformats-officedocument.presentationml.slide+xml"/>
  <Override PartName="/ppt/slides/slide123.xml" ContentType="application/vnd.openxmlformats-officedocument.presentationml.slide+xml"/>
  <Override PartName="/ppt/slides/slide141.xml" ContentType="application/vnd.openxmlformats-officedocument.presentationml.slide+xml"/>
  <Override PartName="/ppt/slides/slide152.xml" ContentType="application/vnd.openxmlformats-officedocument.presentationml.slide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46.xml" ContentType="application/vnd.openxmlformats-officedocument.presentationml.slide+xml"/>
  <Override PartName="/ppt/slides/slide64.xml" ContentType="application/vnd.openxmlformats-officedocument.presentationml.slide+xml"/>
  <Override PartName="/ppt/slides/slide93.xml" ContentType="application/vnd.openxmlformats-officedocument.presentationml.slide+xml"/>
  <Override PartName="/ppt/slides/slide101.xml" ContentType="application/vnd.openxmlformats-officedocument.presentationml.slide+xml"/>
  <Override PartName="/ppt/slides/slide112.xml" ContentType="application/vnd.openxmlformats-officedocument.presentationml.slide+xml"/>
  <Override PartName="/ppt/slides/slide130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24.xml" ContentType="application/vnd.openxmlformats-officedocument.presentationml.slide+xml"/>
  <Override PartName="/ppt/slides/slide35.xml" ContentType="application/vnd.openxmlformats-officedocument.presentationml.slide+xml"/>
  <Override PartName="/ppt/slides/slide53.xml" ContentType="application/vnd.openxmlformats-officedocument.presentationml.slide+xml"/>
  <Override PartName="/ppt/slides/slide71.xml" ContentType="application/vnd.openxmlformats-officedocument.presentationml.slide+xml"/>
  <Override PartName="/ppt/slides/slide82.xml" ContentType="application/vnd.openxmlformats-officedocument.presentationml.slide+xml"/>
  <Default Extension="jpeg" ContentType="image/jpeg"/>
  <Override PartName="/ppt/slides/slide13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ppt/slides/slide20.xml" ContentType="application/vnd.openxmlformats-officedocument.presentationml.slide+xml"/>
  <Override PartName="/ppt/slides/slide139.xml" ContentType="application/vnd.openxmlformats-officedocument.presentationml.slide+xml"/>
  <Override PartName="/ppt/slides/slide157.xml" ContentType="application/vnd.openxmlformats-officedocument.presentationml.slide+xml"/>
  <Override PartName="/ppt/slides/slide98.xml" ContentType="application/vnd.openxmlformats-officedocument.presentationml.slide+xml"/>
  <Override PartName="/ppt/slides/slide117.xml" ContentType="application/vnd.openxmlformats-officedocument.presentationml.slide+xml"/>
  <Override PartName="/ppt/slides/slide128.xml" ContentType="application/vnd.openxmlformats-officedocument.presentationml.slide+xml"/>
  <Override PartName="/ppt/slides/slide146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9"/>
  </p:notesMasterIdLst>
  <p:sldIdLst>
    <p:sldId id="256" r:id="rId2"/>
    <p:sldId id="318" r:id="rId3"/>
    <p:sldId id="312" r:id="rId4"/>
    <p:sldId id="260" r:id="rId5"/>
    <p:sldId id="258" r:id="rId6"/>
    <p:sldId id="257" r:id="rId7"/>
    <p:sldId id="259" r:id="rId8"/>
    <p:sldId id="261" r:id="rId9"/>
    <p:sldId id="262" r:id="rId10"/>
    <p:sldId id="263" r:id="rId11"/>
    <p:sldId id="264" r:id="rId12"/>
    <p:sldId id="265" r:id="rId13"/>
    <p:sldId id="292" r:id="rId14"/>
    <p:sldId id="293" r:id="rId15"/>
    <p:sldId id="294" r:id="rId16"/>
    <p:sldId id="295" r:id="rId17"/>
    <p:sldId id="297" r:id="rId18"/>
    <p:sldId id="299" r:id="rId19"/>
    <p:sldId id="298" r:id="rId20"/>
    <p:sldId id="300" r:id="rId21"/>
    <p:sldId id="301" r:id="rId22"/>
    <p:sldId id="302" r:id="rId23"/>
    <p:sldId id="304" r:id="rId24"/>
    <p:sldId id="305" r:id="rId25"/>
    <p:sldId id="306" r:id="rId26"/>
    <p:sldId id="307" r:id="rId27"/>
    <p:sldId id="308" r:id="rId28"/>
    <p:sldId id="309" r:id="rId29"/>
    <p:sldId id="310" r:id="rId30"/>
    <p:sldId id="311" r:id="rId31"/>
    <p:sldId id="313" r:id="rId32"/>
    <p:sldId id="321" r:id="rId33"/>
    <p:sldId id="456" r:id="rId34"/>
    <p:sldId id="453" r:id="rId35"/>
    <p:sldId id="322" r:id="rId36"/>
    <p:sldId id="323" r:id="rId37"/>
    <p:sldId id="455" r:id="rId38"/>
    <p:sldId id="325" r:id="rId39"/>
    <p:sldId id="450" r:id="rId40"/>
    <p:sldId id="326" r:id="rId41"/>
    <p:sldId id="327" r:id="rId42"/>
    <p:sldId id="351" r:id="rId43"/>
    <p:sldId id="352" r:id="rId44"/>
    <p:sldId id="355" r:id="rId45"/>
    <p:sldId id="356" r:id="rId46"/>
    <p:sldId id="452" r:id="rId47"/>
    <p:sldId id="357" r:id="rId48"/>
    <p:sldId id="358" r:id="rId49"/>
    <p:sldId id="360" r:id="rId50"/>
    <p:sldId id="361" r:id="rId51"/>
    <p:sldId id="362" r:id="rId52"/>
    <p:sldId id="363" r:id="rId53"/>
    <p:sldId id="354" r:id="rId54"/>
    <p:sldId id="366" r:id="rId55"/>
    <p:sldId id="367" r:id="rId56"/>
    <p:sldId id="368" r:id="rId57"/>
    <p:sldId id="370" r:id="rId58"/>
    <p:sldId id="371" r:id="rId59"/>
    <p:sldId id="376" r:id="rId60"/>
    <p:sldId id="377" r:id="rId61"/>
    <p:sldId id="353" r:id="rId62"/>
    <p:sldId id="328" r:id="rId63"/>
    <p:sldId id="329" r:id="rId64"/>
    <p:sldId id="330" r:id="rId65"/>
    <p:sldId id="331" r:id="rId66"/>
    <p:sldId id="333" r:id="rId67"/>
    <p:sldId id="334" r:id="rId68"/>
    <p:sldId id="335" r:id="rId69"/>
    <p:sldId id="336" r:id="rId70"/>
    <p:sldId id="337" r:id="rId71"/>
    <p:sldId id="338" r:id="rId72"/>
    <p:sldId id="339" r:id="rId73"/>
    <p:sldId id="340" r:id="rId74"/>
    <p:sldId id="341" r:id="rId75"/>
    <p:sldId id="342" r:id="rId76"/>
    <p:sldId id="344" r:id="rId77"/>
    <p:sldId id="345" r:id="rId78"/>
    <p:sldId id="347" r:id="rId79"/>
    <p:sldId id="349" r:id="rId80"/>
    <p:sldId id="378" r:id="rId81"/>
    <p:sldId id="379" r:id="rId82"/>
    <p:sldId id="382" r:id="rId83"/>
    <p:sldId id="383" r:id="rId84"/>
    <p:sldId id="384" r:id="rId85"/>
    <p:sldId id="385" r:id="rId86"/>
    <p:sldId id="386" r:id="rId87"/>
    <p:sldId id="387" r:id="rId88"/>
    <p:sldId id="388" r:id="rId89"/>
    <p:sldId id="389" r:id="rId90"/>
    <p:sldId id="390" r:id="rId91"/>
    <p:sldId id="391" r:id="rId92"/>
    <p:sldId id="392" r:id="rId93"/>
    <p:sldId id="393" r:id="rId94"/>
    <p:sldId id="394" r:id="rId95"/>
    <p:sldId id="395" r:id="rId96"/>
    <p:sldId id="396" r:id="rId97"/>
    <p:sldId id="397" r:id="rId98"/>
    <p:sldId id="398" r:id="rId99"/>
    <p:sldId id="399" r:id="rId100"/>
    <p:sldId id="400" r:id="rId101"/>
    <p:sldId id="401" r:id="rId102"/>
    <p:sldId id="402" r:id="rId103"/>
    <p:sldId id="403" r:id="rId104"/>
    <p:sldId id="404" r:id="rId105"/>
    <p:sldId id="405" r:id="rId106"/>
    <p:sldId id="406" r:id="rId107"/>
    <p:sldId id="407" r:id="rId108"/>
    <p:sldId id="408" r:id="rId109"/>
    <p:sldId id="409" r:id="rId110"/>
    <p:sldId id="410" r:id="rId111"/>
    <p:sldId id="411" r:id="rId112"/>
    <p:sldId id="412" r:id="rId113"/>
    <p:sldId id="413" r:id="rId114"/>
    <p:sldId id="414" r:id="rId115"/>
    <p:sldId id="415" r:id="rId116"/>
    <p:sldId id="332" r:id="rId117"/>
    <p:sldId id="416" r:id="rId118"/>
    <p:sldId id="314" r:id="rId119"/>
    <p:sldId id="315" r:id="rId120"/>
    <p:sldId id="316" r:id="rId121"/>
    <p:sldId id="317" r:id="rId122"/>
    <p:sldId id="458" r:id="rId123"/>
    <p:sldId id="459" r:id="rId124"/>
    <p:sldId id="460" r:id="rId125"/>
    <p:sldId id="417" r:id="rId126"/>
    <p:sldId id="419" r:id="rId127"/>
    <p:sldId id="420" r:id="rId128"/>
    <p:sldId id="421" r:id="rId129"/>
    <p:sldId id="422" r:id="rId130"/>
    <p:sldId id="423" r:id="rId131"/>
    <p:sldId id="424" r:id="rId132"/>
    <p:sldId id="425" r:id="rId133"/>
    <p:sldId id="426" r:id="rId134"/>
    <p:sldId id="427" r:id="rId135"/>
    <p:sldId id="428" r:id="rId136"/>
    <p:sldId id="429" r:id="rId137"/>
    <p:sldId id="430" r:id="rId138"/>
    <p:sldId id="431" r:id="rId139"/>
    <p:sldId id="432" r:id="rId140"/>
    <p:sldId id="433" r:id="rId141"/>
    <p:sldId id="434" r:id="rId142"/>
    <p:sldId id="454" r:id="rId143"/>
    <p:sldId id="435" r:id="rId144"/>
    <p:sldId id="436" r:id="rId145"/>
    <p:sldId id="437" r:id="rId146"/>
    <p:sldId id="438" r:id="rId147"/>
    <p:sldId id="439" r:id="rId148"/>
    <p:sldId id="440" r:id="rId149"/>
    <p:sldId id="441" r:id="rId150"/>
    <p:sldId id="418" r:id="rId151"/>
    <p:sldId id="442" r:id="rId152"/>
    <p:sldId id="443" r:id="rId153"/>
    <p:sldId id="445" r:id="rId154"/>
    <p:sldId id="446" r:id="rId155"/>
    <p:sldId id="447" r:id="rId156"/>
    <p:sldId id="448" r:id="rId157"/>
    <p:sldId id="449" r:id="rId158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40" d="100"/>
          <a:sy n="40" d="100"/>
        </p:scale>
        <p:origin x="-1386" y="-2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33" Type="http://schemas.openxmlformats.org/officeDocument/2006/relationships/slide" Target="slides/slide132.xml"/><Relationship Id="rId138" Type="http://schemas.openxmlformats.org/officeDocument/2006/relationships/slide" Target="slides/slide137.xml"/><Relationship Id="rId154" Type="http://schemas.openxmlformats.org/officeDocument/2006/relationships/slide" Target="slides/slide153.xml"/><Relationship Id="rId159" Type="http://schemas.openxmlformats.org/officeDocument/2006/relationships/notesMaster" Target="notesMasters/notesMaster1.xml"/><Relationship Id="rId16" Type="http://schemas.openxmlformats.org/officeDocument/2006/relationships/slide" Target="slides/slide1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slide" Target="slides/slide122.xml"/><Relationship Id="rId128" Type="http://schemas.openxmlformats.org/officeDocument/2006/relationships/slide" Target="slides/slide127.xml"/><Relationship Id="rId144" Type="http://schemas.openxmlformats.org/officeDocument/2006/relationships/slide" Target="slides/slide143.xml"/><Relationship Id="rId149" Type="http://schemas.openxmlformats.org/officeDocument/2006/relationships/slide" Target="slides/slide148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60" Type="http://schemas.openxmlformats.org/officeDocument/2006/relationships/presProps" Target="presProps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113" Type="http://schemas.openxmlformats.org/officeDocument/2006/relationships/slide" Target="slides/slide112.xml"/><Relationship Id="rId118" Type="http://schemas.openxmlformats.org/officeDocument/2006/relationships/slide" Target="slides/slide117.xml"/><Relationship Id="rId134" Type="http://schemas.openxmlformats.org/officeDocument/2006/relationships/slide" Target="slides/slide133.xml"/><Relationship Id="rId139" Type="http://schemas.openxmlformats.org/officeDocument/2006/relationships/slide" Target="slides/slide138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150" Type="http://schemas.openxmlformats.org/officeDocument/2006/relationships/slide" Target="slides/slide149.xml"/><Relationship Id="rId155" Type="http://schemas.openxmlformats.org/officeDocument/2006/relationships/slide" Target="slides/slide154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59" Type="http://schemas.openxmlformats.org/officeDocument/2006/relationships/slide" Target="slides/slide58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124" Type="http://schemas.openxmlformats.org/officeDocument/2006/relationships/slide" Target="slides/slide123.xml"/><Relationship Id="rId129" Type="http://schemas.openxmlformats.org/officeDocument/2006/relationships/slide" Target="slides/slide128.xml"/><Relationship Id="rId54" Type="http://schemas.openxmlformats.org/officeDocument/2006/relationships/slide" Target="slides/slide53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40" Type="http://schemas.openxmlformats.org/officeDocument/2006/relationships/slide" Target="slides/slide139.xml"/><Relationship Id="rId145" Type="http://schemas.openxmlformats.org/officeDocument/2006/relationships/slide" Target="slides/slide144.xml"/><Relationship Id="rId16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14" Type="http://schemas.openxmlformats.org/officeDocument/2006/relationships/slide" Target="slides/slide113.xml"/><Relationship Id="rId119" Type="http://schemas.openxmlformats.org/officeDocument/2006/relationships/slide" Target="slides/slide118.xml"/><Relationship Id="rId127" Type="http://schemas.openxmlformats.org/officeDocument/2006/relationships/slide" Target="slides/slide12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slide" Target="slides/slide121.xml"/><Relationship Id="rId130" Type="http://schemas.openxmlformats.org/officeDocument/2006/relationships/slide" Target="slides/slide129.xml"/><Relationship Id="rId135" Type="http://schemas.openxmlformats.org/officeDocument/2006/relationships/slide" Target="slides/slide134.xml"/><Relationship Id="rId143" Type="http://schemas.openxmlformats.org/officeDocument/2006/relationships/slide" Target="slides/slide142.xml"/><Relationship Id="rId148" Type="http://schemas.openxmlformats.org/officeDocument/2006/relationships/slide" Target="slides/slide147.xml"/><Relationship Id="rId151" Type="http://schemas.openxmlformats.org/officeDocument/2006/relationships/slide" Target="slides/slide150.xml"/><Relationship Id="rId156" Type="http://schemas.openxmlformats.org/officeDocument/2006/relationships/slide" Target="slides/slide155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slide" Target="slides/slide119.xml"/><Relationship Id="rId125" Type="http://schemas.openxmlformats.org/officeDocument/2006/relationships/slide" Target="slides/slide124.xml"/><Relationship Id="rId141" Type="http://schemas.openxmlformats.org/officeDocument/2006/relationships/slide" Target="slides/slide140.xml"/><Relationship Id="rId146" Type="http://schemas.openxmlformats.org/officeDocument/2006/relationships/slide" Target="slides/slide14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162" Type="http://schemas.openxmlformats.org/officeDocument/2006/relationships/theme" Target="theme/theme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Relationship Id="rId131" Type="http://schemas.openxmlformats.org/officeDocument/2006/relationships/slide" Target="slides/slide130.xml"/><Relationship Id="rId136" Type="http://schemas.openxmlformats.org/officeDocument/2006/relationships/slide" Target="slides/slide135.xml"/><Relationship Id="rId157" Type="http://schemas.openxmlformats.org/officeDocument/2006/relationships/slide" Target="slides/slide156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52" Type="http://schemas.openxmlformats.org/officeDocument/2006/relationships/slide" Target="slides/slide15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26" Type="http://schemas.openxmlformats.org/officeDocument/2006/relationships/slide" Target="slides/slide125.xml"/><Relationship Id="rId147" Type="http://schemas.openxmlformats.org/officeDocument/2006/relationships/slide" Target="slides/slide14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slide" Target="slides/slide120.xml"/><Relationship Id="rId142" Type="http://schemas.openxmlformats.org/officeDocument/2006/relationships/slide" Target="slides/slide141.xml"/><Relationship Id="rId163" Type="http://schemas.openxmlformats.org/officeDocument/2006/relationships/tableStyles" Target="tableStyles.xml"/><Relationship Id="rId3" Type="http://schemas.openxmlformats.org/officeDocument/2006/relationships/slide" Target="slides/slide2.xml"/><Relationship Id="rId25" Type="http://schemas.openxmlformats.org/officeDocument/2006/relationships/slide" Target="slides/slide24.xml"/><Relationship Id="rId46" Type="http://schemas.openxmlformats.org/officeDocument/2006/relationships/slide" Target="slides/slide45.xml"/><Relationship Id="rId67" Type="http://schemas.openxmlformats.org/officeDocument/2006/relationships/slide" Target="slides/slide66.xml"/><Relationship Id="rId116" Type="http://schemas.openxmlformats.org/officeDocument/2006/relationships/slide" Target="slides/slide115.xml"/><Relationship Id="rId137" Type="http://schemas.openxmlformats.org/officeDocument/2006/relationships/slide" Target="slides/slide136.xml"/><Relationship Id="rId158" Type="http://schemas.openxmlformats.org/officeDocument/2006/relationships/slide" Target="slides/slide157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62" Type="http://schemas.openxmlformats.org/officeDocument/2006/relationships/slide" Target="slides/slide61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111" Type="http://schemas.openxmlformats.org/officeDocument/2006/relationships/slide" Target="slides/slide110.xml"/><Relationship Id="rId132" Type="http://schemas.openxmlformats.org/officeDocument/2006/relationships/slide" Target="slides/slide131.xml"/><Relationship Id="rId153" Type="http://schemas.openxmlformats.org/officeDocument/2006/relationships/slide" Target="slides/slide15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A332DD-E27F-44A3-B90B-0F3A8DCA872D}" type="datetimeFigureOut">
              <a:rPr lang="it-IT" smtClean="0"/>
              <a:pPr/>
              <a:t>10/10/2016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4973BB-B289-4421-99D9-79BDF158A723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4973BB-B289-4421-99D9-79BDF158A723}" type="slidenum">
              <a:rPr lang="it-IT" smtClean="0"/>
              <a:pPr/>
              <a:t>82</a:t>
            </a:fld>
            <a:endParaRPr 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088F2-50A1-4D3D-9C8C-EF6D281B5A73}" type="datetimeFigureOut">
              <a:rPr lang="it-IT" smtClean="0"/>
              <a:pPr/>
              <a:t>10/10/2016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B27FC-914C-44AF-A9E2-A0BC76896DC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088F2-50A1-4D3D-9C8C-EF6D281B5A73}" type="datetimeFigureOut">
              <a:rPr lang="it-IT" smtClean="0"/>
              <a:pPr/>
              <a:t>10/10/2016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B27FC-914C-44AF-A9E2-A0BC76896DC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088F2-50A1-4D3D-9C8C-EF6D281B5A73}" type="datetimeFigureOut">
              <a:rPr lang="it-IT" smtClean="0"/>
              <a:pPr/>
              <a:t>10/10/2016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B27FC-914C-44AF-A9E2-A0BC76896DC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088F2-50A1-4D3D-9C8C-EF6D281B5A73}" type="datetimeFigureOut">
              <a:rPr lang="it-IT" smtClean="0"/>
              <a:pPr/>
              <a:t>10/10/2016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B27FC-914C-44AF-A9E2-A0BC76896DC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088F2-50A1-4D3D-9C8C-EF6D281B5A73}" type="datetimeFigureOut">
              <a:rPr lang="it-IT" smtClean="0"/>
              <a:pPr/>
              <a:t>10/10/2016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B27FC-914C-44AF-A9E2-A0BC76896DC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088F2-50A1-4D3D-9C8C-EF6D281B5A73}" type="datetimeFigureOut">
              <a:rPr lang="it-IT" smtClean="0"/>
              <a:pPr/>
              <a:t>10/10/2016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B27FC-914C-44AF-A9E2-A0BC76896DC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088F2-50A1-4D3D-9C8C-EF6D281B5A73}" type="datetimeFigureOut">
              <a:rPr lang="it-IT" smtClean="0"/>
              <a:pPr/>
              <a:t>10/10/2016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B27FC-914C-44AF-A9E2-A0BC76896DC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088F2-50A1-4D3D-9C8C-EF6D281B5A73}" type="datetimeFigureOut">
              <a:rPr lang="it-IT" smtClean="0"/>
              <a:pPr/>
              <a:t>10/10/2016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B27FC-914C-44AF-A9E2-A0BC76896DC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088F2-50A1-4D3D-9C8C-EF6D281B5A73}" type="datetimeFigureOut">
              <a:rPr lang="it-IT" smtClean="0"/>
              <a:pPr/>
              <a:t>10/10/2016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B27FC-914C-44AF-A9E2-A0BC76896DC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088F2-50A1-4D3D-9C8C-EF6D281B5A73}" type="datetimeFigureOut">
              <a:rPr lang="it-IT" smtClean="0"/>
              <a:pPr/>
              <a:t>10/10/2016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B27FC-914C-44AF-A9E2-A0BC76896DC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088F2-50A1-4D3D-9C8C-EF6D281B5A73}" type="datetimeFigureOut">
              <a:rPr lang="it-IT" smtClean="0"/>
              <a:pPr/>
              <a:t>10/10/2016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B27FC-914C-44AF-A9E2-A0BC76896DC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200"/>
            </a:gs>
            <a:gs pos="45000">
              <a:srgbClr val="FF7A00"/>
            </a:gs>
            <a:gs pos="70000">
              <a:srgbClr val="FF0300"/>
            </a:gs>
            <a:gs pos="100000">
              <a:srgbClr val="4D0808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3088F2-50A1-4D3D-9C8C-EF6D281B5A73}" type="datetimeFigureOut">
              <a:rPr lang="it-IT" smtClean="0"/>
              <a:pPr/>
              <a:t>10/10/2016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5B27FC-914C-44AF-A9E2-A0BC76896DCA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bing.com/images/search?q=ges%c3%b9+immagini&amp;view=detailv2&amp;qpvt=ges%c3%b9+immagini&amp;id=8ED41DC80E86AABEB5FC0A24819F9E45B1B298C8&amp;selectedIndex=16&amp;ccid=qixcxmE8&amp;simid=608015354131710244&amp;thid=OIP.Maa2c5cc6613c4359c9edf66f508700e3o1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hyperlink" Target="https://it.wikipedia.org/wiki/File:Map_of_Jerusalem_-_the_old_city_-_EN.png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hyperlink" Target="https://it.wikipedia.org/wiki/File:OldCityMap.PNG" TargetMode="External"/><Relationship Id="rId1" Type="http://schemas.openxmlformats.org/officeDocument/2006/relationships/slideLayout" Target="../slideLayouts/slideLayout2.xml"/></Relationships>
</file>

<file path=ppt/slides/_rels/slide124.xml.rels><?xml version="1.0" encoding="UTF-8" standalone="yes"?>
<Relationships xmlns="http://schemas.openxmlformats.org/package/2006/relationships"><Relationship Id="rId8" Type="http://schemas.openxmlformats.org/officeDocument/2006/relationships/hyperlink" Target="https://it.wikipedia.org/w/index.php?title=Porta_di_Sion&amp;action=edit&amp;redlink=1" TargetMode="External"/><Relationship Id="rId3" Type="http://schemas.openxmlformats.org/officeDocument/2006/relationships/hyperlink" Target="https://it.wikipedia.org/w/index.php?title=Porta_di_Damasco&amp;action=edit&amp;redlink=1" TargetMode="External"/><Relationship Id="rId7" Type="http://schemas.openxmlformats.org/officeDocument/2006/relationships/hyperlink" Target="https://it.wikipedia.org/w/index.php?title=Porta_delle_Immondizie&amp;action=edit&amp;redlink=1" TargetMode="External"/><Relationship Id="rId2" Type="http://schemas.openxmlformats.org/officeDocument/2006/relationships/hyperlink" Target="https://it.wikipedia.org/w/index.php?title=Nuova_Porta_(Gerusalemme)&amp;action=edit&amp;redlink=1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it.wikipedia.org/wiki/Porta_d'Oro_(Gerusalemme)" TargetMode="External"/><Relationship Id="rId5" Type="http://schemas.openxmlformats.org/officeDocument/2006/relationships/hyperlink" Target="https://it.wikipedia.org/w/index.php?title=Porta_dei_Leoni_(Gerusalemme)&amp;action=edit&amp;redlink=1" TargetMode="External"/><Relationship Id="rId4" Type="http://schemas.openxmlformats.org/officeDocument/2006/relationships/hyperlink" Target="https://it.wikipedia.org/w/index.php?title=Porta_d'Erode&amp;action=edit&amp;redlink=1" TargetMode="External"/><Relationship Id="rId9" Type="http://schemas.openxmlformats.org/officeDocument/2006/relationships/hyperlink" Target="https://it.wikipedia.org/wiki/Porta_di_Giaffa" TargetMode="External"/></Relationships>
</file>

<file path=ppt/slides/_rels/slide1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38.xml.rels><?xml version="1.0" encoding="UTF-8" standalone="yes"?>
<Relationships xmlns="http://schemas.openxmlformats.org/package/2006/relationships"><Relationship Id="rId2" Type="http://schemas.openxmlformats.org/officeDocument/2006/relationships/hyperlink" Target="http://en.wikipedia.org/wiki/Halakha" TargetMode="External"/><Relationship Id="rId1" Type="http://schemas.openxmlformats.org/officeDocument/2006/relationships/slideLayout" Target="../slideLayouts/slideLayout2.xml"/></Relationships>
</file>

<file path=ppt/slides/_rels/slide1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hyperlink" Target="https://it.wikipedia.org/wiki/File:P52_recto.jpg" TargetMode="External"/><Relationship Id="rId1" Type="http://schemas.openxmlformats.org/officeDocument/2006/relationships/slideLayout" Target="../slideLayouts/slideLayout2.xml"/></Relationships>
</file>

<file path=ppt/slides/_rels/slide1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5.xml.rels><?xml version="1.0" encoding="UTF-8" standalone="yes"?>
<Relationships xmlns="http://schemas.openxmlformats.org/package/2006/relationships"><Relationship Id="rId2" Type="http://schemas.openxmlformats.org/officeDocument/2006/relationships/hyperlink" Target="http://it.wikipedia.org/wiki/Cicerone" TargetMode="External"/><Relationship Id="rId1" Type="http://schemas.openxmlformats.org/officeDocument/2006/relationships/slideLayout" Target="../slideLayouts/slideLayout2.xml"/></Relationships>
</file>

<file path=ppt/slides/_rels/slide1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hyperlink" Target="javascript:%20void(0)" TargetMode="External"/><Relationship Id="rId1" Type="http://schemas.openxmlformats.org/officeDocument/2006/relationships/slideLayout" Target="../slideLayouts/slideLayout2.xml"/></Relationships>
</file>

<file path=ppt/slides/_rels/slide1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s://it.wikipedia.org/wiki/File:Ministero_Ges%C3%B9_2.jpg" TargetMode="Externa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1.bp.blogspot.com/-6l-kMx8V2v4/UZzdIMsRe-I/AAAAAAAABsY/OGXFlvVuUuU/s1600/GESU'.jpg" TargetMode="Externa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bing.com/images/search?q=viaggi+di+ges%c3%b9&amp;view=detailv2&amp;&amp;id=E9AD854F6A461D056895F5B1B4ADBDB63BEB7A2F&amp;selectedIndex=0&amp;ccid=TAFrF1mE&amp;simid=608047781152426270&amp;thid=OIP.M4c016b17598448573590a9c9307c4771o0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www.bing.com/images/search?q=lago+cafarnao&amp;view=detailv2&amp;&amp;id=47E04984F51E8A7D22D2E91C022481B441AED26B&amp;selectedIndex=4&amp;ccid=ZyR8LsbH&amp;simid=608002009690475568&amp;thid=OIP.M67247c2ec6c7adf9cf6aaf360a436b8bo0" TargetMode="Externa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hyperlink" Target="https://it.wikipedia.org/wiki/File:West_Bank_and_Gaza_Strip_location_map.svg" TargetMode="External"/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s://it.wikipedia.org/wiki/File:Gerico02.JPG" TargetMode="External"/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60649"/>
            <a:ext cx="7772400" cy="1512168"/>
          </a:xfrm>
        </p:spPr>
        <p:txBody>
          <a:bodyPr>
            <a:normAutofit/>
          </a:bodyPr>
          <a:lstStyle/>
          <a:p>
            <a:r>
              <a:rPr lang="it-IT" sz="7200" b="1" dirty="0" smtClean="0">
                <a:solidFill>
                  <a:srgbClr val="FF0000"/>
                </a:solidFill>
                <a:latin typeface="Harlow Solid Italic" pitchFamily="82" charset="0"/>
                <a:cs typeface="Times New Roman" pitchFamily="18" charset="0"/>
              </a:rPr>
              <a:t>Verso … Gesù Cristo</a:t>
            </a:r>
            <a:endParaRPr lang="it-IT" sz="7200" b="1" dirty="0">
              <a:solidFill>
                <a:srgbClr val="FF0000"/>
              </a:solidFill>
              <a:latin typeface="Harlow Solid Italic" pitchFamily="82" charset="0"/>
              <a:cs typeface="Times New Roman" pitchFamily="18" charset="0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2060848"/>
            <a:ext cx="6400800" cy="4104456"/>
          </a:xfrm>
        </p:spPr>
        <p:txBody>
          <a:bodyPr/>
          <a:lstStyle/>
          <a:p>
            <a:endParaRPr lang="it-IT" dirty="0"/>
          </a:p>
        </p:txBody>
      </p:sp>
      <p:pic>
        <p:nvPicPr>
          <p:cNvPr id="4" name="Immagine 3" descr="http://tse1.mm.bing.net/th?&amp;id=OIP.Maa2c5cc6613c4359c9edf66f508700e3o1&amp;w=206&amp;h=300&amp;c=0&amp;pid=1.9&amp;rs=0&amp;p=0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99792" y="1700808"/>
            <a:ext cx="3888432" cy="4752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6712"/>
          </a:xfrm>
        </p:spPr>
        <p:txBody>
          <a:bodyPr/>
          <a:lstStyle/>
          <a:p>
            <a:r>
              <a:rPr lang="it-IT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Bibbia ‘ebraica’ </a:t>
            </a:r>
            <a:r>
              <a:rPr lang="it-IT" dirty="0" smtClean="0"/>
              <a:t>= </a:t>
            </a:r>
            <a:r>
              <a:rPr lang="it-IT" b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TaNaK</a:t>
            </a:r>
            <a:endParaRPr lang="it-IT" b="1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</p:nvPr>
        </p:nvGraphicFramePr>
        <p:xfrm>
          <a:off x="457200" y="1052736"/>
          <a:ext cx="8229600" cy="5400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504395">
                <a:tc>
                  <a:txBody>
                    <a:bodyPr/>
                    <a:lstStyle/>
                    <a:p>
                      <a:pPr algn="ctr"/>
                      <a:r>
                        <a:rPr lang="it-IT" sz="24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r>
                        <a:rPr lang="it-IT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orah (</a:t>
                      </a:r>
                      <a:r>
                        <a:rPr lang="it-IT" sz="24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Legge</a:t>
                      </a:r>
                      <a:r>
                        <a:rPr lang="it-IT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it-IT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r>
                        <a:rPr lang="it-IT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ebim</a:t>
                      </a:r>
                      <a:r>
                        <a:rPr lang="it-IT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(</a:t>
                      </a:r>
                      <a:r>
                        <a:rPr lang="it-IT" sz="2400" baseline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Profeti</a:t>
                      </a:r>
                      <a:r>
                        <a:rPr lang="it-IT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it-IT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</a:t>
                      </a:r>
                      <a:r>
                        <a:rPr lang="it-IT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etubim</a:t>
                      </a:r>
                      <a:r>
                        <a:rPr lang="it-IT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 (</a:t>
                      </a:r>
                      <a:r>
                        <a:rPr lang="it-IT" sz="24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Scritti</a:t>
                      </a:r>
                      <a:r>
                        <a:rPr lang="it-IT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it-IT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896205">
                <a:tc>
                  <a:txBody>
                    <a:bodyPr/>
                    <a:lstStyle/>
                    <a:p>
                      <a:pPr algn="ctr"/>
                      <a:r>
                        <a:rPr lang="it-IT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Genesi</a:t>
                      </a:r>
                    </a:p>
                    <a:p>
                      <a:pPr algn="ctr"/>
                      <a:r>
                        <a:rPr lang="it-IT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Esodo</a:t>
                      </a:r>
                    </a:p>
                    <a:p>
                      <a:pPr algn="ctr"/>
                      <a:r>
                        <a:rPr lang="it-IT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Levitico</a:t>
                      </a:r>
                      <a:r>
                        <a:rPr lang="it-IT" sz="2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algn="ctr"/>
                      <a:r>
                        <a:rPr lang="it-IT" sz="2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Numeri</a:t>
                      </a:r>
                    </a:p>
                    <a:p>
                      <a:pPr algn="ctr"/>
                      <a:r>
                        <a:rPr lang="it-IT" sz="2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Deuteronomio</a:t>
                      </a:r>
                      <a:endParaRPr lang="it-IT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Giosuè</a:t>
                      </a:r>
                    </a:p>
                    <a:p>
                      <a:pPr algn="ctr"/>
                      <a:r>
                        <a:rPr lang="it-IT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Giudici</a:t>
                      </a:r>
                    </a:p>
                    <a:p>
                      <a:pPr algn="ctr"/>
                      <a:r>
                        <a:rPr lang="it-IT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Samuele</a:t>
                      </a:r>
                    </a:p>
                    <a:p>
                      <a:pPr algn="ctr"/>
                      <a:r>
                        <a:rPr lang="it-IT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Re</a:t>
                      </a:r>
                    </a:p>
                    <a:p>
                      <a:pPr algn="ctr"/>
                      <a:r>
                        <a:rPr lang="it-IT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Isaia</a:t>
                      </a:r>
                    </a:p>
                    <a:p>
                      <a:pPr algn="ctr"/>
                      <a:r>
                        <a:rPr lang="it-IT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Geremia</a:t>
                      </a:r>
                    </a:p>
                    <a:p>
                      <a:pPr algn="ctr"/>
                      <a:r>
                        <a:rPr lang="it-IT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Ezechiele</a:t>
                      </a:r>
                    </a:p>
                    <a:p>
                      <a:pPr algn="ctr"/>
                      <a:r>
                        <a:rPr lang="it-IT" sz="2400" b="1" dirty="0" err="1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Osea</a:t>
                      </a:r>
                      <a:r>
                        <a:rPr lang="it-IT" sz="24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it-IT" sz="2400" b="1" dirty="0" err="1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Gioele</a:t>
                      </a:r>
                      <a:r>
                        <a:rPr lang="it-IT" sz="24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 Amos, </a:t>
                      </a:r>
                      <a:r>
                        <a:rPr lang="it-IT" sz="2400" b="1" dirty="0" err="1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Abdia</a:t>
                      </a:r>
                      <a:r>
                        <a:rPr lang="it-IT" sz="24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it-IT" sz="2400" b="1" dirty="0" err="1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Giona</a:t>
                      </a:r>
                      <a:r>
                        <a:rPr lang="it-IT" sz="24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it-IT" sz="2400" b="1" dirty="0" err="1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Michea</a:t>
                      </a:r>
                      <a:r>
                        <a:rPr lang="it-IT" sz="24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it-IT" sz="2400" b="1" dirty="0" err="1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Naum</a:t>
                      </a:r>
                      <a:r>
                        <a:rPr lang="it-IT" sz="24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it-IT" sz="2400" b="1" dirty="0" err="1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Abacuc</a:t>
                      </a:r>
                      <a:r>
                        <a:rPr lang="it-IT" sz="24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it-IT" sz="2400" b="1" dirty="0" err="1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Sofonia</a:t>
                      </a:r>
                      <a:r>
                        <a:rPr lang="it-IT" sz="24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it-IT" sz="2400" b="1" dirty="0" err="1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Aggeo</a:t>
                      </a:r>
                      <a:r>
                        <a:rPr lang="it-IT" sz="24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 Zaccaria, </a:t>
                      </a:r>
                      <a:r>
                        <a:rPr lang="it-IT" sz="2400" b="1" dirty="0" err="1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Malachia</a:t>
                      </a:r>
                      <a:endParaRPr lang="it-IT" sz="24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Salmi</a:t>
                      </a:r>
                    </a:p>
                    <a:p>
                      <a:pPr algn="ctr"/>
                      <a:r>
                        <a:rPr lang="it-IT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Giobbe</a:t>
                      </a:r>
                    </a:p>
                    <a:p>
                      <a:pPr algn="ctr"/>
                      <a:r>
                        <a:rPr lang="it-IT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Proverbi</a:t>
                      </a:r>
                    </a:p>
                    <a:p>
                      <a:pPr algn="ctr"/>
                      <a:r>
                        <a:rPr lang="it-IT" sz="2400" b="1" dirty="0" err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Rut</a:t>
                      </a:r>
                      <a:endParaRPr lang="it-IT" sz="2400" b="1" dirty="0" smtClean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it-IT" sz="24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Cantico</a:t>
                      </a:r>
                    </a:p>
                    <a:p>
                      <a:pPr algn="ctr"/>
                      <a:r>
                        <a:rPr lang="it-IT" sz="2400" b="1" dirty="0" err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Qoelet</a:t>
                      </a:r>
                      <a:endParaRPr lang="it-IT" sz="2400" b="1" dirty="0" smtClean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it-IT" sz="24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Lamentazioni</a:t>
                      </a:r>
                    </a:p>
                    <a:p>
                      <a:pPr algn="ctr"/>
                      <a:r>
                        <a:rPr lang="it-IT" sz="24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Ester</a:t>
                      </a:r>
                      <a:endParaRPr lang="it-IT" sz="24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it-IT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Daniele</a:t>
                      </a:r>
                    </a:p>
                    <a:p>
                      <a:pPr algn="ctr"/>
                      <a:r>
                        <a:rPr lang="it-IT" sz="24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Esdra</a:t>
                      </a:r>
                      <a:endParaRPr lang="it-IT" sz="24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it-IT" sz="24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Neemia</a:t>
                      </a:r>
                      <a:endParaRPr lang="it-IT" sz="24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it-IT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Cronache</a:t>
                      </a:r>
                      <a:endParaRPr lang="it-IT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>
                <a:solidFill>
                  <a:schemeClr val="accent6">
                    <a:lumMod val="50000"/>
                  </a:schemeClr>
                </a:solidFill>
              </a:rPr>
              <a:t>Non infrangeva le regole …</a:t>
            </a:r>
            <a:endParaRPr lang="it-IT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it-IT" dirty="0" smtClean="0"/>
              <a:t>… del ‘puro’ perché Levi era di origine ebraica, </a:t>
            </a:r>
            <a:r>
              <a:rPr lang="it-IT" b="1" dirty="0" smtClean="0"/>
              <a:t>ma Gesù dava ‘scandalo’ lo stesso perché Levi era comunque ritenuto ‘ingiusto’</a:t>
            </a:r>
            <a:r>
              <a:rPr lang="it-IT" dirty="0" smtClean="0"/>
              <a:t>.</a:t>
            </a:r>
          </a:p>
          <a:p>
            <a:pPr algn="ctr">
              <a:buNone/>
            </a:pPr>
            <a:endParaRPr lang="it-IT" dirty="0" smtClean="0"/>
          </a:p>
          <a:p>
            <a:pPr algn="ctr">
              <a:buNone/>
            </a:pPr>
            <a:r>
              <a:rPr lang="it-IT" dirty="0" smtClean="0"/>
              <a:t>Il Salmo 1,1 dice </a:t>
            </a:r>
            <a:r>
              <a:rPr lang="it-IT" b="1" i="1" dirty="0" smtClean="0">
                <a:solidFill>
                  <a:srgbClr val="0070C0"/>
                </a:solidFill>
              </a:rPr>
              <a:t>beato l’uomo che retto procede e non entra nel consiglio degli empi</a:t>
            </a:r>
            <a:r>
              <a:rPr lang="it-IT" i="1" dirty="0" smtClean="0"/>
              <a:t>. </a:t>
            </a:r>
          </a:p>
          <a:p>
            <a:pPr algn="ctr">
              <a:buNone/>
            </a:pPr>
            <a:endParaRPr lang="it-IT" dirty="0" smtClean="0"/>
          </a:p>
          <a:p>
            <a:pPr algn="ctr">
              <a:buNone/>
            </a:pPr>
            <a:r>
              <a:rPr lang="it-IT" b="1" dirty="0" smtClean="0">
                <a:solidFill>
                  <a:schemeClr val="accent6">
                    <a:lumMod val="50000"/>
                  </a:schemeClr>
                </a:solidFill>
              </a:rPr>
              <a:t>Quindi Gesù dà scandalo. </a:t>
            </a:r>
          </a:p>
          <a:p>
            <a:pPr algn="ctr">
              <a:buNone/>
            </a:pPr>
            <a:endParaRPr lang="it-IT" dirty="0" smtClean="0"/>
          </a:p>
          <a:p>
            <a:pPr algn="ctr">
              <a:buNone/>
            </a:pPr>
            <a:r>
              <a:rPr lang="it-IT" b="1" dirty="0" smtClean="0"/>
              <a:t>Eppure </a:t>
            </a:r>
            <a:r>
              <a:rPr lang="it-IT" b="1" dirty="0" err="1" smtClean="0"/>
              <a:t>Zaccheo</a:t>
            </a:r>
            <a:r>
              <a:rPr lang="it-IT" b="1" dirty="0" smtClean="0"/>
              <a:t> fa molto più di quello che gli dice Gesù …</a:t>
            </a:r>
          </a:p>
        </p:txBody>
      </p:sp>
    </p:spTree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i="1" dirty="0" smtClean="0">
                <a:solidFill>
                  <a:srgbClr val="FF0000"/>
                </a:solidFill>
              </a:rPr>
              <a:t>Do la metà dei miei beni ai poveri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it-IT" b="1" dirty="0" smtClean="0"/>
              <a:t>… è proprio tanto!!</a:t>
            </a:r>
          </a:p>
          <a:p>
            <a:pPr algn="ctr">
              <a:buNone/>
            </a:pPr>
            <a:r>
              <a:rPr lang="it-IT" b="1" dirty="0" smtClean="0"/>
              <a:t>Inoltre … </a:t>
            </a:r>
            <a:r>
              <a:rPr lang="it-IT" b="1" i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se ho rubato a qualcuno …</a:t>
            </a:r>
          </a:p>
          <a:p>
            <a:pPr algn="ctr">
              <a:buNone/>
            </a:pPr>
            <a:endParaRPr lang="it-IT" b="1" i="1" dirty="0" smtClean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it-IT" b="1" dirty="0" smtClean="0"/>
              <a:t>… meglio</a:t>
            </a:r>
            <a:r>
              <a:rPr lang="it-IT" b="1" i="1" dirty="0" smtClean="0"/>
              <a:t> estorto</a:t>
            </a:r>
          </a:p>
          <a:p>
            <a:pPr algn="ctr">
              <a:buNone/>
            </a:pPr>
            <a:endParaRPr lang="it-IT" b="1" i="1" dirty="0" smtClean="0">
              <a:solidFill>
                <a:srgbClr val="92D050"/>
              </a:solidFill>
            </a:endParaRPr>
          </a:p>
          <a:p>
            <a:pPr algn="ctr">
              <a:buNone/>
            </a:pPr>
            <a:r>
              <a:rPr lang="el-GR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συκοφαντέω</a:t>
            </a:r>
            <a:r>
              <a:rPr lang="it-IT" b="1" dirty="0" smtClean="0"/>
              <a:t> = </a:t>
            </a:r>
            <a:r>
              <a:rPr lang="it-IT" b="1" i="1" dirty="0" smtClean="0"/>
              <a:t>abuso del potere </a:t>
            </a:r>
          </a:p>
          <a:p>
            <a:pPr algn="ctr">
              <a:buNone/>
            </a:pPr>
            <a:r>
              <a:rPr lang="it-IT" b="1" i="1" dirty="0" smtClean="0"/>
              <a:t>per approfittarmi del debole</a:t>
            </a:r>
            <a:endParaRPr lang="it-IT" b="1" i="1" dirty="0" smtClean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i="1" dirty="0" smtClean="0">
                <a:solidFill>
                  <a:schemeClr val="accent1">
                    <a:lumMod val="50000"/>
                  </a:schemeClr>
                </a:solidFill>
              </a:rPr>
              <a:t>4 volte tanto</a:t>
            </a:r>
            <a:endParaRPr lang="it-IT" b="1" i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it-IT" b="1" dirty="0" smtClean="0"/>
              <a:t>Nell’AT era prevista la restituzione del quadruplo nel seguente caso </a:t>
            </a:r>
            <a:r>
              <a:rPr lang="it-IT" sz="2000" dirty="0" smtClean="0"/>
              <a:t>(</a:t>
            </a:r>
            <a:r>
              <a:rPr lang="it-IT" sz="2000" dirty="0" err="1" smtClean="0"/>
              <a:t>Es</a:t>
            </a:r>
            <a:r>
              <a:rPr lang="it-IT" sz="2000" dirty="0" smtClean="0"/>
              <a:t> 21,37)</a:t>
            </a:r>
            <a:r>
              <a:rPr lang="it-IT" dirty="0" smtClean="0"/>
              <a:t>:</a:t>
            </a:r>
            <a:endParaRPr lang="it-IT" sz="2000" dirty="0" smtClean="0"/>
          </a:p>
          <a:p>
            <a:pPr algn="ctr">
              <a:buNone/>
            </a:pPr>
            <a:endParaRPr lang="it-IT" b="1" i="1" dirty="0" smtClean="0">
              <a:solidFill>
                <a:srgbClr val="00B050"/>
              </a:solidFill>
            </a:endParaRPr>
          </a:p>
          <a:p>
            <a:pPr algn="ctr">
              <a:buNone/>
            </a:pPr>
            <a:r>
              <a:rPr lang="it-IT" b="1" i="1" dirty="0" smtClean="0">
                <a:solidFill>
                  <a:srgbClr val="FF0000"/>
                </a:solidFill>
              </a:rPr>
              <a:t>Quando un uomo ruba un bue o un montone e poi lo sgozza e lo vende, darà come indennizzo 5 capi di grosso bestiame per il bue e 4 capi di bestiame minuto per il montone.  </a:t>
            </a:r>
          </a:p>
          <a:p>
            <a:pPr>
              <a:buNone/>
            </a:pPr>
            <a:endParaRPr lang="it-IT" dirty="0"/>
          </a:p>
        </p:txBody>
      </p:sp>
    </p:spTree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/>
              <a:t>Oppure …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it-IT" sz="3600" b="1" dirty="0" smtClean="0"/>
              <a:t>La </a:t>
            </a:r>
            <a:r>
              <a:rPr lang="it-IT" sz="3600" b="1" u="sng" dirty="0" smtClean="0"/>
              <a:t>legge romana</a:t>
            </a:r>
            <a:r>
              <a:rPr lang="it-IT" sz="3600" b="1" dirty="0" smtClean="0"/>
              <a:t> imponeva la ‘regola’ della restituzione del quadruplo a tutti </a:t>
            </a:r>
          </a:p>
          <a:p>
            <a:pPr algn="ctr">
              <a:buNone/>
            </a:pPr>
            <a:r>
              <a:rPr lang="it-IT" sz="3600" b="1" dirty="0" smtClean="0"/>
              <a:t>i furti ‘manifesti’.</a:t>
            </a:r>
          </a:p>
          <a:p>
            <a:pPr>
              <a:buNone/>
            </a:pPr>
            <a:endParaRPr lang="it-IT" sz="3600" dirty="0" smtClean="0"/>
          </a:p>
          <a:p>
            <a:pPr algn="ctr">
              <a:buNone/>
            </a:pPr>
            <a:r>
              <a:rPr lang="it-IT" sz="3600" b="1" dirty="0" smtClean="0">
                <a:solidFill>
                  <a:schemeClr val="accent6">
                    <a:lumMod val="50000"/>
                  </a:schemeClr>
                </a:solidFill>
              </a:rPr>
              <a:t>… è quanto </a:t>
            </a:r>
            <a:r>
              <a:rPr lang="it-IT" sz="3600" b="1" dirty="0" err="1" smtClean="0">
                <a:solidFill>
                  <a:schemeClr val="accent6">
                    <a:lumMod val="50000"/>
                  </a:schemeClr>
                </a:solidFill>
              </a:rPr>
              <a:t>Zaccheo</a:t>
            </a:r>
            <a:r>
              <a:rPr lang="it-IT" sz="3600" b="1" dirty="0" smtClean="0">
                <a:solidFill>
                  <a:schemeClr val="accent6">
                    <a:lumMod val="50000"/>
                  </a:schemeClr>
                </a:solidFill>
              </a:rPr>
              <a:t> applica a sé!</a:t>
            </a:r>
            <a:endParaRPr lang="it-IT" sz="3600" dirty="0"/>
          </a:p>
        </p:txBody>
      </p:sp>
    </p:spTree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b="1" dirty="0" smtClean="0">
                <a:solidFill>
                  <a:srgbClr val="0070C0"/>
                </a:solidFill>
              </a:rPr>
              <a:t>Nessuna … categoria è esclusa dalla salvezza!</a:t>
            </a:r>
            <a:endParaRPr lang="it-IT" dirty="0">
              <a:solidFill>
                <a:srgbClr val="0070C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it-IT" b="1" i="1" dirty="0" smtClean="0">
                <a:solidFill>
                  <a:srgbClr val="FF0000"/>
                </a:solidFill>
              </a:rPr>
              <a:t>Oggi </a:t>
            </a:r>
          </a:p>
          <a:p>
            <a:r>
              <a:rPr lang="it-IT" b="1" dirty="0" smtClean="0">
                <a:latin typeface="Times New Roman" pitchFamily="18" charset="0"/>
                <a:cs typeface="Times New Roman" pitchFamily="18" charset="0"/>
              </a:rPr>
              <a:t>Non corrisponde tanto ad un significato cronologico, quanto piuttosto teologico</a:t>
            </a:r>
          </a:p>
          <a:p>
            <a:pPr algn="ctr"/>
            <a:endParaRPr lang="it-IT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it-IT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Oggi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: 2,11; 5,26; 12,28; 13,32-33; 19,5.9; 22,34.61; 23,43)</a:t>
            </a:r>
          </a:p>
          <a:p>
            <a:endParaRPr lang="it-IT" dirty="0" smtClean="0"/>
          </a:p>
          <a:p>
            <a:r>
              <a:rPr lang="it-IT" dirty="0" smtClean="0"/>
              <a:t>Oggi come </a:t>
            </a:r>
            <a:r>
              <a:rPr lang="it-IT" b="1" u="sng" dirty="0" smtClean="0">
                <a:solidFill>
                  <a:srgbClr val="0070C0"/>
                </a:solidFill>
              </a:rPr>
              <a:t>tempo favorevole</a:t>
            </a:r>
            <a:r>
              <a:rPr lang="it-IT" dirty="0" smtClean="0"/>
              <a:t>, attuale, da cogliere subito per fini salvifici.  </a:t>
            </a:r>
          </a:p>
        </p:txBody>
      </p:sp>
    </p:spTree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>
                <a:solidFill>
                  <a:srgbClr val="0070C0"/>
                </a:solidFill>
              </a:rPr>
              <a:t>Il perdono dei peccati</a:t>
            </a:r>
            <a:endParaRPr lang="it-IT" b="1" dirty="0">
              <a:solidFill>
                <a:srgbClr val="0070C0"/>
              </a:solidFill>
            </a:endParaRPr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4849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29600"/>
              </a:tblGrid>
              <a:tr h="3484984">
                <a:tc>
                  <a:txBody>
                    <a:bodyPr/>
                    <a:lstStyle/>
                    <a:p>
                      <a:pPr algn="ctr"/>
                      <a:endParaRPr lang="it-IT" sz="4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it-IT" sz="4000" dirty="0" smtClean="0">
                          <a:latin typeface="Times New Roman" pitchFamily="18" charset="0"/>
                          <a:cs typeface="Times New Roman" pitchFamily="18" charset="0"/>
                        </a:rPr>
                        <a:t>La</a:t>
                      </a:r>
                      <a:r>
                        <a:rPr lang="it-IT" sz="4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missione di Gesù:  </a:t>
                      </a:r>
                    </a:p>
                    <a:p>
                      <a:pPr algn="ctr"/>
                      <a:r>
                        <a:rPr lang="it-IT" sz="4000" u="sng" baseline="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cercare e salvare ciò che era perduto</a:t>
                      </a:r>
                      <a:endParaRPr lang="it-IT" sz="4000" u="sng" dirty="0" smtClean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it-IT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>
                <a:solidFill>
                  <a:schemeClr val="accent1">
                    <a:lumMod val="50000"/>
                  </a:schemeClr>
                </a:solidFill>
                <a:latin typeface="Arial Black" pitchFamily="34" charset="0"/>
              </a:rPr>
              <a:t>Chi è </a:t>
            </a:r>
            <a:r>
              <a:rPr lang="it-IT" b="1" dirty="0" err="1" smtClean="0">
                <a:solidFill>
                  <a:schemeClr val="accent1">
                    <a:lumMod val="50000"/>
                  </a:schemeClr>
                </a:solidFill>
                <a:latin typeface="Arial Black" pitchFamily="34" charset="0"/>
              </a:rPr>
              <a:t>Zaccheo</a:t>
            </a:r>
            <a:r>
              <a:rPr lang="it-IT" b="1" dirty="0" smtClean="0">
                <a:solidFill>
                  <a:schemeClr val="accent1">
                    <a:lumMod val="50000"/>
                  </a:schemeClr>
                </a:solidFill>
                <a:latin typeface="Arial Black" pitchFamily="34" charset="0"/>
              </a:rPr>
              <a:t>?</a:t>
            </a:r>
            <a:endParaRPr lang="it-IT" b="1" dirty="0">
              <a:solidFill>
                <a:schemeClr val="accent1">
                  <a:lumMod val="50000"/>
                </a:schemeClr>
              </a:solidFill>
              <a:latin typeface="Arial Black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it-IT" b="1" dirty="0" smtClean="0">
                <a:solidFill>
                  <a:schemeClr val="accent3">
                    <a:lumMod val="50000"/>
                  </a:schemeClr>
                </a:solidFill>
              </a:rPr>
              <a:t>Un pubblico sì peccatore, ma interessato </a:t>
            </a:r>
          </a:p>
          <a:p>
            <a:pPr algn="ctr">
              <a:buNone/>
            </a:pPr>
            <a:r>
              <a:rPr lang="it-IT" b="1" dirty="0" smtClean="0">
                <a:solidFill>
                  <a:schemeClr val="accent3">
                    <a:lumMod val="50000"/>
                  </a:schemeClr>
                </a:solidFill>
              </a:rPr>
              <a:t>ad un’indagine su Cristo</a:t>
            </a:r>
          </a:p>
          <a:p>
            <a:pPr algn="ctr">
              <a:buNone/>
            </a:pPr>
            <a:endParaRPr lang="it-IT" b="1" dirty="0" smtClean="0"/>
          </a:p>
          <a:p>
            <a:pPr algn="ctr">
              <a:buNone/>
            </a:pPr>
            <a:r>
              <a:rPr lang="it-IT" sz="4400" b="1" dirty="0" smtClean="0">
                <a:solidFill>
                  <a:srgbClr val="7030A0"/>
                </a:solidFill>
              </a:rPr>
              <a:t>Una provocazione nei riguardi dell’ostilità e dell’indifferenza </a:t>
            </a:r>
          </a:p>
          <a:p>
            <a:pPr algn="ctr">
              <a:buNone/>
            </a:pPr>
            <a:r>
              <a:rPr lang="it-IT" sz="4400" b="1" dirty="0" smtClean="0">
                <a:solidFill>
                  <a:srgbClr val="7030A0"/>
                </a:solidFill>
              </a:rPr>
              <a:t>dei capi dei giudei</a:t>
            </a:r>
            <a:endParaRPr lang="it-IT" sz="4400" dirty="0"/>
          </a:p>
        </p:txBody>
      </p:sp>
    </p:spTree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>
                <a:solidFill>
                  <a:schemeClr val="accent1">
                    <a:lumMod val="50000"/>
                  </a:schemeClr>
                </a:solidFill>
              </a:rPr>
              <a:t>La gioia di </a:t>
            </a:r>
            <a:r>
              <a:rPr lang="it-IT" b="1" dirty="0" err="1" smtClean="0">
                <a:solidFill>
                  <a:schemeClr val="accent1">
                    <a:lumMod val="50000"/>
                  </a:schemeClr>
                </a:solidFill>
              </a:rPr>
              <a:t>Zaccheo</a:t>
            </a:r>
            <a:endParaRPr lang="it-IT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it-IT" b="1" dirty="0" smtClean="0"/>
              <a:t>L’incontro con Cristo sempre è donatore di gioia</a:t>
            </a:r>
          </a:p>
          <a:p>
            <a:pPr algn="ctr">
              <a:buNone/>
            </a:pPr>
            <a:endParaRPr lang="it-IT" dirty="0" smtClean="0"/>
          </a:p>
          <a:p>
            <a:pPr algn="ctr">
              <a:buNone/>
            </a:pPr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χαίρω </a:t>
            </a:r>
            <a:r>
              <a:rPr lang="it-IT" dirty="0" smtClean="0"/>
              <a:t>= </a:t>
            </a:r>
            <a:r>
              <a:rPr lang="it-IT" b="1" i="1" dirty="0" smtClean="0"/>
              <a:t>provo gioia</a:t>
            </a:r>
          </a:p>
          <a:p>
            <a:pPr>
              <a:buNone/>
            </a:pPr>
            <a:endParaRPr lang="it-IT" dirty="0" smtClean="0"/>
          </a:p>
          <a:p>
            <a:pPr algn="ctr">
              <a:buNone/>
            </a:pPr>
            <a:r>
              <a:rPr lang="it-IT" b="1" dirty="0" smtClean="0">
                <a:solidFill>
                  <a:srgbClr val="FF0000"/>
                </a:solidFill>
                <a:latin typeface="Arial Black" pitchFamily="34" charset="0"/>
              </a:rPr>
              <a:t>È la libertà dalle colpe, dai pesi interiori, </a:t>
            </a:r>
          </a:p>
          <a:p>
            <a:pPr algn="ctr">
              <a:buNone/>
            </a:pPr>
            <a:r>
              <a:rPr lang="it-IT" b="1" dirty="0" smtClean="0">
                <a:solidFill>
                  <a:srgbClr val="FF0000"/>
                </a:solidFill>
                <a:latin typeface="Arial Black" pitchFamily="34" charset="0"/>
              </a:rPr>
              <a:t>dai rimorsi, da ciò io non perdono a me stesso </a:t>
            </a:r>
          </a:p>
          <a:p>
            <a:pPr>
              <a:buNone/>
            </a:pPr>
            <a:endParaRPr lang="it-IT" dirty="0">
              <a:solidFill>
                <a:srgbClr val="0070C0"/>
              </a:solidFill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>
                <a:solidFill>
                  <a:schemeClr val="accent1">
                    <a:lumMod val="50000"/>
                  </a:schemeClr>
                </a:solidFill>
              </a:rPr>
              <a:t>Conseguenza …</a:t>
            </a:r>
            <a:endParaRPr lang="it-IT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it-IT" sz="5400" b="1" dirty="0" smtClean="0"/>
              <a:t>… cambiamento di vita</a:t>
            </a:r>
          </a:p>
          <a:p>
            <a:pPr algn="ctr">
              <a:buNone/>
            </a:pPr>
            <a:endParaRPr lang="it-IT" b="1" dirty="0" smtClean="0"/>
          </a:p>
          <a:p>
            <a:pPr algn="ctr">
              <a:buNone/>
            </a:pPr>
            <a:endParaRPr lang="it-IT" b="1" dirty="0" smtClean="0"/>
          </a:p>
          <a:p>
            <a:pPr algn="ctr">
              <a:buNone/>
            </a:pPr>
            <a:r>
              <a:rPr lang="it-IT" sz="4400" b="1" dirty="0" smtClean="0">
                <a:solidFill>
                  <a:srgbClr val="C00000"/>
                </a:solidFill>
              </a:rPr>
              <a:t>Se davvero c’è </a:t>
            </a:r>
          </a:p>
          <a:p>
            <a:pPr algn="ctr">
              <a:buNone/>
            </a:pPr>
            <a:r>
              <a:rPr lang="it-IT" sz="4400" b="1" dirty="0" smtClean="0">
                <a:solidFill>
                  <a:srgbClr val="C00000"/>
                </a:solidFill>
              </a:rPr>
              <a:t>un incontro con Cristo, </a:t>
            </a:r>
          </a:p>
          <a:p>
            <a:pPr algn="ctr">
              <a:buNone/>
            </a:pPr>
            <a:r>
              <a:rPr lang="it-IT" sz="4400" b="1" u="sng" dirty="0" smtClean="0">
                <a:solidFill>
                  <a:srgbClr val="C00000"/>
                </a:solidFill>
              </a:rPr>
              <a:t>cambia la vita</a:t>
            </a:r>
          </a:p>
          <a:p>
            <a:pPr>
              <a:buNone/>
            </a:pPr>
            <a:endParaRPr lang="it-IT" dirty="0"/>
          </a:p>
        </p:txBody>
      </p:sp>
    </p:spTree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Oggi devo fermarmi a casa tua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it-IT" dirty="0" smtClean="0"/>
              <a:t>… </a:t>
            </a:r>
            <a:r>
              <a:rPr lang="it-IT" sz="6000" b="1" dirty="0" smtClean="0">
                <a:solidFill>
                  <a:srgbClr val="FF0000"/>
                </a:solidFill>
              </a:rPr>
              <a:t>Gesù attende e guarda chi viene verso Lui, ma anche si attende che gli si offra accoglienza nella propria ‘casa’. </a:t>
            </a:r>
          </a:p>
          <a:p>
            <a:pPr>
              <a:buNone/>
            </a:pPr>
            <a:endParaRPr lang="it-IT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it-IT" sz="4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Legge</a:t>
            </a:r>
            <a:r>
              <a:rPr lang="it-IT" sz="4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2000" dirty="0" smtClean="0">
                <a:latin typeface="Times New Roman" pitchFamily="18" charset="0"/>
                <a:cs typeface="Times New Roman" pitchFamily="18" charset="0"/>
              </a:rPr>
              <a:t>(o </a:t>
            </a:r>
            <a:r>
              <a:rPr lang="it-IT" sz="2000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Mosè</a:t>
            </a:r>
            <a:r>
              <a:rPr lang="it-IT" sz="2000" dirty="0" smtClean="0">
                <a:latin typeface="Times New Roman" pitchFamily="18" charset="0"/>
                <a:cs typeface="Times New Roman" pitchFamily="18" charset="0"/>
              </a:rPr>
              <a:t>) </a:t>
            </a:r>
          </a:p>
          <a:p>
            <a:pPr algn="ctr">
              <a:buNone/>
            </a:pPr>
            <a:endParaRPr lang="it-IT" sz="48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it-IT" sz="4800" b="1" i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Profeti</a:t>
            </a:r>
          </a:p>
          <a:p>
            <a:pPr algn="ctr">
              <a:buNone/>
            </a:pPr>
            <a:endParaRPr lang="it-IT" sz="48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it-IT" sz="48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Scritti</a:t>
            </a:r>
            <a:endParaRPr lang="it-IT" sz="4800" b="1" i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Alla fine …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it-IT" sz="4400" dirty="0" smtClean="0"/>
              <a:t>… </a:t>
            </a:r>
            <a:r>
              <a:rPr lang="it-IT" sz="4400" b="1" dirty="0" smtClean="0">
                <a:solidFill>
                  <a:srgbClr val="0070C0"/>
                </a:solidFill>
              </a:rPr>
              <a:t>Gesù non si rivolge a </a:t>
            </a:r>
            <a:r>
              <a:rPr lang="it-IT" sz="4400" b="1" dirty="0" err="1" smtClean="0">
                <a:solidFill>
                  <a:srgbClr val="0070C0"/>
                </a:solidFill>
              </a:rPr>
              <a:t>Zaccheo</a:t>
            </a:r>
            <a:r>
              <a:rPr lang="it-IT" sz="4400" b="1" dirty="0" smtClean="0">
                <a:solidFill>
                  <a:srgbClr val="0070C0"/>
                </a:solidFill>
              </a:rPr>
              <a:t>, </a:t>
            </a:r>
          </a:p>
          <a:p>
            <a:pPr algn="ctr">
              <a:buNone/>
            </a:pPr>
            <a:r>
              <a:rPr lang="it-IT" sz="4400" b="1" dirty="0" smtClean="0">
                <a:solidFill>
                  <a:srgbClr val="0070C0"/>
                </a:solidFill>
              </a:rPr>
              <a:t>ma … a tutti</a:t>
            </a:r>
          </a:p>
          <a:p>
            <a:pPr algn="ctr">
              <a:buNone/>
            </a:pPr>
            <a:endParaRPr lang="it-IT" sz="4400" b="1" dirty="0" smtClean="0">
              <a:solidFill>
                <a:srgbClr val="0070C0"/>
              </a:solidFill>
            </a:endParaRPr>
          </a:p>
          <a:p>
            <a:pPr algn="ctr">
              <a:buNone/>
            </a:pPr>
            <a:r>
              <a:rPr lang="it-IT" sz="4400" b="1" i="1" dirty="0" smtClean="0">
                <a:solidFill>
                  <a:schemeClr val="tx2">
                    <a:lumMod val="50000"/>
                  </a:schemeClr>
                </a:solidFill>
              </a:rPr>
              <a:t>Cercare e salvare chi era perduto</a:t>
            </a:r>
          </a:p>
          <a:p>
            <a:pPr>
              <a:buNone/>
            </a:pPr>
            <a:endParaRPr lang="it-IT" dirty="0"/>
          </a:p>
        </p:txBody>
      </p:sp>
    </p:spTree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FF"/>
            </a:gs>
            <a:gs pos="7001">
              <a:srgbClr val="E6E6E6"/>
            </a:gs>
            <a:gs pos="32001">
              <a:srgbClr val="7D8496"/>
            </a:gs>
            <a:gs pos="47000">
              <a:srgbClr val="E6E6E6"/>
            </a:gs>
            <a:gs pos="85001">
              <a:srgbClr val="7D8496"/>
            </a:gs>
            <a:gs pos="100000">
              <a:srgbClr val="E6E6E6"/>
            </a:gs>
          </a:gsLst>
          <a:lin ang="108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t-IT" sz="7200" b="1" i="1" dirty="0" smtClean="0"/>
              <a:t>E tu?</a:t>
            </a:r>
            <a:endParaRPr lang="it-IT" sz="7200" b="1" i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it-IT" sz="7200" b="1" dirty="0" smtClean="0">
                <a:latin typeface="Arial Black" pitchFamily="34" charset="0"/>
              </a:rPr>
              <a:t>In che fase dell’episodio di </a:t>
            </a:r>
            <a:r>
              <a:rPr lang="it-IT" sz="7200" b="1" dirty="0" err="1" smtClean="0">
                <a:latin typeface="Arial Black" pitchFamily="34" charset="0"/>
              </a:rPr>
              <a:t>Zaccheo</a:t>
            </a:r>
            <a:r>
              <a:rPr lang="it-IT" sz="7200" b="1" dirty="0" smtClean="0">
                <a:latin typeface="Arial Black" pitchFamily="34" charset="0"/>
              </a:rPr>
              <a:t> </a:t>
            </a:r>
          </a:p>
          <a:p>
            <a:pPr algn="ctr">
              <a:buNone/>
            </a:pPr>
            <a:r>
              <a:rPr lang="it-IT" sz="7200" b="1" dirty="0" smtClean="0">
                <a:latin typeface="Arial Black" pitchFamily="34" charset="0"/>
              </a:rPr>
              <a:t>ti trovi?</a:t>
            </a:r>
          </a:p>
        </p:txBody>
      </p:sp>
    </p:spTree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FF"/>
            </a:gs>
            <a:gs pos="7001">
              <a:srgbClr val="E6E6E6"/>
            </a:gs>
            <a:gs pos="32001">
              <a:srgbClr val="7D8496"/>
            </a:gs>
            <a:gs pos="47000">
              <a:srgbClr val="E6E6E6"/>
            </a:gs>
            <a:gs pos="85001">
              <a:srgbClr val="7D8496"/>
            </a:gs>
            <a:gs pos="100000">
              <a:srgbClr val="E6E6E6"/>
            </a:gs>
          </a:gsLst>
          <a:lin ang="108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it-IT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Sei preso da curiosità per la Parola di Dio, ma ti arrampichi sull’albero della tua ‘indipendenza’ dalla comunità, dalla Chiesa?</a:t>
            </a:r>
          </a:p>
          <a:p>
            <a:pPr>
              <a:buNone/>
            </a:pPr>
            <a:endParaRPr lang="it-IT" dirty="0"/>
          </a:p>
        </p:txBody>
      </p:sp>
    </p:spTree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FF"/>
            </a:gs>
            <a:gs pos="7001">
              <a:srgbClr val="E6E6E6"/>
            </a:gs>
            <a:gs pos="32001">
              <a:srgbClr val="7D8496"/>
            </a:gs>
            <a:gs pos="47000">
              <a:srgbClr val="E6E6E6"/>
            </a:gs>
            <a:gs pos="85001">
              <a:srgbClr val="7D8496"/>
            </a:gs>
            <a:gs pos="100000">
              <a:srgbClr val="E6E6E6"/>
            </a:gs>
          </a:gsLst>
          <a:lin ang="108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it-IT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Ti lasci guardare da Gesù, cioè gli apri il cuore convinto che prima della tua ricerca di Lui c’è Lui che già ti ha cercato?</a:t>
            </a:r>
          </a:p>
          <a:p>
            <a:pPr>
              <a:buNone/>
            </a:pPr>
            <a:endParaRPr lang="it-IT" dirty="0"/>
          </a:p>
        </p:txBody>
      </p:sp>
    </p:spTree>
  </p:cSld>
  <p:clrMapOvr>
    <a:masterClrMapping/>
  </p:clrMapOvr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FF"/>
            </a:gs>
            <a:gs pos="7001">
              <a:srgbClr val="E6E6E6"/>
            </a:gs>
            <a:gs pos="32001">
              <a:srgbClr val="7D8496"/>
            </a:gs>
            <a:gs pos="47000">
              <a:srgbClr val="E6E6E6"/>
            </a:gs>
            <a:gs pos="85001">
              <a:srgbClr val="7D8496"/>
            </a:gs>
            <a:gs pos="100000">
              <a:srgbClr val="E6E6E6"/>
            </a:gs>
          </a:gsLst>
          <a:lin ang="108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it-IT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Credi che il Signore vuole abitare presso di te, </a:t>
            </a:r>
          </a:p>
          <a:p>
            <a:pPr algn="ctr">
              <a:buNone/>
            </a:pPr>
            <a:r>
              <a:rPr lang="it-IT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cioè nel tuo cuore, nella tua vita, nelle tue relazioni con gli altri, nel tuo lavoro, nelle tue preoccupazioni, nelle tue attese e nelle tue gioie?</a:t>
            </a:r>
          </a:p>
          <a:p>
            <a:pPr>
              <a:buNone/>
            </a:pPr>
            <a:endParaRPr lang="it-IT" dirty="0"/>
          </a:p>
        </p:txBody>
      </p:sp>
    </p:spTree>
  </p:cSld>
  <p:clrMapOvr>
    <a:masterClrMapping/>
  </p:clrMapOvr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FF"/>
            </a:gs>
            <a:gs pos="7001">
              <a:srgbClr val="E6E6E6"/>
            </a:gs>
            <a:gs pos="32001">
              <a:srgbClr val="7D8496"/>
            </a:gs>
            <a:gs pos="47000">
              <a:srgbClr val="E6E6E6"/>
            </a:gs>
            <a:gs pos="85001">
              <a:srgbClr val="7D8496"/>
            </a:gs>
            <a:gs pos="100000">
              <a:srgbClr val="E6E6E6"/>
            </a:gs>
          </a:gsLst>
          <a:lin ang="108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it-IT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Quali ricchezze puoi ‘restituire’?</a:t>
            </a:r>
          </a:p>
          <a:p>
            <a:pPr algn="ctr">
              <a:buNone/>
            </a:pPr>
            <a:r>
              <a:rPr lang="it-IT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Il tuo ‘cuore’, il tuo tempo, la tua disponibilità all’altro che si trova nel bisogno, la tua preghiera, la tua intelligenza, le tue capacità, …?  </a:t>
            </a:r>
          </a:p>
          <a:p>
            <a:pPr>
              <a:buNone/>
            </a:pPr>
            <a:endParaRPr lang="it-IT" dirty="0"/>
          </a:p>
        </p:txBody>
      </p:sp>
    </p:spTree>
  </p:cSld>
  <p:clrMapOvr>
    <a:masterClrMapping/>
  </p:clrMapOvr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it-IT" sz="9600" b="1" dirty="0" smtClean="0">
                <a:solidFill>
                  <a:srgbClr val="002060"/>
                </a:solidFill>
                <a:latin typeface="Algerian" pitchFamily="82" charset="0"/>
              </a:rPr>
              <a:t>Gesù Cristo angosciato torturato ucciso</a:t>
            </a:r>
            <a:endParaRPr lang="it-IT" sz="9600" b="1" dirty="0">
              <a:solidFill>
                <a:srgbClr val="002060"/>
              </a:solidFill>
              <a:latin typeface="Algerian" pitchFamily="82" charset="0"/>
            </a:endParaRPr>
          </a:p>
        </p:txBody>
      </p:sp>
    </p:spTree>
  </p:cSld>
  <p:clrMapOvr>
    <a:masterClrMapping/>
  </p:clrMapOvr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it-IT" sz="7200" b="1" dirty="0" smtClean="0">
                <a:solidFill>
                  <a:srgbClr val="FF0000"/>
                </a:solidFill>
              </a:rPr>
              <a:t>Nella </a:t>
            </a:r>
            <a:r>
              <a:rPr lang="it-IT" sz="7200" b="1" i="1" dirty="0" smtClean="0">
                <a:solidFill>
                  <a:srgbClr val="FF0000"/>
                </a:solidFill>
              </a:rPr>
              <a:t>città santa</a:t>
            </a:r>
            <a:endParaRPr lang="it-IT" sz="7200" b="1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146250"/>
          </a:xfrm>
        </p:spPr>
        <p:txBody>
          <a:bodyPr>
            <a:normAutofit/>
          </a:bodyPr>
          <a:lstStyle/>
          <a:p>
            <a:r>
              <a:rPr lang="it-IT" sz="7200" b="1" dirty="0" smtClean="0">
                <a:solidFill>
                  <a:srgbClr val="FF0000"/>
                </a:solidFill>
                <a:latin typeface="Algerian" pitchFamily="82" charset="0"/>
              </a:rPr>
              <a:t>Gerusalemme </a:t>
            </a:r>
            <a:endParaRPr lang="it-IT" sz="7200" b="1" dirty="0">
              <a:solidFill>
                <a:srgbClr val="FF0000"/>
              </a:solidFill>
              <a:latin typeface="Algerian" pitchFamily="82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it-IT" sz="7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he-IL" sz="7200" b="1" dirty="0" smtClean="0">
                <a:latin typeface="Times New Roman" pitchFamily="18" charset="0"/>
                <a:cs typeface="Times New Roman" pitchFamily="18" charset="0"/>
              </a:rPr>
              <a:t>יְרוּשָׁלַיִם</a:t>
            </a:r>
            <a:endParaRPr lang="it-IT" sz="7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it-IT" sz="7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‘visione di pace’</a:t>
            </a:r>
            <a:endParaRPr lang="it-IT" sz="72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egnaposto contenuto 3" descr="https://upload.wikimedia.org/wikipedia/commons/thumb/e/eb/Map_of_Jerusalem_-_the_old_city_-_EN.png/400px-Map_of_Jerusalem_-_the_old_city_-_EN.png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Mosè</a:t>
            </a:r>
            <a:r>
              <a:rPr lang="it-IT" dirty="0" smtClean="0"/>
              <a:t> </a:t>
            </a:r>
            <a:r>
              <a:rPr lang="it-IT" sz="2200" dirty="0" smtClean="0">
                <a:latin typeface="Times New Roman" pitchFamily="18" charset="0"/>
                <a:cs typeface="Times New Roman" pitchFamily="18" charset="0"/>
              </a:rPr>
              <a:t>(Legge)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, i </a:t>
            </a:r>
            <a:r>
              <a:rPr lang="it-IT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Profeti </a:t>
            </a:r>
            <a:br>
              <a:rPr lang="it-IT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e i</a:t>
            </a:r>
            <a:r>
              <a:rPr lang="it-IT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Salmi </a:t>
            </a:r>
            <a:r>
              <a:rPr lang="it-IT" sz="2200" dirty="0" smtClean="0">
                <a:latin typeface="Times New Roman" pitchFamily="18" charset="0"/>
                <a:cs typeface="Times New Roman" pitchFamily="18" charset="0"/>
              </a:rPr>
              <a:t>(Scritti)</a:t>
            </a:r>
            <a:endParaRPr lang="it-IT" sz="2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it-IT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 cominciando da </a:t>
            </a:r>
            <a:r>
              <a:rPr lang="it-IT" b="1" i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Mosè</a:t>
            </a:r>
            <a:r>
              <a:rPr lang="it-IT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e da tutti i </a:t>
            </a:r>
            <a:r>
              <a:rPr lang="it-IT" b="1" i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profeti</a:t>
            </a:r>
            <a:r>
              <a:rPr lang="it-IT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spiegò loro quanto lo riguardava in tutte le Scritture </a:t>
            </a:r>
          </a:p>
          <a:p>
            <a:pPr algn="ctr">
              <a:buNone/>
            </a:pPr>
            <a:r>
              <a:rPr lang="it-IT" sz="1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it-IT" sz="1400" dirty="0" err="1" smtClean="0">
                <a:latin typeface="Times New Roman" pitchFamily="18" charset="0"/>
                <a:cs typeface="Times New Roman" pitchFamily="18" charset="0"/>
              </a:rPr>
              <a:t>Lc</a:t>
            </a:r>
            <a:r>
              <a:rPr lang="it-IT" sz="1400" dirty="0" smtClean="0">
                <a:latin typeface="Times New Roman" pitchFamily="18" charset="0"/>
                <a:cs typeface="Times New Roman" pitchFamily="18" charset="0"/>
              </a:rPr>
              <a:t> 24,27)</a:t>
            </a:r>
          </a:p>
          <a:p>
            <a:pPr algn="ctr">
              <a:buNone/>
            </a:pPr>
            <a:r>
              <a:rPr lang="it-IT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Hanno </a:t>
            </a:r>
            <a:r>
              <a:rPr lang="it-IT" b="1" i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Mosè</a:t>
            </a:r>
            <a:r>
              <a:rPr lang="it-IT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e i </a:t>
            </a:r>
            <a:r>
              <a:rPr lang="it-IT" b="1" i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Profeti</a:t>
            </a:r>
            <a:r>
              <a:rPr lang="it-IT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ascoltino loro …</a:t>
            </a:r>
          </a:p>
          <a:p>
            <a:pPr algn="ctr">
              <a:buNone/>
            </a:pPr>
            <a:r>
              <a:rPr lang="it-IT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Se non ascoltano </a:t>
            </a:r>
            <a:r>
              <a:rPr lang="it-IT" b="1" i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Mosè</a:t>
            </a:r>
            <a:r>
              <a:rPr lang="it-IT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e i </a:t>
            </a:r>
            <a:r>
              <a:rPr lang="it-IT" b="1" i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Profeti</a:t>
            </a:r>
            <a:r>
              <a:rPr lang="it-IT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non saranno persuasi neanche se uno risorgesse dai morti. </a:t>
            </a:r>
          </a:p>
          <a:p>
            <a:pPr algn="ctr">
              <a:buNone/>
            </a:pPr>
            <a:r>
              <a:rPr lang="it-IT" sz="16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it-IT" sz="1600" dirty="0" err="1" smtClean="0">
                <a:latin typeface="Times New Roman" pitchFamily="18" charset="0"/>
                <a:cs typeface="Times New Roman" pitchFamily="18" charset="0"/>
              </a:rPr>
              <a:t>Lc</a:t>
            </a:r>
            <a:r>
              <a:rPr lang="it-IT" sz="1600" dirty="0" smtClean="0">
                <a:latin typeface="Times New Roman" pitchFamily="18" charset="0"/>
                <a:cs typeface="Times New Roman" pitchFamily="18" charset="0"/>
              </a:rPr>
              <a:t> 16,29.31)</a:t>
            </a:r>
          </a:p>
          <a:p>
            <a:pPr algn="ctr">
              <a:buNone/>
            </a:pPr>
            <a:r>
              <a:rPr lang="it-IT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… </a:t>
            </a:r>
            <a:r>
              <a:rPr lang="it-IT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bisogna che si compiano tutte le cose scritte su di me nella legge di </a:t>
            </a:r>
            <a:r>
              <a:rPr lang="it-IT" b="1" i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Mosè</a:t>
            </a:r>
            <a:r>
              <a:rPr lang="it-IT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nei </a:t>
            </a:r>
            <a:r>
              <a:rPr lang="it-IT" b="1" i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Profeti</a:t>
            </a:r>
            <a:r>
              <a:rPr lang="it-IT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 nei </a:t>
            </a:r>
            <a:r>
              <a:rPr lang="it-IT" b="1" i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Salmi</a:t>
            </a:r>
            <a:r>
              <a:rPr lang="it-IT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ctr">
              <a:buNone/>
            </a:pPr>
            <a:r>
              <a:rPr lang="it-IT" sz="1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it-IT" sz="1400" dirty="0" err="1" smtClean="0">
                <a:latin typeface="Times New Roman" pitchFamily="18" charset="0"/>
                <a:cs typeface="Times New Roman" pitchFamily="18" charset="0"/>
              </a:rPr>
              <a:t>Lc</a:t>
            </a:r>
            <a:r>
              <a:rPr lang="it-IT" sz="1400" dirty="0" smtClean="0">
                <a:latin typeface="Times New Roman" pitchFamily="18" charset="0"/>
                <a:cs typeface="Times New Roman" pitchFamily="18" charset="0"/>
              </a:rPr>
              <a:t> 24,44)</a:t>
            </a:r>
            <a:endParaRPr lang="it-IT" dirty="0"/>
          </a:p>
        </p:txBody>
      </p:sp>
    </p:spTree>
  </p:cSld>
  <p:clrMapOvr>
    <a:masterClrMapping/>
  </p:clrMapOvr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it-IT" sz="6000" dirty="0" smtClean="0">
                <a:latin typeface="Times New Roman" pitchFamily="18" charset="0"/>
                <a:cs typeface="Times New Roman" pitchFamily="18" charset="0"/>
              </a:rPr>
              <a:t>La </a:t>
            </a:r>
            <a:r>
              <a:rPr lang="it-IT" sz="6000" b="1" dirty="0" smtClean="0">
                <a:latin typeface="Times New Roman" pitchFamily="18" charset="0"/>
                <a:cs typeface="Times New Roman" pitchFamily="18" charset="0"/>
              </a:rPr>
              <a:t>Città Vecchia di Gerusalemme</a:t>
            </a:r>
            <a:r>
              <a:rPr lang="it-IT" sz="6000" dirty="0" smtClean="0">
                <a:latin typeface="Times New Roman" pitchFamily="18" charset="0"/>
                <a:cs typeface="Times New Roman" pitchFamily="18" charset="0"/>
              </a:rPr>
              <a:t> è quella parte della città che si trova dentro le mura. </a:t>
            </a:r>
          </a:p>
        </p:txBody>
      </p:sp>
    </p:spTree>
  </p:cSld>
  <p:clrMapOvr>
    <a:masterClrMapping/>
  </p:clrMapOvr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it-IT" sz="4000" dirty="0" smtClean="0">
                <a:latin typeface="Times New Roman" pitchFamily="18" charset="0"/>
                <a:cs typeface="Times New Roman" pitchFamily="18" charset="0"/>
              </a:rPr>
              <a:t>La </a:t>
            </a:r>
            <a:r>
              <a:rPr lang="it-IT" sz="4000" b="1" dirty="0" smtClean="0">
                <a:latin typeface="Times New Roman" pitchFamily="18" charset="0"/>
                <a:cs typeface="Times New Roman" pitchFamily="18" charset="0"/>
              </a:rPr>
              <a:t>Città di David</a:t>
            </a:r>
            <a:r>
              <a:rPr lang="it-IT" sz="4000" dirty="0" smtClean="0">
                <a:latin typeface="Times New Roman" pitchFamily="18" charset="0"/>
                <a:cs typeface="Times New Roman" pitchFamily="18" charset="0"/>
              </a:rPr>
              <a:t> o </a:t>
            </a:r>
            <a:r>
              <a:rPr lang="it-IT" sz="4000" b="1" dirty="0" smtClean="0">
                <a:latin typeface="Times New Roman" pitchFamily="18" charset="0"/>
                <a:cs typeface="Times New Roman" pitchFamily="18" charset="0"/>
              </a:rPr>
              <a:t>Cittadella </a:t>
            </a:r>
            <a:r>
              <a:rPr lang="it-IT" sz="4000" dirty="0" smtClean="0">
                <a:latin typeface="Times New Roman" pitchFamily="18" charset="0"/>
                <a:cs typeface="Times New Roman" pitchFamily="18" charset="0"/>
              </a:rPr>
              <a:t>è il nucleo originario di Gerusalemme, sul Monte Sion, fondato dai </a:t>
            </a:r>
            <a:r>
              <a:rPr lang="it-IT" sz="4000" dirty="0" err="1" smtClean="0">
                <a:latin typeface="Times New Roman" pitchFamily="18" charset="0"/>
                <a:cs typeface="Times New Roman" pitchFamily="18" charset="0"/>
              </a:rPr>
              <a:t>Gebusei</a:t>
            </a:r>
            <a:r>
              <a:rPr lang="it-IT" sz="4000" dirty="0" smtClean="0">
                <a:latin typeface="Times New Roman" pitchFamily="18" charset="0"/>
                <a:cs typeface="Times New Roman" pitchFamily="18" charset="0"/>
              </a:rPr>
              <a:t> e conquistato dal re David </a:t>
            </a:r>
            <a:r>
              <a:rPr lang="it-IT" sz="1200" dirty="0" smtClean="0">
                <a:latin typeface="Times New Roman" pitchFamily="18" charset="0"/>
                <a:cs typeface="Times New Roman" pitchFamily="18" charset="0"/>
              </a:rPr>
              <a:t>(1000 a. C.).</a:t>
            </a:r>
          </a:p>
          <a:p>
            <a:pPr algn="ctr">
              <a:buNone/>
            </a:pPr>
            <a:endParaRPr lang="it-IT" sz="40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it-IT" sz="4000" dirty="0" smtClean="0">
                <a:latin typeface="Times New Roman" pitchFamily="18" charset="0"/>
                <a:cs typeface="Times New Roman" pitchFamily="18" charset="0"/>
              </a:rPr>
              <a:t>Suo figlio Salomone fortificò anche la parte Nord, più elevata, e vi costruì il Tempio in onore a YHWH.</a:t>
            </a:r>
          </a:p>
        </p:txBody>
      </p:sp>
    </p:spTree>
  </p:cSld>
  <p:clrMapOvr>
    <a:masterClrMapping/>
  </p:clrMapOvr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egnaposto contenuto 3" descr="Risultato immagine per gerusalemme mappa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0"/>
            <a:ext cx="7992887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egnaposto contenuto 3" descr="https://upload.wikimedia.org/wikipedia/commons/thumb/6/6b/OldCityMap.PNG/220px-OldCityMap.PNG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08720"/>
          </a:xfrm>
        </p:spPr>
        <p:txBody>
          <a:bodyPr/>
          <a:lstStyle/>
          <a:p>
            <a:r>
              <a:rPr lang="it-IT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Porte di Gerusalemme</a:t>
            </a:r>
            <a:endParaRPr lang="it-IT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0" y="692696"/>
            <a:ext cx="9144000" cy="616530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it-IT" sz="2400" dirty="0" smtClean="0">
                <a:latin typeface="Times New Roman" pitchFamily="18" charset="0"/>
                <a:cs typeface="Times New Roman" pitchFamily="18" charset="0"/>
                <a:hlinkClick r:id="rId2" tooltip="Nuova Porta (Gerusalemme) (la pagina non esiste)"/>
              </a:rPr>
              <a:t>Nuova Porta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  è la più recente (1887) ed è situata nella parte occidentale delle mura a Nord.</a:t>
            </a:r>
          </a:p>
          <a:p>
            <a:pPr>
              <a:buNone/>
            </a:pPr>
            <a:r>
              <a:rPr lang="it-IT" sz="2400" dirty="0" smtClean="0">
                <a:latin typeface="Times New Roman" pitchFamily="18" charset="0"/>
                <a:cs typeface="Times New Roman" pitchFamily="18" charset="0"/>
                <a:hlinkClick r:id="rId3" tooltip="Porta di Damasco (la pagina non esiste)"/>
              </a:rPr>
              <a:t>Porta di Damasco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 o "porta di </a:t>
            </a:r>
            <a:r>
              <a:rPr lang="it-IT" sz="2400" dirty="0" err="1" smtClean="0">
                <a:latin typeface="Times New Roman" pitchFamily="18" charset="0"/>
                <a:cs typeface="Times New Roman" pitchFamily="18" charset="0"/>
              </a:rPr>
              <a:t>Sichem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“ o "Porta del Pilastro: costruita nel 1537  è situata al centro delle mura a Nord; da qui  per </a:t>
            </a:r>
            <a:r>
              <a:rPr lang="it-IT" sz="2400" dirty="0" err="1" smtClean="0">
                <a:latin typeface="Times New Roman" pitchFamily="18" charset="0"/>
                <a:cs typeface="Times New Roman" pitchFamily="18" charset="0"/>
              </a:rPr>
              <a:t>Sichem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it-IT" sz="2400" dirty="0" smtClean="0">
                <a:latin typeface="Times New Roman" pitchFamily="18" charset="0"/>
                <a:cs typeface="Times New Roman" pitchFamily="18" charset="0"/>
                <a:hlinkClick r:id="rId4" tooltip="Porta d'Erode (la pagina non esiste)"/>
              </a:rPr>
              <a:t>Porta d'Erode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 o "porta delle Pecore“: situata nella parte orientale delle mura a Nord.</a:t>
            </a:r>
          </a:p>
          <a:p>
            <a:pPr>
              <a:buNone/>
            </a:pPr>
            <a:r>
              <a:rPr lang="it-IT" sz="2400" dirty="0" smtClean="0">
                <a:latin typeface="Times New Roman" pitchFamily="18" charset="0"/>
                <a:cs typeface="Times New Roman" pitchFamily="18" charset="0"/>
                <a:hlinkClick r:id="rId5" tooltip="Porta dei Leoni (Gerusalemme) (la pagina non esiste)"/>
              </a:rPr>
              <a:t>Porta dei Leoni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 o"porta di </a:t>
            </a:r>
            <a:r>
              <a:rPr lang="it-IT" sz="2400" dirty="0" err="1" smtClean="0">
                <a:latin typeface="Times New Roman" pitchFamily="18" charset="0"/>
                <a:cs typeface="Times New Roman" pitchFamily="18" charset="0"/>
              </a:rPr>
              <a:t>Giosafat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", "porta di Santa Maria"  o"porta di Santo Stefano“ : è situata nella parte Nord delle mura a Est. </a:t>
            </a:r>
          </a:p>
          <a:p>
            <a:pPr>
              <a:buNone/>
            </a:pPr>
            <a:r>
              <a:rPr lang="it-IT" sz="2400" dirty="0" smtClean="0">
                <a:latin typeface="Times New Roman" pitchFamily="18" charset="0"/>
                <a:cs typeface="Times New Roman" pitchFamily="18" charset="0"/>
                <a:hlinkClick r:id="rId6" tooltip="Porta d'Oro (Gerusalemme)"/>
              </a:rPr>
              <a:t>Porta d'oro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 o "porta della Misericordia" o anche "porta della Vita eterna":  è  chiusa, poiché attraverso essa  il Messia entrerà in Gerusalemme</a:t>
            </a:r>
          </a:p>
          <a:p>
            <a:pPr>
              <a:buNone/>
            </a:pPr>
            <a:r>
              <a:rPr lang="it-IT" sz="2400" dirty="0" smtClean="0">
                <a:latin typeface="Times New Roman" pitchFamily="18" charset="0"/>
                <a:cs typeface="Times New Roman" pitchFamily="18" charset="0"/>
                <a:hlinkClick r:id="rId7" tooltip="Porta delle Immondizie (la pagina non esiste)"/>
              </a:rPr>
              <a:t>Porta delle Immondizie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:  situata nella parte orientale delle mura Sud;.</a:t>
            </a:r>
          </a:p>
          <a:p>
            <a:pPr>
              <a:buNone/>
            </a:pPr>
            <a:r>
              <a:rPr lang="it-IT" sz="2400" dirty="0" smtClean="0">
                <a:latin typeface="Times New Roman" pitchFamily="18" charset="0"/>
                <a:cs typeface="Times New Roman" pitchFamily="18" charset="0"/>
                <a:hlinkClick r:id="rId8" tooltip="Porta di Sion (la pagina non esiste)"/>
              </a:rPr>
              <a:t>Porta di Sion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  o"porta di Davide" poiché dà accesso al monte Sion  ove si trova la tomba di David . È l'ingresso al quartiere ebraico.</a:t>
            </a:r>
          </a:p>
          <a:p>
            <a:pPr>
              <a:buNone/>
            </a:pPr>
            <a:r>
              <a:rPr lang="it-IT" sz="2400" dirty="0" smtClean="0">
                <a:latin typeface="Times New Roman" pitchFamily="18" charset="0"/>
                <a:cs typeface="Times New Roman" pitchFamily="18" charset="0"/>
                <a:hlinkClick r:id="rId9" tooltip="Porta di Giaffa"/>
              </a:rPr>
              <a:t>Porta di </a:t>
            </a:r>
            <a:r>
              <a:rPr lang="it-IT" sz="2400" dirty="0" err="1" smtClean="0">
                <a:latin typeface="Times New Roman" pitchFamily="18" charset="0"/>
                <a:cs typeface="Times New Roman" pitchFamily="18" charset="0"/>
                <a:hlinkClick r:id="rId9" tooltip="Porta di Giaffa"/>
              </a:rPr>
              <a:t>Giaffa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 o"porta degli Amici“ o "porta della Torre di Davide": è situata al centro delle mura Ovest. Conduce alla città di </a:t>
            </a:r>
            <a:r>
              <a:rPr lang="it-IT" sz="2400" dirty="0" err="1" smtClean="0">
                <a:latin typeface="Times New Roman" pitchFamily="18" charset="0"/>
                <a:cs typeface="Times New Roman" pitchFamily="18" charset="0"/>
              </a:rPr>
              <a:t>Giaffa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it-IT" sz="2400" dirty="0"/>
          </a:p>
        </p:txBody>
      </p:sp>
    </p:spTree>
  </p:cSld>
  <p:clrMapOvr>
    <a:masterClrMapping/>
  </p:clrMapOvr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27384"/>
            <a:ext cx="9144000" cy="6858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egnaposto contenuto 3"/>
          <p:cNvGraphicFramePr>
            <a:graphicFrameLocks noGrp="1"/>
          </p:cNvGraphicFramePr>
          <p:nvPr>
            <p:ph idx="1"/>
          </p:nvPr>
        </p:nvGraphicFramePr>
        <p:xfrm>
          <a:off x="0" y="0"/>
          <a:ext cx="9144000" cy="6918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0"/>
              </a:tblGrid>
              <a:tr h="6858000">
                <a:tc>
                  <a:txBody>
                    <a:bodyPr/>
                    <a:lstStyle/>
                    <a:p>
                      <a:pPr algn="ctr"/>
                      <a:r>
                        <a:rPr lang="it-IT" sz="3200" b="1" i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Uscito se ne andò, come al solito, al monte degli Ulivi; anche i discepoli lo seguirono.  Giunto sul luogo, disse loro: "Pregate, per non entrare in tentazione". Poi si allontanò da loro quasi un tiro di sasso e, inginocchiatosi, pregava: "Padre, se vuoi, allontana da me questo calice! Tuttavia non sia fatta la mia, ma la tua volontà". Gli apparve allora un angelo dal cielo a confortarlo. </a:t>
                      </a:r>
                      <a:r>
                        <a:rPr lang="it-IT" sz="3200" b="1" i="1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In preda all' angoscia, pregava più intensamente; e il suo sudore diventò come gocce di sangue che cadevano a terra</a:t>
                      </a:r>
                      <a:r>
                        <a:rPr lang="it-IT" sz="3200" b="1" i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 Poi, rialzatosi dalla preghiera, andò dai discepoli e li trovò che dormivano per la tristezza. E disse loro: "Perché dormite? Alzatevi e pregate, per non entrare in tentazione" </a:t>
                      </a:r>
                      <a:r>
                        <a:rPr lang="it-IT" sz="1200" b="1" i="0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</a:t>
                      </a:r>
                      <a:r>
                        <a:rPr lang="it-IT" sz="1200" b="1" i="0" kern="1200" dirty="0" err="1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Lc</a:t>
                      </a:r>
                      <a:r>
                        <a:rPr lang="it-IT" sz="1200" b="1" i="0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22,39-46)</a:t>
                      </a:r>
                      <a:endParaRPr lang="it-IT" sz="1200" i="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In preda all’angoscia …</a:t>
            </a:r>
            <a:endParaRPr lang="it-IT" b="1" i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it-IT" dirty="0" err="1" smtClean="0">
                <a:latin typeface="Times New Roman" pitchFamily="18" charset="0"/>
                <a:cs typeface="Times New Roman" pitchFamily="18" charset="0"/>
              </a:rPr>
              <a:t>ἀγωνίᾳ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  = </a:t>
            </a:r>
            <a:r>
              <a:rPr lang="it-IT" i="1" dirty="0" smtClean="0">
                <a:latin typeface="Times New Roman" pitchFamily="18" charset="0"/>
                <a:cs typeface="Times New Roman" pitchFamily="18" charset="0"/>
              </a:rPr>
              <a:t>combattimento</a:t>
            </a:r>
          </a:p>
          <a:p>
            <a:pPr>
              <a:buNone/>
            </a:pP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In ambito greco e poi romano </a:t>
            </a:r>
            <a:r>
              <a:rPr lang="it-IT" b="1" dirty="0" err="1" smtClean="0">
                <a:latin typeface="Times New Roman" pitchFamily="18" charset="0"/>
                <a:cs typeface="Times New Roman" pitchFamily="18" charset="0"/>
              </a:rPr>
              <a:t>ἀγωνία</a:t>
            </a:r>
            <a:r>
              <a:rPr lang="it-IT" b="1" dirty="0" smtClean="0">
                <a:latin typeface="Times New Roman" pitchFamily="18" charset="0"/>
                <a:cs typeface="Times New Roman" pitchFamily="18" charset="0"/>
              </a:rPr>
              <a:t> stava infatti a designare lotta, combattimento, sofferenza interiore</a:t>
            </a:r>
          </a:p>
          <a:p>
            <a:pPr>
              <a:buNone/>
            </a:pPr>
            <a:r>
              <a:rPr lang="it-IT" b="1" dirty="0" smtClean="0">
                <a:latin typeface="Times New Roman" pitchFamily="18" charset="0"/>
                <a:cs typeface="Times New Roman" pitchFamily="18" charset="0"/>
              </a:rPr>
              <a:t>Verbo </a:t>
            </a:r>
            <a:r>
              <a:rPr lang="it-IT" b="1" i="1" dirty="0" err="1" smtClean="0">
                <a:latin typeface="Times New Roman" pitchFamily="18" charset="0"/>
                <a:cs typeface="Times New Roman" pitchFamily="18" charset="0"/>
              </a:rPr>
              <a:t>ἀγωνίω</a:t>
            </a:r>
            <a:r>
              <a:rPr lang="it-IT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b="1" dirty="0" err="1" smtClean="0">
                <a:latin typeface="Times New Roman" pitchFamily="18" charset="0"/>
                <a:cs typeface="Times New Roman" pitchFamily="18" charset="0"/>
              </a:rPr>
              <a:t>=NT</a:t>
            </a:r>
            <a:r>
              <a:rPr lang="it-IT" b="1" dirty="0" smtClean="0">
                <a:latin typeface="Times New Roman" pitchFamily="18" charset="0"/>
                <a:cs typeface="Times New Roman" pitchFamily="18" charset="0"/>
              </a:rPr>
              <a:t> essere angosciato</a:t>
            </a:r>
          </a:p>
          <a:p>
            <a:pPr>
              <a:buNone/>
            </a:pPr>
            <a:r>
              <a:rPr lang="it-IT" b="1" dirty="0" smtClean="0">
                <a:latin typeface="Times New Roman" pitchFamily="18" charset="0"/>
                <a:cs typeface="Times New Roman" pitchFamily="18" charset="0"/>
              </a:rPr>
              <a:t>Verbo </a:t>
            </a:r>
            <a:r>
              <a:rPr lang="it-IT" b="1" i="1" dirty="0" err="1" smtClean="0">
                <a:latin typeface="Times New Roman" pitchFamily="18" charset="0"/>
                <a:cs typeface="Times New Roman" pitchFamily="18" charset="0"/>
              </a:rPr>
              <a:t>ἀγωνίζομαι</a:t>
            </a:r>
            <a:r>
              <a:rPr lang="it-IT" b="1" dirty="0" smtClean="0">
                <a:latin typeface="Times New Roman" pitchFamily="18" charset="0"/>
                <a:cs typeface="Times New Roman" pitchFamily="18" charset="0"/>
              </a:rPr>
              <a:t> = essere impegnato in una competizione </a:t>
            </a:r>
          </a:p>
          <a:p>
            <a:pPr>
              <a:buNone/>
            </a:pPr>
            <a:r>
              <a:rPr lang="it-IT" b="1" dirty="0" smtClean="0">
                <a:latin typeface="Times New Roman" pitchFamily="18" charset="0"/>
                <a:cs typeface="Times New Roman" pitchFamily="18" charset="0"/>
              </a:rPr>
              <a:t>Quindi non colui che sta per morire, ma colui che sta combattendo</a:t>
            </a:r>
            <a:endParaRPr lang="it-IT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>
                <a:solidFill>
                  <a:srgbClr val="FF0000"/>
                </a:solidFill>
              </a:rPr>
              <a:t>Lotta interiore e fisica</a:t>
            </a:r>
            <a:endParaRPr lang="it-IT" b="1" dirty="0">
              <a:solidFill>
                <a:srgbClr val="FF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t-IT" b="1" dirty="0" smtClean="0">
                <a:latin typeface="Times New Roman" pitchFamily="18" charset="0"/>
                <a:cs typeface="Times New Roman" pitchFamily="18" charset="0"/>
              </a:rPr>
              <a:t>… caratterizzata da un fenomeno che già nell’antichità era conosciuto </a:t>
            </a:r>
          </a:p>
          <a:p>
            <a:pPr>
              <a:buNone/>
            </a:pPr>
            <a:endParaRPr lang="it-IT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it-IT" b="1" dirty="0" smtClean="0">
                <a:latin typeface="Times New Roman" pitchFamily="18" charset="0"/>
                <a:cs typeface="Times New Roman" pitchFamily="18" charset="0"/>
              </a:rPr>
              <a:t>Aristotele (</a:t>
            </a:r>
            <a:r>
              <a:rPr lang="it-IT" i="1" dirty="0" err="1" smtClean="0">
                <a:latin typeface="Times New Roman" pitchFamily="18" charset="0"/>
                <a:cs typeface="Times New Roman" pitchFamily="18" charset="0"/>
              </a:rPr>
              <a:t>Hist</a:t>
            </a:r>
            <a:r>
              <a:rPr lang="it-IT" i="1" dirty="0" smtClean="0">
                <a:latin typeface="Times New Roman" pitchFamily="18" charset="0"/>
                <a:cs typeface="Times New Roman" pitchFamily="18" charset="0"/>
              </a:rPr>
              <a:t>. An</a:t>
            </a:r>
            <a:r>
              <a:rPr lang="it-IT" b="1" dirty="0" smtClean="0">
                <a:latin typeface="Times New Roman" pitchFamily="18" charset="0"/>
                <a:cs typeface="Times New Roman" pitchFamily="18" charset="0"/>
              </a:rPr>
              <a:t>.) lo chiama ‘</a:t>
            </a:r>
            <a:r>
              <a:rPr lang="it-IT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ematidrosi</a:t>
            </a:r>
            <a:r>
              <a:rPr lang="it-IT" b="1" dirty="0" smtClean="0">
                <a:latin typeface="Times New Roman" pitchFamily="18" charset="0"/>
                <a:cs typeface="Times New Roman" pitchFamily="18" charset="0"/>
              </a:rPr>
              <a:t>’</a:t>
            </a:r>
          </a:p>
          <a:p>
            <a:pPr algn="ctr">
              <a:buNone/>
            </a:pPr>
            <a:endParaRPr lang="it-IT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it-IT" b="1" dirty="0" smtClean="0">
                <a:latin typeface="Times New Roman" pitchFamily="18" charset="0"/>
                <a:cs typeface="Times New Roman" pitchFamily="18" charset="0"/>
              </a:rPr>
              <a:t>… fenomeno che un medico poteva conoscere</a:t>
            </a:r>
          </a:p>
          <a:p>
            <a:pPr>
              <a:buNone/>
            </a:pP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i="1" dirty="0" smtClean="0">
                <a:solidFill>
                  <a:srgbClr val="C00000"/>
                </a:solidFill>
              </a:rPr>
              <a:t>Gocce di sangue</a:t>
            </a:r>
            <a:endParaRPr lang="it-IT" b="1" i="1" dirty="0">
              <a:solidFill>
                <a:srgbClr val="C0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lnSpc>
                <a:spcPct val="90000"/>
              </a:lnSpc>
              <a:buNone/>
            </a:pPr>
            <a:r>
              <a:rPr lang="it-IT" b="1" u="sng" dirty="0" smtClean="0">
                <a:solidFill>
                  <a:srgbClr val="FF257D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Diapedes</a:t>
            </a:r>
            <a:r>
              <a:rPr lang="it-IT" b="1" u="sng" dirty="0" smtClean="0">
                <a:solidFill>
                  <a:srgbClr val="FF75AD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</a:t>
            </a:r>
            <a:r>
              <a:rPr lang="it-IT" dirty="0" smtClean="0">
                <a:latin typeface="Constanti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it-IT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(= </a:t>
            </a:r>
            <a:r>
              <a:rPr lang="it-IT" dirty="0" smtClean="0">
                <a:latin typeface="Andalus" pitchFamily="18" charset="-78"/>
                <a:ea typeface="Calibri" pitchFamily="34" charset="0"/>
                <a:cs typeface="Andalus" pitchFamily="18" charset="-78"/>
              </a:rPr>
              <a:t>nei focolai infiammatori, fuoriuscita dai capillari degli elementi </a:t>
            </a:r>
            <a:r>
              <a:rPr lang="it-IT" dirty="0" err="1" smtClean="0">
                <a:latin typeface="Andalus" pitchFamily="18" charset="-78"/>
                <a:ea typeface="Calibri" pitchFamily="34" charset="0"/>
                <a:cs typeface="Andalus" pitchFamily="18" charset="-78"/>
              </a:rPr>
              <a:t>corpuscolati</a:t>
            </a:r>
            <a:r>
              <a:rPr lang="it-IT" dirty="0" smtClean="0">
                <a:latin typeface="Andalus" pitchFamily="18" charset="-78"/>
                <a:ea typeface="Calibri" pitchFamily="34" charset="0"/>
                <a:cs typeface="Andalus" pitchFamily="18" charset="-78"/>
              </a:rPr>
              <a:t> del sangue</a:t>
            </a:r>
            <a:r>
              <a:rPr lang="it-IT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lang="it-IT" sz="16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Nuovo </a:t>
            </a:r>
            <a:r>
              <a:rPr lang="it-IT" sz="16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Zingarelli</a:t>
            </a:r>
            <a:r>
              <a:rPr lang="it-IT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). </a:t>
            </a:r>
            <a:endParaRPr lang="it-IT" dirty="0" smtClean="0">
              <a:ea typeface="Calibri" pitchFamily="34" charset="0"/>
              <a:cs typeface="Arial" charset="0"/>
            </a:endParaRPr>
          </a:p>
          <a:p>
            <a:pPr algn="ctr">
              <a:lnSpc>
                <a:spcPct val="90000"/>
              </a:lnSpc>
              <a:buNone/>
            </a:pPr>
            <a:endParaRPr lang="it-IT" dirty="0" smtClean="0">
              <a:latin typeface="Times New Roman" pitchFamily="18" charset="0"/>
            </a:endParaRPr>
          </a:p>
          <a:p>
            <a:pPr algn="ctr">
              <a:lnSpc>
                <a:spcPct val="90000"/>
              </a:lnSpc>
              <a:buNone/>
            </a:pPr>
            <a:r>
              <a:rPr lang="it-IT" dirty="0" smtClean="0">
                <a:latin typeface="Times New Roman" pitchFamily="18" charset="0"/>
              </a:rPr>
              <a:t>Quindi Ges</a:t>
            </a:r>
            <a:r>
              <a:rPr lang="it-IT" dirty="0" smtClean="0">
                <a:latin typeface="Constantia" pitchFamily="18" charset="0"/>
              </a:rPr>
              <a:t>ù</a:t>
            </a:r>
            <a:r>
              <a:rPr lang="it-IT" dirty="0" smtClean="0">
                <a:latin typeface="Times New Roman" pitchFamily="18" charset="0"/>
              </a:rPr>
              <a:t> </a:t>
            </a:r>
            <a:r>
              <a:rPr lang="it-IT" dirty="0" smtClean="0">
                <a:latin typeface="Constantia" pitchFamily="18" charset="0"/>
              </a:rPr>
              <a:t>‘</a:t>
            </a:r>
            <a:r>
              <a:rPr lang="it-IT" dirty="0" smtClean="0">
                <a:latin typeface="Times New Roman" pitchFamily="18" charset="0"/>
              </a:rPr>
              <a:t>era entrato in stato di massima concentrazione</a:t>
            </a:r>
            <a:r>
              <a:rPr lang="it-IT" dirty="0" smtClean="0">
                <a:latin typeface="Constantia" pitchFamily="18" charset="0"/>
              </a:rPr>
              <a:t>’</a:t>
            </a:r>
            <a:r>
              <a:rPr lang="it-IT" dirty="0" smtClean="0">
                <a:latin typeface="Times New Roman" pitchFamily="18" charset="0"/>
              </a:rPr>
              <a:t> o </a:t>
            </a:r>
            <a:r>
              <a:rPr lang="it-IT" dirty="0" smtClean="0">
                <a:latin typeface="Constantia" pitchFamily="18" charset="0"/>
              </a:rPr>
              <a:t>‘</a:t>
            </a:r>
            <a:r>
              <a:rPr lang="it-IT" dirty="0" smtClean="0">
                <a:latin typeface="Times New Roman" pitchFamily="18" charset="0"/>
              </a:rPr>
              <a:t>concentratosi pienamente</a:t>
            </a:r>
            <a:r>
              <a:rPr lang="it-IT" dirty="0" smtClean="0">
                <a:latin typeface="Constantia" pitchFamily="18" charset="0"/>
              </a:rPr>
              <a:t>’</a:t>
            </a:r>
            <a:r>
              <a:rPr lang="it-IT" dirty="0" smtClean="0">
                <a:latin typeface="Times New Roman" pitchFamily="18" charset="0"/>
              </a:rPr>
              <a:t>.</a:t>
            </a:r>
            <a:endParaRPr lang="it-IT" dirty="0" smtClean="0">
              <a:cs typeface="Arial" charset="0"/>
            </a:endParaRPr>
          </a:p>
          <a:p>
            <a:pPr algn="ctr">
              <a:lnSpc>
                <a:spcPct val="90000"/>
              </a:lnSpc>
              <a:buNone/>
            </a:pPr>
            <a:endParaRPr lang="it-IT" dirty="0" smtClean="0">
              <a:latin typeface="Times New Roman" pitchFamily="18" charset="0"/>
            </a:endParaRPr>
          </a:p>
          <a:p>
            <a:pPr algn="ctr">
              <a:lnSpc>
                <a:spcPct val="90000"/>
              </a:lnSpc>
              <a:buNone/>
            </a:pPr>
            <a:r>
              <a:rPr lang="it-IT" dirty="0" smtClean="0">
                <a:latin typeface="Times New Roman" pitchFamily="18" charset="0"/>
              </a:rPr>
              <a:t>Le </a:t>
            </a:r>
            <a:r>
              <a:rPr lang="it-IT" b="1" i="1" dirty="0" smtClean="0">
                <a:solidFill>
                  <a:srgbClr val="FF0000"/>
                </a:solidFill>
                <a:latin typeface="Times New Roman" pitchFamily="18" charset="0"/>
              </a:rPr>
              <a:t>gocce di sangue </a:t>
            </a:r>
            <a:r>
              <a:rPr lang="it-IT" dirty="0" smtClean="0">
                <a:latin typeface="Times New Roman" pitchFamily="18" charset="0"/>
              </a:rPr>
              <a:t>indicano bene questo episodio di </a:t>
            </a:r>
            <a:r>
              <a:rPr lang="it-IT" b="1" dirty="0" smtClean="0">
                <a:solidFill>
                  <a:srgbClr val="7030A0"/>
                </a:solidFill>
                <a:latin typeface="Times New Roman" pitchFamily="18" charset="0"/>
              </a:rPr>
              <a:t>sforzo estremo</a:t>
            </a:r>
            <a:r>
              <a:rPr lang="it-IT" dirty="0" smtClean="0">
                <a:latin typeface="Times New Roman" pitchFamily="18" charset="0"/>
              </a:rPr>
              <a:t>. </a:t>
            </a:r>
            <a:endParaRPr lang="it-IT" dirty="0" smtClean="0">
              <a:cs typeface="Arial" charset="0"/>
            </a:endParaRPr>
          </a:p>
          <a:p>
            <a:pPr>
              <a:buNone/>
            </a:pP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>
                <a:solidFill>
                  <a:schemeClr val="accent2">
                    <a:lumMod val="75000"/>
                  </a:schemeClr>
                </a:solidFill>
                <a:latin typeface="Matura MT Script Capitals" pitchFamily="66" charset="0"/>
              </a:rPr>
              <a:t>Gesù Cristo nella Legge</a:t>
            </a:r>
            <a:endParaRPr lang="it-IT" b="1" dirty="0">
              <a:solidFill>
                <a:schemeClr val="accent2">
                  <a:lumMod val="75000"/>
                </a:schemeClr>
              </a:solidFill>
              <a:latin typeface="Matura MT Script Capitals" pitchFamily="66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it-IT" b="1" dirty="0" smtClean="0">
                <a:solidFill>
                  <a:srgbClr val="FF0000"/>
                </a:solidFill>
                <a:latin typeface="Arial Black" pitchFamily="34" charset="0"/>
              </a:rPr>
              <a:t>Giuseppe: </a:t>
            </a:r>
          </a:p>
          <a:p>
            <a:pPr algn="ctr">
              <a:buNone/>
            </a:pPr>
            <a:r>
              <a:rPr lang="it-IT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Essi tirarono su ed estrassero Giuseppe dalla cisterna e per venti sicli d’argento vendettero Giuseppe agli Ismaeliti </a:t>
            </a:r>
            <a:r>
              <a:rPr lang="it-IT" sz="1600" dirty="0" smtClean="0"/>
              <a:t>(</a:t>
            </a:r>
            <a:r>
              <a:rPr lang="it-IT" sz="1600" dirty="0" err="1" smtClean="0"/>
              <a:t>Gen</a:t>
            </a:r>
            <a:r>
              <a:rPr lang="it-IT" sz="1600" dirty="0" smtClean="0"/>
              <a:t> 37,28)</a:t>
            </a:r>
          </a:p>
          <a:p>
            <a:pPr algn="ctr">
              <a:buNone/>
            </a:pPr>
            <a:endParaRPr lang="it-IT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it-IT" b="1" dirty="0" smtClean="0">
                <a:solidFill>
                  <a:srgbClr val="0070C0"/>
                </a:solidFill>
                <a:latin typeface="Arial Black" pitchFamily="34" charset="0"/>
                <a:cs typeface="Times New Roman" pitchFamily="18" charset="0"/>
              </a:rPr>
              <a:t>Gesù</a:t>
            </a:r>
            <a:r>
              <a:rPr lang="it-IT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ctr">
              <a:buNone/>
            </a:pPr>
            <a:r>
              <a:rPr lang="it-IT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Quanto volete darmi perché io ve lo consegni? </a:t>
            </a:r>
          </a:p>
          <a:p>
            <a:pPr algn="ctr">
              <a:buNone/>
            </a:pPr>
            <a:r>
              <a:rPr lang="it-IT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 quelli gli fissarono trenta monete d’argento.</a:t>
            </a:r>
          </a:p>
          <a:p>
            <a:pPr algn="ctr">
              <a:buNone/>
            </a:pPr>
            <a:r>
              <a:rPr lang="it-IT" sz="1600" dirty="0" smtClean="0"/>
              <a:t>(Mt 26,15)</a:t>
            </a:r>
            <a:endParaRPr lang="it-IT" sz="1600" dirty="0"/>
          </a:p>
        </p:txBody>
      </p:sp>
    </p:spTree>
  </p:cSld>
  <p:clrMapOvr>
    <a:masterClrMapping/>
  </p:clrMapOvr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>
                <a:solidFill>
                  <a:srgbClr val="FF0000"/>
                </a:solidFill>
              </a:rPr>
              <a:t>Debolezza di Gesù …</a:t>
            </a:r>
            <a:endParaRPr lang="it-IT" b="1" dirty="0">
              <a:solidFill>
                <a:srgbClr val="FF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it-IT" b="1" dirty="0" smtClean="0">
                <a:latin typeface="Times New Roman" pitchFamily="18" charset="0"/>
                <a:cs typeface="Times New Roman" pitchFamily="18" charset="0"/>
              </a:rPr>
              <a:t>… insieme alla presenza dell’</a:t>
            </a:r>
            <a:r>
              <a:rPr lang="it-IT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angelo</a:t>
            </a:r>
            <a:r>
              <a:rPr lang="it-IT" b="1" dirty="0" smtClean="0">
                <a:latin typeface="Times New Roman" pitchFamily="18" charset="0"/>
                <a:cs typeface="Times New Roman" pitchFamily="18" charset="0"/>
              </a:rPr>
              <a:t> sembrano presentare un Gesù impaurito, debole, …</a:t>
            </a:r>
          </a:p>
          <a:p>
            <a:pPr algn="ctr">
              <a:buNone/>
            </a:pPr>
            <a:endParaRPr lang="it-IT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it-IT" b="1" dirty="0" smtClean="0">
                <a:latin typeface="Times New Roman" pitchFamily="18" charset="0"/>
                <a:cs typeface="Times New Roman" pitchFamily="18" charset="0"/>
              </a:rPr>
              <a:t>Ma la lettera agli Ebrei afferma che:</a:t>
            </a:r>
          </a:p>
          <a:p>
            <a:pPr algn="ctr">
              <a:buNone/>
            </a:pPr>
            <a:r>
              <a:rPr lang="it-IT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Gesù è stato in tutto simile agli uomini, fuorché nel peccato</a:t>
            </a:r>
          </a:p>
          <a:p>
            <a:pPr algn="ctr">
              <a:buNone/>
            </a:pPr>
            <a:endParaRPr lang="it-IT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it-IT" b="1" dirty="0" smtClean="0">
                <a:latin typeface="Times New Roman" pitchFamily="18" charset="0"/>
                <a:cs typeface="Times New Roman" pitchFamily="18" charset="0"/>
              </a:rPr>
              <a:t>Perciò la sofferenza fisica e morale l’ha vissuta totalmente 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>
                <a:solidFill>
                  <a:srgbClr val="FF0000"/>
                </a:solidFill>
              </a:rPr>
              <a:t>Vuol dire che … </a:t>
            </a:r>
            <a:endParaRPr lang="it-IT" b="1" dirty="0">
              <a:solidFill>
                <a:srgbClr val="FF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it-IT" dirty="0" smtClean="0">
                <a:latin typeface="Times New Roman" pitchFamily="18" charset="0"/>
              </a:rPr>
              <a:t>… </a:t>
            </a:r>
            <a:r>
              <a:rPr lang="it-IT" b="1" dirty="0" smtClean="0">
                <a:solidFill>
                  <a:schemeClr val="tx2"/>
                </a:solidFill>
                <a:latin typeface="Times New Roman" pitchFamily="18" charset="0"/>
              </a:rPr>
              <a:t>anche il mio peccato era presente </a:t>
            </a:r>
          </a:p>
          <a:p>
            <a:pPr algn="ctr">
              <a:buNone/>
            </a:pPr>
            <a:r>
              <a:rPr lang="it-IT" b="1" dirty="0" smtClean="0">
                <a:solidFill>
                  <a:schemeClr val="tx2"/>
                </a:solidFill>
                <a:latin typeface="Times New Roman" pitchFamily="18" charset="0"/>
              </a:rPr>
              <a:t>in quel calice spaventoso</a:t>
            </a:r>
            <a:r>
              <a:rPr lang="it-IT" dirty="0" smtClean="0">
                <a:latin typeface="Times New Roman" pitchFamily="18" charset="0"/>
              </a:rPr>
              <a:t> … </a:t>
            </a:r>
          </a:p>
          <a:p>
            <a:pPr algn="ctr">
              <a:buNone/>
            </a:pPr>
            <a:endParaRPr lang="it-IT" dirty="0" smtClean="0">
              <a:latin typeface="Times New Roman" pitchFamily="18" charset="0"/>
            </a:endParaRPr>
          </a:p>
          <a:p>
            <a:pPr algn="ctr">
              <a:buNone/>
            </a:pPr>
            <a:r>
              <a:rPr lang="it-IT" b="1" dirty="0" smtClean="0">
                <a:solidFill>
                  <a:srgbClr val="00B0F0"/>
                </a:solidFill>
                <a:latin typeface="Times New Roman" pitchFamily="18" charset="0"/>
              </a:rPr>
              <a:t>  </a:t>
            </a:r>
            <a:r>
              <a:rPr lang="it-IT" b="1" u="sng" dirty="0" smtClean="0">
                <a:solidFill>
                  <a:srgbClr val="00B0F0"/>
                </a:solidFill>
                <a:latin typeface="Times New Roman" pitchFamily="18" charset="0"/>
              </a:rPr>
              <a:t>Pascal</a:t>
            </a:r>
            <a:r>
              <a:rPr lang="it-IT" dirty="0" smtClean="0">
                <a:latin typeface="Times New Roman" pitchFamily="18" charset="0"/>
              </a:rPr>
              <a:t> si sente rivolgere da Gesù le parole:</a:t>
            </a:r>
          </a:p>
          <a:p>
            <a:pPr algn="ctr">
              <a:buNone/>
            </a:pPr>
            <a:endParaRPr lang="it-IT" dirty="0" smtClean="0">
              <a:latin typeface="Times New Roman" pitchFamily="18" charset="0"/>
            </a:endParaRPr>
          </a:p>
          <a:p>
            <a:pPr algn="ctr">
              <a:buNone/>
            </a:pPr>
            <a:r>
              <a:rPr lang="it-IT" dirty="0" smtClean="0">
                <a:latin typeface="Times New Roman" pitchFamily="18" charset="0"/>
              </a:rPr>
              <a:t>“</a:t>
            </a:r>
            <a:r>
              <a:rPr lang="it-IT" sz="3600" b="1" dirty="0" smtClean="0">
                <a:solidFill>
                  <a:schemeClr val="tx2"/>
                </a:solidFill>
                <a:latin typeface="Times New Roman" pitchFamily="18" charset="0"/>
              </a:rPr>
              <a:t>Quelle gocce di sangue, </a:t>
            </a:r>
          </a:p>
          <a:p>
            <a:pPr algn="ctr">
              <a:buNone/>
            </a:pPr>
            <a:r>
              <a:rPr lang="it-IT" sz="3600" b="1" dirty="0" smtClean="0">
                <a:solidFill>
                  <a:schemeClr val="tx2"/>
                </a:solidFill>
                <a:latin typeface="Times New Roman" pitchFamily="18" charset="0"/>
              </a:rPr>
              <a:t>le ho versate per te</a:t>
            </a:r>
            <a:r>
              <a:rPr lang="it-IT" dirty="0" smtClean="0">
                <a:latin typeface="Times New Roman" pitchFamily="18" charset="0"/>
              </a:rPr>
              <a:t>”</a:t>
            </a:r>
          </a:p>
          <a:p>
            <a:pPr algn="ctr">
              <a:buNone/>
            </a:pPr>
            <a:r>
              <a:rPr lang="it-IT" sz="2000" dirty="0" smtClean="0">
                <a:latin typeface="Times New Roman" pitchFamily="18" charset="0"/>
              </a:rPr>
              <a:t>(Pensée, VII 553)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Nel luogo bagnato dal Sangue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32859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it-IT" b="1" u="sng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Qui</a:t>
            </a:r>
            <a:r>
              <a:rPr lang="it-IT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b="1" dirty="0" smtClean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Gesù ha sperimentato l’ultima solitudine, tutta la tribolazione dell’essere uomo. </a:t>
            </a:r>
          </a:p>
          <a:p>
            <a:pPr algn="ctr">
              <a:buNone/>
            </a:pPr>
            <a:r>
              <a:rPr lang="it-IT" b="1" u="sng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Qu</a:t>
            </a:r>
            <a:r>
              <a:rPr lang="it-IT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it-IT" b="1" dirty="0" smtClean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l’abisso del peccato e di tutto il male gli è penetrato nel più profondo dell’anima. </a:t>
            </a:r>
          </a:p>
          <a:p>
            <a:pPr algn="ctr">
              <a:buNone/>
            </a:pPr>
            <a:r>
              <a:rPr lang="it-IT" b="1" u="sng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Qui</a:t>
            </a:r>
            <a:r>
              <a:rPr lang="it-IT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b="1" dirty="0" smtClean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è stato toccato dallo sconvolgimento della morte imminente. </a:t>
            </a:r>
          </a:p>
          <a:p>
            <a:pPr algn="ctr">
              <a:buNone/>
            </a:pPr>
            <a:r>
              <a:rPr lang="it-IT" b="1" u="sng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Qui</a:t>
            </a:r>
            <a:r>
              <a:rPr lang="it-IT" b="1" dirty="0" smtClean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il tradito lo ha baciato. </a:t>
            </a:r>
          </a:p>
          <a:p>
            <a:pPr algn="ctr">
              <a:buNone/>
            </a:pPr>
            <a:r>
              <a:rPr lang="it-IT" b="1" u="sng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Qui</a:t>
            </a:r>
            <a:r>
              <a:rPr lang="it-IT" b="1" dirty="0" smtClean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tutti i discepoli lo hanno lasciato. </a:t>
            </a:r>
          </a:p>
          <a:p>
            <a:pPr algn="ctr">
              <a:buNone/>
            </a:pPr>
            <a:r>
              <a:rPr lang="it-IT" b="1" u="sng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Qui</a:t>
            </a:r>
            <a:r>
              <a:rPr lang="it-IT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b="1" dirty="0" smtClean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egli ha lottato anche per me.</a:t>
            </a:r>
          </a:p>
          <a:p>
            <a:pPr algn="r">
              <a:buNone/>
            </a:pPr>
            <a:r>
              <a:rPr lang="it-IT" sz="1600" dirty="0" smtClean="0">
                <a:latin typeface="Times New Roman" pitchFamily="18" charset="0"/>
              </a:rPr>
              <a:t>(Papa Benedetto, </a:t>
            </a:r>
            <a:r>
              <a:rPr lang="it-IT" sz="1600" i="1" dirty="0" smtClean="0">
                <a:latin typeface="Times New Roman" pitchFamily="18" charset="0"/>
              </a:rPr>
              <a:t>Gesù di </a:t>
            </a:r>
            <a:r>
              <a:rPr lang="it-IT" sz="1600" i="1" dirty="0" err="1" smtClean="0">
                <a:latin typeface="Times New Roman" pitchFamily="18" charset="0"/>
              </a:rPr>
              <a:t>Nazaret</a:t>
            </a:r>
            <a:r>
              <a:rPr lang="it-IT" sz="1600" i="1" dirty="0" smtClean="0">
                <a:latin typeface="Times New Roman" pitchFamily="18" charset="0"/>
              </a:rPr>
              <a:t>, </a:t>
            </a:r>
            <a:r>
              <a:rPr lang="it-IT" sz="1600" dirty="0" smtClean="0">
                <a:latin typeface="Times New Roman" pitchFamily="18" charset="0"/>
              </a:rPr>
              <a:t>II)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>
                <a:solidFill>
                  <a:srgbClr val="FF0000"/>
                </a:solidFill>
              </a:rPr>
              <a:t>Qui …</a:t>
            </a:r>
            <a:endParaRPr lang="it-IT" b="1" dirty="0">
              <a:solidFill>
                <a:srgbClr val="FF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it-IT" sz="4000" b="1" dirty="0" smtClean="0">
                <a:latin typeface="Times New Roman" pitchFamily="18" charset="0"/>
                <a:cs typeface="Times New Roman" pitchFamily="18" charset="0"/>
              </a:rPr>
              <a:t>ר</a:t>
            </a:r>
            <a:r>
              <a:rPr lang="he-IL" sz="4000" b="1" dirty="0" smtClean="0">
                <a:latin typeface="Times New Roman" pitchFamily="18" charset="0"/>
                <a:cs typeface="Times New Roman" pitchFamily="18" charset="0"/>
              </a:rPr>
              <a:t>חמים </a:t>
            </a:r>
            <a:r>
              <a:rPr lang="it-IT" i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it-IT" i="1" dirty="0" err="1" smtClean="0">
                <a:latin typeface="Times New Roman" pitchFamily="18" charset="0"/>
                <a:cs typeface="Times New Roman" pitchFamily="18" charset="0"/>
              </a:rPr>
              <a:t>Rahamim</a:t>
            </a:r>
            <a:r>
              <a:rPr lang="it-IT" i="1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it-IT" i="1" dirty="0" smtClean="0"/>
              <a:t>= </a:t>
            </a:r>
            <a:r>
              <a:rPr lang="it-IT" sz="3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Viscere</a:t>
            </a:r>
            <a:r>
              <a:rPr lang="it-IT" sz="3600" dirty="0" smtClean="0"/>
              <a:t>:</a:t>
            </a:r>
          </a:p>
          <a:p>
            <a:pPr marL="274320" indent="-274320" algn="ctr">
              <a:buClr>
                <a:schemeClr val="accent3"/>
              </a:buClr>
              <a:buNone/>
              <a:defRPr/>
            </a:pPr>
            <a:r>
              <a:rPr lang="it-IT" dirty="0" smtClean="0"/>
              <a:t>il ‘luogo’ dove si trova la sede </a:t>
            </a:r>
          </a:p>
          <a:p>
            <a:pPr marL="274320" indent="-274320" algn="ctr">
              <a:buClr>
                <a:schemeClr val="accent3"/>
              </a:buClr>
              <a:buNone/>
              <a:defRPr/>
            </a:pPr>
            <a:r>
              <a:rPr lang="it-IT" dirty="0" smtClean="0"/>
              <a:t>delle emozioni e dei sentimenti.</a:t>
            </a:r>
          </a:p>
          <a:p>
            <a:pPr marL="274320" indent="-274320" algn="ctr">
              <a:buClr>
                <a:schemeClr val="accent3"/>
              </a:buClr>
              <a:buNone/>
              <a:defRPr/>
            </a:pPr>
            <a:endParaRPr lang="it-IT" b="1" i="1" dirty="0" smtClean="0"/>
          </a:p>
          <a:p>
            <a:pPr marL="274320" indent="-274320" algn="ctr">
              <a:buClr>
                <a:schemeClr val="accent3"/>
              </a:buClr>
              <a:buNone/>
              <a:defRPr/>
            </a:pPr>
            <a:r>
              <a:rPr lang="it-IT" b="1" i="1" dirty="0" smtClean="0"/>
              <a:t>Per questo il mio cuore si commuove per lui e sento per lui profonda tenerezza </a:t>
            </a:r>
            <a:r>
              <a:rPr lang="it-IT" sz="2000" dirty="0" smtClean="0"/>
              <a:t>(</a:t>
            </a:r>
            <a:r>
              <a:rPr lang="it-IT" sz="2000" dirty="0" err="1" smtClean="0"/>
              <a:t>Ger</a:t>
            </a:r>
            <a:r>
              <a:rPr lang="it-IT" sz="2000" dirty="0" smtClean="0"/>
              <a:t> 31,20)</a:t>
            </a:r>
          </a:p>
          <a:p>
            <a:pPr marL="274320" indent="-274320" algn="ctr">
              <a:buClr>
                <a:schemeClr val="accent3"/>
              </a:buClr>
              <a:buNone/>
              <a:defRPr/>
            </a:pPr>
            <a:endParaRPr lang="it-IT" sz="2000" dirty="0" smtClean="0"/>
          </a:p>
          <a:p>
            <a:pPr marL="274320" indent="-274320" algn="ctr">
              <a:buClr>
                <a:schemeClr val="accent3"/>
              </a:buClr>
              <a:buNone/>
              <a:defRPr/>
            </a:pPr>
            <a:r>
              <a:rPr lang="it-IT" sz="28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… </a:t>
            </a:r>
            <a:r>
              <a:rPr lang="it-IT" sz="2800" b="1" u="sng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qui</a:t>
            </a:r>
            <a:r>
              <a:rPr lang="it-IT" sz="28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le viscere di Gesù si consumano per gli uomini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>
                <a:solidFill>
                  <a:srgbClr val="FF0000"/>
                </a:solidFill>
              </a:rPr>
              <a:t>Qui l’arresto …</a:t>
            </a:r>
            <a:endParaRPr lang="it-IT" b="1" dirty="0">
              <a:solidFill>
                <a:srgbClr val="FF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it-IT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Quelli gli misero le mani addosso </a:t>
            </a:r>
          </a:p>
          <a:p>
            <a:pPr algn="ctr">
              <a:buNone/>
            </a:pPr>
            <a:r>
              <a:rPr lang="it-IT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e lo arrestarono </a:t>
            </a:r>
            <a:r>
              <a:rPr lang="it-IT" sz="1600" dirty="0" smtClean="0">
                <a:latin typeface="Times New Roman" pitchFamily="18" charset="0"/>
                <a:cs typeface="Times New Roman" pitchFamily="18" charset="0"/>
              </a:rPr>
              <a:t>(Mc 14,46)</a:t>
            </a:r>
          </a:p>
          <a:p>
            <a:pPr algn="ctr">
              <a:buNone/>
            </a:pPr>
            <a:endParaRPr lang="it-IT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Si tratta di </a:t>
            </a:r>
            <a:r>
              <a:rPr lang="it-IT" i="1" dirty="0" smtClean="0">
                <a:latin typeface="Times New Roman" pitchFamily="18" charset="0"/>
                <a:cs typeface="Times New Roman" pitchFamily="18" charset="0"/>
              </a:rPr>
              <a:t>una grande turba con spade e bastoni, mandata dai capi dei sacerdoti, dagli scribi e dagli anziani </a:t>
            </a:r>
          </a:p>
          <a:p>
            <a:pPr>
              <a:buNone/>
            </a:pP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>
                <a:solidFill>
                  <a:srgbClr val="FF0000"/>
                </a:solidFill>
              </a:rPr>
              <a:t>Lo ‘schiaffo del soldato’</a:t>
            </a:r>
            <a:endParaRPr lang="it-IT" b="1" dirty="0">
              <a:solidFill>
                <a:srgbClr val="FF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Dopo la sentenza del sommo sacerdote :</a:t>
            </a:r>
          </a:p>
          <a:p>
            <a:pPr algn="ctr">
              <a:buNone/>
            </a:pPr>
            <a:r>
              <a:rPr lang="it-IT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Alcuni si misero a sputargli addosso, </a:t>
            </a:r>
          </a:p>
          <a:p>
            <a:pPr algn="ctr">
              <a:buNone/>
            </a:pPr>
            <a:r>
              <a:rPr lang="it-IT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 bendargli il volto, a percuoterlo e a dirgli: “Fa’ il profeta!”. E i servi lo schiaffeggiavano. </a:t>
            </a:r>
            <a:r>
              <a:rPr lang="it-IT" sz="1700" dirty="0" smtClean="0">
                <a:latin typeface="Times New Roman" pitchFamily="18" charset="0"/>
                <a:cs typeface="Times New Roman" pitchFamily="18" charset="0"/>
              </a:rPr>
              <a:t>(Mc 14,65)</a:t>
            </a:r>
          </a:p>
          <a:p>
            <a:pPr algn="ctr">
              <a:buNone/>
            </a:pPr>
            <a:r>
              <a:rPr lang="it-IT" sz="3600" dirty="0" smtClean="0">
                <a:latin typeface="Times New Roman" pitchFamily="18" charset="0"/>
                <a:cs typeface="Times New Roman" pitchFamily="18" charset="0"/>
              </a:rPr>
              <a:t>Letteralmente: </a:t>
            </a:r>
            <a:r>
              <a:rPr lang="it-IT" sz="3600" i="1" dirty="0" smtClean="0">
                <a:latin typeface="Times New Roman" pitchFamily="18" charset="0"/>
                <a:cs typeface="Times New Roman" pitchFamily="18" charset="0"/>
              </a:rPr>
              <a:t>Indovina, profetizza!</a:t>
            </a:r>
          </a:p>
          <a:p>
            <a:pPr algn="ctr">
              <a:buNone/>
            </a:pPr>
            <a:r>
              <a:rPr lang="it-IT" sz="3600" dirty="0" smtClean="0">
                <a:latin typeface="Times New Roman" pitchFamily="18" charset="0"/>
                <a:cs typeface="Times New Roman" pitchFamily="18" charset="0"/>
              </a:rPr>
              <a:t>Finché non indovini continuano le percosse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>
                <a:solidFill>
                  <a:srgbClr val="FF0000"/>
                </a:solidFill>
              </a:rPr>
              <a:t>Poi la flagellazione</a:t>
            </a:r>
            <a:endParaRPr lang="it-IT" b="1" dirty="0">
              <a:solidFill>
                <a:srgbClr val="FF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it-IT" i="1" dirty="0" smtClean="0">
                <a:latin typeface="Times New Roman" pitchFamily="18" charset="0"/>
                <a:cs typeface="Times New Roman" pitchFamily="18" charset="0"/>
              </a:rPr>
              <a:t>… </a:t>
            </a:r>
            <a:r>
              <a:rPr lang="it-IT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perciò dopo averlo severamente castigato, </a:t>
            </a:r>
          </a:p>
          <a:p>
            <a:pPr algn="ctr">
              <a:buFont typeface="Wingdings 2" pitchFamily="18" charset="2"/>
              <a:buNone/>
            </a:pPr>
            <a:r>
              <a:rPr lang="it-IT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lo rilascerò </a:t>
            </a:r>
            <a:r>
              <a:rPr lang="it-IT" sz="15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it-IT" sz="1500" dirty="0" err="1" smtClean="0">
                <a:latin typeface="Times New Roman" pitchFamily="18" charset="0"/>
                <a:cs typeface="Times New Roman" pitchFamily="18" charset="0"/>
              </a:rPr>
              <a:t>Lc</a:t>
            </a:r>
            <a:r>
              <a:rPr lang="it-IT" sz="1500" dirty="0" smtClean="0">
                <a:latin typeface="Times New Roman" pitchFamily="18" charset="0"/>
                <a:cs typeface="Times New Roman" pitchFamily="18" charset="0"/>
              </a:rPr>
              <a:t> 23,16)</a:t>
            </a:r>
          </a:p>
          <a:p>
            <a:pPr algn="ctr">
              <a:buNone/>
            </a:pPr>
            <a:r>
              <a:rPr lang="it-IT" i="1" dirty="0" smtClean="0">
                <a:latin typeface="Times New Roman" pitchFamily="18" charset="0"/>
                <a:cs typeface="Times New Roman" pitchFamily="18" charset="0"/>
              </a:rPr>
              <a:t>… </a:t>
            </a:r>
            <a:r>
              <a:rPr lang="it-IT" sz="2800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lo castigherò severamente e poi lo rilascerò </a:t>
            </a:r>
            <a:r>
              <a:rPr lang="it-IT" sz="15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it-IT" sz="1500" dirty="0" err="1" smtClean="0">
                <a:latin typeface="Times New Roman" pitchFamily="18" charset="0"/>
                <a:cs typeface="Times New Roman" pitchFamily="18" charset="0"/>
              </a:rPr>
              <a:t>Lc</a:t>
            </a:r>
            <a:r>
              <a:rPr lang="it-IT" sz="1500" dirty="0" smtClean="0">
                <a:latin typeface="Times New Roman" pitchFamily="18" charset="0"/>
                <a:cs typeface="Times New Roman" pitchFamily="18" charset="0"/>
              </a:rPr>
              <a:t> 23,22)</a:t>
            </a:r>
          </a:p>
          <a:p>
            <a:pPr algn="ctr">
              <a:buNone/>
            </a:pPr>
            <a:r>
              <a:rPr lang="it-IT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… e abbandonò Gesù alla loro volontà </a:t>
            </a:r>
            <a:r>
              <a:rPr lang="it-IT" sz="15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it-IT" sz="1500" dirty="0" err="1" smtClean="0">
                <a:latin typeface="Times New Roman" pitchFamily="18" charset="0"/>
                <a:cs typeface="Times New Roman" pitchFamily="18" charset="0"/>
              </a:rPr>
              <a:t>Lc</a:t>
            </a:r>
            <a:r>
              <a:rPr lang="it-IT" sz="1500" dirty="0" smtClean="0">
                <a:latin typeface="Times New Roman" pitchFamily="18" charset="0"/>
                <a:cs typeface="Times New Roman" pitchFamily="18" charset="0"/>
              </a:rPr>
              <a:t> 23,25)</a:t>
            </a:r>
          </a:p>
          <a:p>
            <a:pPr algn="ctr">
              <a:buNone/>
            </a:pP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Come </a:t>
            </a:r>
            <a:r>
              <a:rPr lang="it-IT" dirty="0" err="1" smtClean="0">
                <a:latin typeface="Times New Roman" pitchFamily="18" charset="0"/>
                <a:cs typeface="Times New Roman" pitchFamily="18" charset="0"/>
              </a:rPr>
              <a:t>Gv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, Luca insiste sulla volontà di Pilato </a:t>
            </a:r>
          </a:p>
          <a:p>
            <a:pPr algn="ctr">
              <a:buFont typeface="Wingdings 2" pitchFamily="18" charset="2"/>
              <a:buNone/>
            </a:pP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di non voler condannare Gesù.</a:t>
            </a:r>
          </a:p>
          <a:p>
            <a:pPr algn="ctr">
              <a:buFont typeface="Wingdings 2" pitchFamily="18" charset="2"/>
              <a:buNone/>
            </a:pPr>
            <a:r>
              <a:rPr lang="it-IT" dirty="0" err="1" smtClean="0">
                <a:latin typeface="Times New Roman" pitchFamily="18" charset="0"/>
                <a:cs typeface="Times New Roman" pitchFamily="18" charset="0"/>
              </a:rPr>
              <a:t>Lc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 non specifica il supplizio che invece </a:t>
            </a:r>
          </a:p>
          <a:p>
            <a:pPr algn="ctr">
              <a:buFont typeface="Wingdings 2" pitchFamily="18" charset="2"/>
              <a:buNone/>
            </a:pP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Mt e Mc menzionano: </a:t>
            </a:r>
            <a:r>
              <a:rPr lang="it-IT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la flagellazione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>
                <a:solidFill>
                  <a:srgbClr val="FF0000"/>
                </a:solidFill>
              </a:rPr>
              <a:t>Flagello romano</a:t>
            </a:r>
            <a:endParaRPr lang="it-IT" b="1" dirty="0">
              <a:solidFill>
                <a:srgbClr val="FF0000"/>
              </a:solidFill>
            </a:endParaRPr>
          </a:p>
        </p:txBody>
      </p:sp>
      <p:pic>
        <p:nvPicPr>
          <p:cNvPr id="4" name="Segnaposto contenuto 3" descr="http://ts4.mm.bing.net/th?id=HN.608049567249140651&amp;pid=1.7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1412776"/>
            <a:ext cx="5976664" cy="5040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>
                <a:latin typeface="Arial Black" pitchFamily="34" charset="0"/>
              </a:rPr>
              <a:t>… numerosissime flagellate</a:t>
            </a:r>
            <a:endParaRPr lang="it-IT" dirty="0">
              <a:latin typeface="Arial Black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en-US" b="1" dirty="0" err="1" smtClean="0">
                <a:hlinkClick r:id="rId2" tooltip="Halakha"/>
              </a:rPr>
              <a:t>Halakha</a:t>
            </a:r>
            <a:r>
              <a:rPr lang="en-US" dirty="0" smtClean="0"/>
              <a:t> specifies the lashes must be given in sets of three, so the total number cannot exceed 39</a:t>
            </a:r>
          </a:p>
          <a:p>
            <a:pPr algn="just">
              <a:buNone/>
            </a:pPr>
            <a:endParaRPr lang="en-US" dirty="0" smtClean="0"/>
          </a:p>
          <a:p>
            <a:pPr algn="ctr">
              <a:buNone/>
            </a:pPr>
            <a:r>
              <a:rPr lang="it-IT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Quindi Gesù ha subito un numero maggiore di 39 flagellate!</a:t>
            </a:r>
          </a:p>
          <a:p>
            <a:pPr>
              <a:buNone/>
            </a:pP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>
                <a:solidFill>
                  <a:srgbClr val="FF0000"/>
                </a:solidFill>
              </a:rPr>
              <a:t>Gesù svestito e deriso</a:t>
            </a:r>
            <a:endParaRPr lang="it-IT" b="1" dirty="0">
              <a:solidFill>
                <a:srgbClr val="FF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it-IT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Allora i soldati lo condussero dentro il cortile, cioè nel pretorio, e convocarono tutta la truppa. Lo </a:t>
            </a:r>
            <a:r>
              <a:rPr lang="it-IT" b="1" i="1" u="sng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vestirono di porpora</a:t>
            </a:r>
            <a:r>
              <a:rPr lang="it-IT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intrecciarono una </a:t>
            </a:r>
            <a:r>
              <a:rPr lang="it-IT" b="1" i="1" u="sng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corona di spine e gliela misero attorno al capo</a:t>
            </a:r>
            <a:r>
              <a:rPr lang="it-IT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ctr">
              <a:buNone/>
            </a:pPr>
            <a:r>
              <a:rPr lang="it-IT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Poi presero a salutarlo: “Salve, re dei Giudei!”. E gli </a:t>
            </a:r>
            <a:r>
              <a:rPr lang="it-IT" b="1" i="1" u="sng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percuotevano il capo con una canna</a:t>
            </a:r>
            <a:r>
              <a:rPr lang="it-IT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it-IT" b="1" i="1" u="sng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gli</a:t>
            </a:r>
            <a:r>
              <a:rPr lang="it-IT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b="1" i="1" u="sng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sputavano addosso </a:t>
            </a:r>
            <a:r>
              <a:rPr lang="it-IT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e, piegando le ginocchia, si prostravano davanti a lui. Dopo essersi fatti beffe di lui, </a:t>
            </a:r>
            <a:r>
              <a:rPr lang="it-IT" b="1" i="1" u="sng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lo spogliarono della porpora e gli fecero indossare le sue vesti</a:t>
            </a:r>
            <a:r>
              <a:rPr lang="it-IT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poi lo condussero fuori per crocifiggerlo</a:t>
            </a:r>
            <a:r>
              <a:rPr lang="it-IT" sz="15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it-IT" sz="1500" dirty="0" smtClean="0">
                <a:latin typeface="Times New Roman" pitchFamily="18" charset="0"/>
                <a:cs typeface="Times New Roman" pitchFamily="18" charset="0"/>
              </a:rPr>
              <a:t>(Mc 15,16-20) </a:t>
            </a:r>
          </a:p>
          <a:p>
            <a:pPr>
              <a:buNone/>
            </a:pP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Vendita</a:t>
            </a:r>
            <a:r>
              <a:rPr lang="it-IT" dirty="0" smtClean="0"/>
              <a:t> /</a:t>
            </a:r>
            <a:r>
              <a:rPr lang="it-IT" dirty="0" smtClean="0">
                <a:solidFill>
                  <a:srgbClr val="7030A0"/>
                </a:solidFill>
                <a:latin typeface="Aharoni" pitchFamily="2" charset="-79"/>
                <a:cs typeface="Aharoni" pitchFamily="2" charset="-79"/>
              </a:rPr>
              <a:t> Schiavo</a:t>
            </a:r>
            <a:endParaRPr lang="it-IT" dirty="0">
              <a:solidFill>
                <a:srgbClr val="7030A0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b="1" dirty="0" smtClean="0">
                <a:solidFill>
                  <a:srgbClr val="FF0000"/>
                </a:solidFill>
                <a:latin typeface="Arial Black" pitchFamily="34" charset="0"/>
              </a:rPr>
              <a:t>Giuseppe</a:t>
            </a:r>
            <a:r>
              <a:rPr lang="it-IT" dirty="0" smtClean="0"/>
              <a:t> venduto come schiavo</a:t>
            </a:r>
          </a:p>
          <a:p>
            <a:r>
              <a:rPr lang="it-IT" b="1" dirty="0" smtClean="0">
                <a:solidFill>
                  <a:srgbClr val="0070C0"/>
                </a:solidFill>
                <a:latin typeface="Arial Black" pitchFamily="34" charset="0"/>
                <a:cs typeface="Aharoni" pitchFamily="2" charset="-79"/>
              </a:rPr>
              <a:t>Gesù</a:t>
            </a:r>
            <a:r>
              <a:rPr lang="it-IT" dirty="0" smtClean="0"/>
              <a:t> venduto per il prezzo di uno schiavo</a:t>
            </a:r>
          </a:p>
          <a:p>
            <a:pPr>
              <a:buNone/>
            </a:pPr>
            <a:endParaRPr lang="it-IT" dirty="0" smtClean="0"/>
          </a:p>
          <a:p>
            <a:pPr algn="ctr">
              <a:buNone/>
            </a:pPr>
            <a:r>
              <a:rPr lang="it-IT" b="1" i="1" dirty="0" smtClean="0"/>
              <a:t>Trenta monete d’argento </a:t>
            </a:r>
            <a:r>
              <a:rPr lang="it-IT" dirty="0" smtClean="0"/>
              <a:t>= </a:t>
            </a:r>
            <a:r>
              <a:rPr lang="it-IT" i="1" dirty="0" err="1" smtClean="0"/>
              <a:t>triakonta</a:t>
            </a:r>
            <a:r>
              <a:rPr lang="it-IT" i="1" dirty="0" smtClean="0"/>
              <a:t> </a:t>
            </a:r>
            <a:r>
              <a:rPr lang="it-IT" i="1" dirty="0" err="1" smtClean="0"/>
              <a:t>argyria</a:t>
            </a:r>
            <a:endParaRPr lang="it-IT" i="1" dirty="0" smtClean="0"/>
          </a:p>
          <a:p>
            <a:pPr algn="ctr">
              <a:buNone/>
            </a:pPr>
            <a:r>
              <a:rPr lang="it-IT" dirty="0" smtClean="0"/>
              <a:t>Trenta ‘sicli’ era il prezzo fissato dalla Legge per </a:t>
            </a:r>
            <a:r>
              <a:rPr lang="it-IT" sz="4800" b="1" u="sng" dirty="0" smtClean="0">
                <a:solidFill>
                  <a:srgbClr val="00B0F0"/>
                </a:solidFill>
              </a:rPr>
              <a:t>la vita di uno schiavo</a:t>
            </a:r>
            <a:r>
              <a:rPr lang="it-IT" sz="4800" b="1" dirty="0" smtClean="0">
                <a:solidFill>
                  <a:srgbClr val="00B0F0"/>
                </a:solidFill>
              </a:rPr>
              <a:t> </a:t>
            </a:r>
            <a:r>
              <a:rPr lang="it-IT" sz="1600" b="1" dirty="0" smtClean="0">
                <a:solidFill>
                  <a:srgbClr val="FF0000"/>
                </a:solidFill>
              </a:rPr>
              <a:t>(</a:t>
            </a:r>
            <a:r>
              <a:rPr lang="it-IT" sz="1600" b="1" dirty="0" err="1" smtClean="0">
                <a:solidFill>
                  <a:srgbClr val="FF0000"/>
                </a:solidFill>
              </a:rPr>
              <a:t>Es</a:t>
            </a:r>
            <a:r>
              <a:rPr lang="it-IT" sz="1600" b="1" dirty="0" smtClean="0">
                <a:solidFill>
                  <a:srgbClr val="FF0000"/>
                </a:solidFill>
              </a:rPr>
              <a:t> 21,32)</a:t>
            </a:r>
            <a:endParaRPr lang="it-IT" sz="1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Cioè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48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Spogliato delle sue vesti</a:t>
            </a:r>
          </a:p>
          <a:p>
            <a:pPr algn="ctr"/>
            <a:r>
              <a:rPr lang="it-IT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Vestito di porpora</a:t>
            </a:r>
          </a:p>
          <a:p>
            <a:pPr algn="ctr"/>
            <a:r>
              <a:rPr lang="it-IT" sz="48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Spogliato di nuovo</a:t>
            </a:r>
          </a:p>
          <a:p>
            <a:pPr algn="ctr"/>
            <a:r>
              <a:rPr lang="it-IT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Rivestito delle sue vesti</a:t>
            </a:r>
          </a:p>
          <a:p>
            <a:pPr>
              <a:buNone/>
            </a:pPr>
            <a:endParaRPr lang="it-IT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>
                <a:solidFill>
                  <a:schemeClr val="accent6">
                    <a:lumMod val="50000"/>
                  </a:schemeClr>
                </a:solidFill>
              </a:rPr>
              <a:t>… coronazione </a:t>
            </a:r>
            <a:endParaRPr lang="it-IT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Gesù è una sorta di</a:t>
            </a:r>
          </a:p>
          <a:p>
            <a:pPr algn="ctr">
              <a:buNone/>
            </a:pPr>
            <a:r>
              <a:rPr lang="it-IT" u="sng" dirty="0" smtClean="0">
                <a:latin typeface="Times New Roman" pitchFamily="18" charset="0"/>
                <a:cs typeface="Times New Roman" pitchFamily="18" charset="0"/>
              </a:rPr>
              <a:t> ‘re – caricatura’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 / </a:t>
            </a:r>
            <a:r>
              <a:rPr lang="it-IT" u="sng" dirty="0" smtClean="0">
                <a:latin typeface="Times New Roman" pitchFamily="18" charset="0"/>
                <a:cs typeface="Times New Roman" pitchFamily="18" charset="0"/>
              </a:rPr>
              <a:t>‘capro espiatorio’</a:t>
            </a:r>
          </a:p>
          <a:p>
            <a:pPr algn="ctr">
              <a:buNone/>
            </a:pPr>
            <a:endParaRPr lang="it-IT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it-IT" b="1" dirty="0" smtClean="0">
                <a:latin typeface="Times New Roman" pitchFamily="18" charset="0"/>
                <a:cs typeface="Times New Roman" pitchFamily="18" charset="0"/>
              </a:rPr>
              <a:t>Spogliato, coronato con spine …</a:t>
            </a:r>
          </a:p>
          <a:p>
            <a:pPr algn="ctr">
              <a:buNone/>
            </a:pPr>
            <a:endParaRPr lang="it-IT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… la gente volgare, sempre che può, vuole divertirsi sfogando la sua rabbia … 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(BSG)</a:t>
            </a:r>
          </a:p>
          <a:p>
            <a:pPr>
              <a:buNone/>
            </a:pP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>
                <a:solidFill>
                  <a:srgbClr val="002060"/>
                </a:solidFill>
                <a:latin typeface="Andalus" pitchFamily="18" charset="-78"/>
                <a:cs typeface="Andalus" pitchFamily="18" charset="-78"/>
              </a:rPr>
              <a:t>Papiro P 52</a:t>
            </a:r>
            <a:endParaRPr lang="it-IT" b="1" dirty="0">
              <a:solidFill>
                <a:srgbClr val="002060"/>
              </a:solidFill>
              <a:latin typeface="Andalus" pitchFamily="18" charset="-78"/>
              <a:cs typeface="Andalus" pitchFamily="18" charset="-78"/>
            </a:endParaRPr>
          </a:p>
        </p:txBody>
      </p:sp>
      <p:pic>
        <p:nvPicPr>
          <p:cNvPr id="4" name="Segnaposto contenuto 3" descr="https://upload.wikimedia.org/wikipedia/commons/thumb/3/32/P52_recto.jpg/220px-P52_recto.jpg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1720" y="1412776"/>
            <a:ext cx="4824536" cy="5445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/>
          <a:lstStyle/>
          <a:p>
            <a:pPr algn="ctr">
              <a:buNone/>
            </a:pPr>
            <a:r>
              <a:rPr lang="it-IT" sz="3600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Costrinsero a portare la sua croce un tale che passava, un certo Simone di </a:t>
            </a:r>
            <a:r>
              <a:rPr lang="it-IT" sz="3600" b="1" i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Cirene</a:t>
            </a:r>
            <a:r>
              <a:rPr lang="it-IT" sz="3600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che veniva dalla campagna, padre di Alessandro e di </a:t>
            </a:r>
            <a:r>
              <a:rPr lang="it-IT" sz="3600" b="1" i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Rufo</a:t>
            </a:r>
            <a:r>
              <a:rPr lang="it-IT" sz="3600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 Condussero Gesù al luogo del </a:t>
            </a:r>
            <a:r>
              <a:rPr lang="it-IT" sz="3600" b="1" i="1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Golgota</a:t>
            </a:r>
            <a:r>
              <a:rPr lang="it-IT" sz="3600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che significa “Luogo del Cranio”, e gli davano vino mescolato con mirra, ma egli non ne prese</a:t>
            </a:r>
            <a:r>
              <a:rPr lang="it-IT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1400" dirty="0" smtClean="0">
                <a:latin typeface="Times New Roman" pitchFamily="18" charset="0"/>
                <a:cs typeface="Times New Roman" pitchFamily="18" charset="0"/>
              </a:rPr>
              <a:t>(Mc 15,21-22)</a:t>
            </a:r>
          </a:p>
          <a:p>
            <a:pPr algn="ctr">
              <a:buNone/>
            </a:pPr>
            <a:r>
              <a:rPr lang="it-IT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Uno ‘straniero’ aiuta Gesù a portare la croce!</a:t>
            </a:r>
            <a:r>
              <a:rPr lang="it-IT" sz="1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>
                <a:solidFill>
                  <a:schemeClr val="accent4">
                    <a:lumMod val="50000"/>
                  </a:schemeClr>
                </a:solidFill>
              </a:rPr>
              <a:t>Alle 9.00 viene crocifisso</a:t>
            </a:r>
            <a:endParaRPr lang="it-IT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it-IT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Poi lo crocifissero e si divisero le sue vesti, tirando a sorte su di esse ciò che ognuno avrebbe preso. </a:t>
            </a:r>
          </a:p>
          <a:p>
            <a:pPr algn="ctr">
              <a:buNone/>
            </a:pPr>
            <a:r>
              <a:rPr lang="it-IT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Erano le </a:t>
            </a:r>
            <a:r>
              <a:rPr lang="it-IT" b="1" i="1" u="sng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nove</a:t>
            </a:r>
            <a:r>
              <a:rPr lang="it-IT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del mattino quando lo crocifissero.</a:t>
            </a:r>
          </a:p>
          <a:p>
            <a:pPr algn="ctr">
              <a:buNone/>
            </a:pPr>
            <a:r>
              <a:rPr lang="it-IT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La scritta con il motivo della sua condanna diceva: “Il Re dei Giudei” Con lui crocifissero anche due ladroni, uno a destra e uno alla sua sinistra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>
                <a:solidFill>
                  <a:schemeClr val="accent4">
                    <a:lumMod val="50000"/>
                  </a:schemeClr>
                </a:solidFill>
              </a:rPr>
              <a:t>Crocifissione</a:t>
            </a:r>
            <a:r>
              <a:rPr lang="it-IT" dirty="0" smtClean="0"/>
              <a:t>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it-IT" dirty="0" smtClean="0"/>
              <a:t> Antica forma di supplizio, in cui il condannato era legato o inchiodato a una croce per essere lasciato morire. Presso i romani venivano messi a morte per crocifissione gli schiavi e i colpevoli di gravi delitti, come la ribellione contro lo Stato, soprattutto nelle province. </a:t>
            </a:r>
          </a:p>
          <a:p>
            <a:endParaRPr lang="it-IT" dirty="0" smtClean="0"/>
          </a:p>
          <a:p>
            <a:pPr algn="ctr">
              <a:buNone/>
            </a:pPr>
            <a:r>
              <a:rPr lang="it-IT" b="1" dirty="0" smtClean="0">
                <a:hlinkClick r:id="rId2" tooltip="Cicerone"/>
              </a:rPr>
              <a:t>Cicerone</a:t>
            </a:r>
            <a:r>
              <a:rPr lang="it-IT" dirty="0" smtClean="0"/>
              <a:t> definiva la crocifissione </a:t>
            </a:r>
          </a:p>
          <a:p>
            <a:pPr algn="ctr">
              <a:buNone/>
            </a:pPr>
            <a:r>
              <a:rPr lang="it-IT" i="1" dirty="0" smtClean="0"/>
              <a:t>"</a:t>
            </a:r>
            <a:r>
              <a:rPr lang="it-IT" b="1" i="1" dirty="0" smtClean="0">
                <a:solidFill>
                  <a:srgbClr val="C00000"/>
                </a:solidFill>
              </a:rPr>
              <a:t>il supplizio più crudele e più tetro</a:t>
            </a:r>
            <a:r>
              <a:rPr lang="it-IT" i="1" dirty="0" smtClean="0"/>
              <a:t>"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>
                <a:solidFill>
                  <a:schemeClr val="accent4">
                    <a:lumMod val="50000"/>
                  </a:schemeClr>
                </a:solidFill>
              </a:rPr>
              <a:t>Alle 12.00 si fa buio</a:t>
            </a:r>
            <a:endParaRPr lang="it-IT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it-IT" sz="6000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Quando fu mezzogiorno, si fece buio su tutta la terra fino alla tre del pomeriggio.   </a:t>
            </a:r>
          </a:p>
          <a:p>
            <a:pPr algn="ctr">
              <a:buNone/>
            </a:pPr>
            <a:endParaRPr lang="it-IT" sz="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>
                <a:solidFill>
                  <a:schemeClr val="accent4">
                    <a:lumMod val="50000"/>
                  </a:schemeClr>
                </a:solidFill>
              </a:rPr>
              <a:t>Alle 15.00 muore</a:t>
            </a:r>
            <a:endParaRPr lang="it-IT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0" y="1196752"/>
            <a:ext cx="9144000" cy="566124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it-IT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Alle tre, Gesù gridò a gran voce: “</a:t>
            </a:r>
            <a:r>
              <a:rPr lang="it-IT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Eloì</a:t>
            </a:r>
            <a:r>
              <a:rPr lang="it-IT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it-IT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Eloì</a:t>
            </a:r>
            <a:r>
              <a:rPr lang="it-IT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it-IT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lamà</a:t>
            </a:r>
            <a:r>
              <a:rPr lang="it-IT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sabactani</a:t>
            </a:r>
            <a:r>
              <a:rPr lang="it-IT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?”, che significa: “Dio mio, Dio mio, perché mi hai abbandonato?”. Udendo questo, alcuni dei presenti dicevano: “Ecco, chiama Elia!”. Uno corse ad inzuppare di aceto una spugna, la fissò su una canna e gli dava da bere, dicendo: “Aspettate, vediamo se viene Elia a farlo scendere”. Ma Gesù, dando un forte grido, spirò</a:t>
            </a:r>
            <a:r>
              <a:rPr lang="it-IT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>
              <a:buNone/>
            </a:pPr>
            <a:r>
              <a:rPr lang="it-IT" sz="1400" dirty="0" smtClean="0"/>
              <a:t>(Mc 15,33-39)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it-IT" b="1" dirty="0" smtClean="0">
                <a:solidFill>
                  <a:schemeClr val="accent4">
                    <a:lumMod val="50000"/>
                  </a:schemeClr>
                </a:solidFill>
              </a:rPr>
              <a:t>Riflessioni di un medico</a:t>
            </a:r>
            <a:endParaRPr lang="it-IT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0" y="1124744"/>
            <a:ext cx="9144000" cy="5733256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it-IT" b="1" i="1" dirty="0" smtClean="0">
                <a:latin typeface="Andalus" pitchFamily="18" charset="-78"/>
                <a:cs typeface="Andalus" pitchFamily="18" charset="-78"/>
              </a:rPr>
              <a:t>E per togliere il pericolo di altre obiezioni, avverto, che nelle ferite lacero-contuse prodotte dai chiodi non poteva avvenir mai una imponente e mortale emorragia; giacché il tessuto delle tuniche arteriose è eminentemente elastico, e perciò si contrae sopra se stesso nelle lacerazioni, e proibisce l’uscita del sangue in gran copia. … con l’innalzamento delle costole, restano innalzati i pilastri ancora del diaframma, innalzato il diaframma stesso; compressi più o meno i polmoni. Da cui una ossigenazione imperfetta; un eccesso di acido carbonico sempre crescente; la morte per lenta carbonizzazione del sangue, per lenta asfissia</a:t>
            </a:r>
            <a:r>
              <a:rPr lang="it-IT" i="1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it-IT" sz="1900" dirty="0" smtClean="0"/>
              <a:t>(A. Murino,1877,21-23).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In tutto ciò solo misericordia verso: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it-IT" sz="48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Il servo del sommo sacerdote</a:t>
            </a:r>
          </a:p>
          <a:p>
            <a:pPr algn="ctr"/>
            <a:r>
              <a:rPr lang="it-IT" sz="48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Pietro</a:t>
            </a:r>
          </a:p>
          <a:p>
            <a:pPr algn="ctr"/>
            <a:r>
              <a:rPr lang="it-IT" sz="4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Crocifissori</a:t>
            </a:r>
          </a:p>
          <a:p>
            <a:pPr algn="ctr"/>
            <a:r>
              <a:rPr lang="it-IT" sz="48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Ladrone</a:t>
            </a:r>
          </a:p>
          <a:p>
            <a:endParaRPr lang="it-IT" dirty="0" smtClean="0"/>
          </a:p>
          <a:p>
            <a:pPr>
              <a:buNone/>
            </a:pP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>
                <a:solidFill>
                  <a:srgbClr val="FF0000"/>
                </a:solidFill>
              </a:rPr>
              <a:t>Giuseppe</a:t>
            </a:r>
            <a:r>
              <a:rPr lang="it-IT" dirty="0" smtClean="0"/>
              <a:t> / </a:t>
            </a:r>
            <a:r>
              <a:rPr lang="it-IT" b="1" dirty="0" smtClean="0">
                <a:solidFill>
                  <a:srgbClr val="00B0F0"/>
                </a:solidFill>
                <a:latin typeface="Arial Black" pitchFamily="34" charset="0"/>
              </a:rPr>
              <a:t>Gesù</a:t>
            </a:r>
            <a:r>
              <a:rPr lang="it-IT" b="1" dirty="0" smtClean="0">
                <a:solidFill>
                  <a:srgbClr val="FFC000"/>
                </a:solidFill>
              </a:rPr>
              <a:t> </a:t>
            </a:r>
            <a:endParaRPr lang="it-IT" b="1" dirty="0">
              <a:solidFill>
                <a:srgbClr val="FFC000"/>
              </a:solidFill>
            </a:endParaRPr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>
                          <a:solidFill>
                            <a:srgbClr val="FF0000"/>
                          </a:solidFill>
                          <a:latin typeface="Arial Black" pitchFamily="34" charset="0"/>
                        </a:rPr>
                        <a:t>Giuseppe e la seduttrice</a:t>
                      </a:r>
                      <a:endParaRPr lang="it-IT" sz="2400" dirty="0">
                        <a:solidFill>
                          <a:srgbClr val="FF0000"/>
                        </a:solidFill>
                        <a:latin typeface="Arial Black" pitchFamily="34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>
                          <a:solidFill>
                            <a:srgbClr val="0070C0"/>
                          </a:solidFill>
                          <a:latin typeface="Arial Black" pitchFamily="34" charset="0"/>
                        </a:rPr>
                        <a:t>Gesù e il bacio di Giuda</a:t>
                      </a:r>
                      <a:endParaRPr lang="it-IT" sz="2400" dirty="0">
                        <a:solidFill>
                          <a:srgbClr val="0070C0"/>
                        </a:solidFill>
                        <a:latin typeface="Arial Black" pitchFamily="34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sz="2400" b="1" i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… Come potrei fare questo male e peccare contro Dio? … egli non accettò</a:t>
                      </a:r>
                      <a:r>
                        <a:rPr lang="it-IT" sz="2400" b="1" i="1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di coricarsi insieme per unirsi a lei .</a:t>
                      </a:r>
                    </a:p>
                    <a:p>
                      <a:pPr algn="ctr"/>
                      <a:r>
                        <a:rPr lang="it-IT" sz="2400" b="1" i="1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… ella lo afferrò per la veste, dicendo: “Coricati con me!”. Ma egli le lasciò tra le mani la veste, fuggì e se ne andò fuori. </a:t>
                      </a:r>
                    </a:p>
                    <a:p>
                      <a:pPr algn="ctr"/>
                      <a:r>
                        <a:rPr lang="it-IT" sz="2400" b="1" i="1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… il padrone prese Giuseppe e lo mise nella prigione </a:t>
                      </a:r>
                      <a:r>
                        <a:rPr lang="it-IT" sz="2400" b="1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it-IT" sz="1600" b="0" i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it-IT" sz="1600" b="0" i="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Gen</a:t>
                      </a:r>
                      <a:r>
                        <a:rPr lang="it-IT" sz="1600" b="0" i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39,9s)</a:t>
                      </a:r>
                      <a:endParaRPr lang="it-IT" sz="1600" b="0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b="1" i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Il traditore aveva dato loro un segno, dicendo: “Quello che bacerò</a:t>
                      </a:r>
                      <a:r>
                        <a:rPr lang="it-IT" sz="2400" b="1" i="1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è lui; arrestatelo!”. Subito si avvicinò a Gesù e disse “Salve, </a:t>
                      </a:r>
                      <a:r>
                        <a:rPr lang="it-IT" sz="2400" b="1" i="1" baseline="0" dirty="0" err="1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Rabbì</a:t>
                      </a:r>
                      <a:r>
                        <a:rPr lang="it-IT" sz="2400" b="1" i="1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!”. E lo baciò. … Allora si fecero avanti, misero le mani addosso a Gesù e lo arrestarono </a:t>
                      </a:r>
                    </a:p>
                    <a:p>
                      <a:pPr algn="ctr"/>
                      <a:r>
                        <a:rPr lang="it-IT" sz="1600" b="0" i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(Mt 26,48s)</a:t>
                      </a:r>
                      <a:endParaRPr lang="it-IT" sz="1600" b="0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FF"/>
            </a:gs>
            <a:gs pos="7001">
              <a:srgbClr val="E6E6E6"/>
            </a:gs>
            <a:gs pos="32001">
              <a:srgbClr val="7D8496"/>
            </a:gs>
            <a:gs pos="47000">
              <a:srgbClr val="E6E6E6"/>
            </a:gs>
            <a:gs pos="85001">
              <a:srgbClr val="7D8496"/>
            </a:gs>
            <a:gs pos="100000">
              <a:srgbClr val="E6E6E6"/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E tu?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it-IT" sz="4800" b="1" dirty="0" smtClean="0"/>
          </a:p>
          <a:p>
            <a:pPr algn="ctr">
              <a:buNone/>
            </a:pPr>
            <a:r>
              <a:rPr lang="it-IT" sz="4800" b="1" dirty="0" smtClean="0"/>
              <a:t>Con quali momenti della vita di Gesù ti senti più ‘vicino’?</a:t>
            </a:r>
          </a:p>
          <a:p>
            <a:pPr>
              <a:buNone/>
            </a:pP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FF"/>
            </a:gs>
            <a:gs pos="7001">
              <a:srgbClr val="E6E6E6"/>
            </a:gs>
            <a:gs pos="32001">
              <a:srgbClr val="7D8496"/>
            </a:gs>
            <a:gs pos="47000">
              <a:srgbClr val="E6E6E6"/>
            </a:gs>
            <a:gs pos="85001">
              <a:srgbClr val="7D8496"/>
            </a:gs>
            <a:gs pos="100000">
              <a:srgbClr val="E6E6E6"/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Ti senti giudicato?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ctr">
              <a:buNone/>
            </a:pPr>
            <a:r>
              <a:rPr lang="it-IT" sz="4000" b="1" dirty="0" smtClean="0"/>
              <a:t>… abbandonato?</a:t>
            </a:r>
          </a:p>
          <a:p>
            <a:pPr algn="ctr">
              <a:buNone/>
            </a:pPr>
            <a:endParaRPr lang="it-IT" sz="4000" b="1" dirty="0" smtClean="0"/>
          </a:p>
          <a:p>
            <a:pPr algn="ctr">
              <a:buNone/>
            </a:pPr>
            <a:r>
              <a:rPr lang="it-IT" sz="4000" b="1" dirty="0" smtClean="0"/>
              <a:t>… rifiutato?</a:t>
            </a:r>
          </a:p>
          <a:p>
            <a:pPr algn="ctr">
              <a:buNone/>
            </a:pPr>
            <a:endParaRPr lang="it-IT" sz="4000" b="1" dirty="0" smtClean="0"/>
          </a:p>
          <a:p>
            <a:pPr algn="ctr">
              <a:buNone/>
            </a:pPr>
            <a:r>
              <a:rPr lang="it-IT" sz="4000" b="1" dirty="0" smtClean="0"/>
              <a:t>… poco stimato?</a:t>
            </a:r>
          </a:p>
          <a:p>
            <a:pPr algn="ctr">
              <a:buNone/>
            </a:pPr>
            <a:endParaRPr lang="it-IT" sz="4000" b="1" dirty="0" smtClean="0"/>
          </a:p>
          <a:p>
            <a:pPr algn="ctr">
              <a:buNone/>
            </a:pPr>
            <a:r>
              <a:rPr lang="it-IT" sz="4000" b="1" dirty="0" smtClean="0"/>
              <a:t>… tradito?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FF"/>
            </a:gs>
            <a:gs pos="7001">
              <a:srgbClr val="E6E6E6"/>
            </a:gs>
            <a:gs pos="32001">
              <a:srgbClr val="7D8496"/>
            </a:gs>
            <a:gs pos="47000">
              <a:srgbClr val="E6E6E6"/>
            </a:gs>
            <a:gs pos="85001">
              <a:srgbClr val="7D8496"/>
            </a:gs>
            <a:gs pos="100000">
              <a:srgbClr val="E6E6E6"/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Ti vedi spogliato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it-IT" b="1" dirty="0" smtClean="0">
                <a:solidFill>
                  <a:srgbClr val="FF0000"/>
                </a:solidFill>
              </a:rPr>
              <a:t>… dei tuoi buoni desideri?</a:t>
            </a:r>
          </a:p>
          <a:p>
            <a:pPr algn="ctr">
              <a:buNone/>
            </a:pPr>
            <a:endParaRPr lang="it-IT" b="1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it-IT" b="1" dirty="0" smtClean="0">
                <a:solidFill>
                  <a:srgbClr val="FF0000"/>
                </a:solidFill>
              </a:rPr>
              <a:t>… della tua voglia di essere?</a:t>
            </a:r>
          </a:p>
          <a:p>
            <a:pPr algn="ctr">
              <a:buNone/>
            </a:pPr>
            <a:endParaRPr lang="it-IT" b="1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it-IT" b="1" dirty="0" smtClean="0">
                <a:solidFill>
                  <a:srgbClr val="FF0000"/>
                </a:solidFill>
              </a:rPr>
              <a:t>… della tua voglia di fare?</a:t>
            </a:r>
          </a:p>
          <a:p>
            <a:pPr algn="ctr">
              <a:buNone/>
            </a:pPr>
            <a:endParaRPr lang="it-IT" b="1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it-IT" b="1" dirty="0" smtClean="0">
                <a:solidFill>
                  <a:srgbClr val="FF0000"/>
                </a:solidFill>
              </a:rPr>
              <a:t>… della tua dignità?</a:t>
            </a:r>
          </a:p>
          <a:p>
            <a:pPr algn="ctr">
              <a:buNone/>
            </a:pPr>
            <a:endParaRPr lang="it-IT" b="1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it-IT" b="1" dirty="0" smtClean="0">
                <a:solidFill>
                  <a:srgbClr val="FF0000"/>
                </a:solidFill>
              </a:rPr>
              <a:t>… dei tuoi beni, affetti, …?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FF"/>
            </a:gs>
            <a:gs pos="7001">
              <a:srgbClr val="E6E6E6"/>
            </a:gs>
            <a:gs pos="32001">
              <a:srgbClr val="7D8496"/>
            </a:gs>
            <a:gs pos="47000">
              <a:srgbClr val="E6E6E6"/>
            </a:gs>
            <a:gs pos="85001">
              <a:srgbClr val="7D8496"/>
            </a:gs>
            <a:gs pos="100000">
              <a:srgbClr val="E6E6E6"/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Grida anche tu: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/>
          <a:lstStyle/>
          <a:p>
            <a:pPr>
              <a:buNone/>
            </a:pPr>
            <a:endParaRPr lang="it-IT" b="1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it-IT" b="1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it-IT" b="1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it-IT" sz="3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Dio mio, Dio mio, perché mi hai abbandonato?</a:t>
            </a:r>
          </a:p>
          <a:p>
            <a:pPr>
              <a:buNone/>
            </a:pP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C9FCB"/>
            </a:gs>
            <a:gs pos="13000">
              <a:srgbClr val="F8B049"/>
            </a:gs>
            <a:gs pos="21001">
              <a:srgbClr val="F8B049"/>
            </a:gs>
            <a:gs pos="63000">
              <a:srgbClr val="FEE7F2"/>
            </a:gs>
            <a:gs pos="67000">
              <a:srgbClr val="F952A0"/>
            </a:gs>
            <a:gs pos="69000">
              <a:srgbClr val="C50849"/>
            </a:gs>
            <a:gs pos="82001">
              <a:srgbClr val="B43E85"/>
            </a:gs>
            <a:gs pos="100000">
              <a:srgbClr val="F8B049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La sofferenza e la morte …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it-IT" sz="5400" b="1" dirty="0" smtClean="0">
              <a:solidFill>
                <a:srgbClr val="00B050"/>
              </a:solidFill>
            </a:endParaRPr>
          </a:p>
          <a:p>
            <a:pPr algn="ctr">
              <a:buNone/>
            </a:pPr>
            <a:r>
              <a:rPr lang="it-IT" sz="5400" b="1" dirty="0" smtClean="0">
                <a:solidFill>
                  <a:srgbClr val="00B050"/>
                </a:solidFill>
              </a:rPr>
              <a:t>… nella Sacra Scrittura non hanno l’ultima parola!!!</a:t>
            </a:r>
          </a:p>
          <a:p>
            <a:pPr>
              <a:buNone/>
            </a:pP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E6DCAC"/>
            </a:gs>
            <a:gs pos="12000">
              <a:srgbClr val="E6D78A"/>
            </a:gs>
            <a:gs pos="30000">
              <a:srgbClr val="C7AC4C"/>
            </a:gs>
            <a:gs pos="45000">
              <a:srgbClr val="E6D78A"/>
            </a:gs>
            <a:gs pos="77000">
              <a:srgbClr val="C7AC4C"/>
            </a:gs>
            <a:gs pos="100000">
              <a:srgbClr val="E6DCAC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t-IT" sz="8800" b="1" dirty="0" smtClean="0">
                <a:solidFill>
                  <a:srgbClr val="FF0000"/>
                </a:solidFill>
                <a:latin typeface="Brush Script MT" pitchFamily="66" charset="0"/>
              </a:rPr>
              <a:t>Non è qui. È risorto!</a:t>
            </a:r>
            <a:endParaRPr lang="it-IT" sz="8800" b="1" dirty="0">
              <a:solidFill>
                <a:srgbClr val="FF0000"/>
              </a:solidFill>
              <a:latin typeface="Brush Script MT" pitchFamily="66" charset="0"/>
            </a:endParaRPr>
          </a:p>
        </p:txBody>
      </p:sp>
      <p:pic>
        <p:nvPicPr>
          <p:cNvPr id="4" name="Segnaposto contenuto 3" descr="http://ts2.mm.bing.net/th?id=HN.608044821322205153&amp;pid=15.1&amp;H=42&amp;W=160">
            <a:hlinkClick r:id="rId2"/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2132856"/>
            <a:ext cx="8064896" cy="2952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E6DCAC"/>
            </a:gs>
            <a:gs pos="12000">
              <a:srgbClr val="E6D78A"/>
            </a:gs>
            <a:gs pos="30000">
              <a:srgbClr val="C7AC4C"/>
            </a:gs>
            <a:gs pos="45000">
              <a:srgbClr val="E6D78A"/>
            </a:gs>
            <a:gs pos="77000">
              <a:srgbClr val="C7AC4C"/>
            </a:gs>
            <a:gs pos="100000">
              <a:srgbClr val="E6DCAC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>
                <a:solidFill>
                  <a:srgbClr val="00B050"/>
                </a:solidFill>
              </a:rPr>
              <a:t>Cos’è la Risurrezione?</a:t>
            </a:r>
            <a:endParaRPr lang="it-IT" b="1" dirty="0">
              <a:solidFill>
                <a:srgbClr val="00B05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it-IT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E’ un evento dentro la storia che, tuttavia, infrange l’ambito della storia e va al di là di essa … Potremmo considerare la risurrezione quasi come una specie di radicale salto di qualità in cui si dischiude una nuova dimensione della vita, dell’essere uomini </a:t>
            </a:r>
            <a:r>
              <a:rPr lang="it-IT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(JR)</a:t>
            </a:r>
            <a:r>
              <a:rPr lang="it-IT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BE4AE"/>
            </a:gs>
            <a:gs pos="13000">
              <a:srgbClr val="BD922A"/>
            </a:gs>
            <a:gs pos="21001">
              <a:srgbClr val="BD922A"/>
            </a:gs>
            <a:gs pos="63000">
              <a:srgbClr val="FBE4AE"/>
            </a:gs>
            <a:gs pos="67000">
              <a:srgbClr val="BD922A"/>
            </a:gs>
            <a:gs pos="69000">
              <a:srgbClr val="835E17"/>
            </a:gs>
            <a:gs pos="82001">
              <a:srgbClr val="A28949"/>
            </a:gs>
            <a:gs pos="100000">
              <a:srgbClr val="FAE3B7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>
                <a:solidFill>
                  <a:srgbClr val="0070C0"/>
                </a:solidFill>
              </a:rPr>
              <a:t>Dove continua la ‘storia’?</a:t>
            </a:r>
            <a:endParaRPr lang="it-IT" b="1" dirty="0">
              <a:solidFill>
                <a:srgbClr val="0070C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it-IT" sz="7200" b="1" dirty="0" smtClean="0">
                <a:solidFill>
                  <a:srgbClr val="C00000"/>
                </a:solidFill>
              </a:rPr>
              <a:t>… nel Cenacolo con Maria e gli Apostoli, cioè nella Chiesa!</a:t>
            </a:r>
          </a:p>
          <a:p>
            <a:pPr>
              <a:buNone/>
            </a:pPr>
            <a:endParaRPr lang="it-IT" sz="7200" b="1" dirty="0" smtClean="0">
              <a:solidFill>
                <a:srgbClr val="C00000"/>
              </a:solidFill>
            </a:endParaRPr>
          </a:p>
          <a:p>
            <a:pPr>
              <a:buNone/>
            </a:pPr>
            <a:endParaRPr lang="it-IT" sz="72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>
                <a:solidFill>
                  <a:srgbClr val="FF0000"/>
                </a:solidFill>
              </a:rPr>
              <a:t>Fratelli</a:t>
            </a:r>
            <a:r>
              <a:rPr lang="it-IT" b="1" dirty="0" smtClean="0"/>
              <a:t> / </a:t>
            </a:r>
            <a:r>
              <a:rPr lang="it-IT" b="1" dirty="0" smtClean="0">
                <a:solidFill>
                  <a:srgbClr val="00B050"/>
                </a:solidFill>
              </a:rPr>
              <a:t>Vendita</a:t>
            </a:r>
            <a:r>
              <a:rPr lang="it-IT" b="1" dirty="0" smtClean="0"/>
              <a:t> / Tradimento …</a:t>
            </a:r>
            <a:endParaRPr lang="it-IT" b="1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</p:nvPr>
        </p:nvGraphicFramePr>
        <p:xfrm>
          <a:off x="457200" y="1268760"/>
          <a:ext cx="8229600" cy="518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432048"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Giuseppe</a:t>
                      </a:r>
                      <a:endParaRPr lang="it-IT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Gesù</a:t>
                      </a:r>
                      <a:endParaRPr lang="it-IT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sz="20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Fratelli</a:t>
                      </a:r>
                    </a:p>
                    <a:p>
                      <a:pPr algn="ctr"/>
                      <a:r>
                        <a:rPr lang="it-IT" sz="20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Giuda disse ai fratelli: “Che guadagno c’è ad ucciderlo? … Su vendiamolo </a:t>
                      </a:r>
                      <a:r>
                        <a:rPr lang="it-IT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…</a:t>
                      </a:r>
                      <a:endParaRPr lang="it-IT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Apostoli</a:t>
                      </a:r>
                    </a:p>
                    <a:p>
                      <a:pPr algn="ctr"/>
                      <a:r>
                        <a:rPr lang="it-IT" sz="2000" b="1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… uno dei Dodici, chiamato Giuda Iscariota … disse: “Quanto volete darmi … </a:t>
                      </a:r>
                      <a:endParaRPr lang="it-IT" sz="20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sz="2000" b="1" dirty="0" smtClean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Vendita</a:t>
                      </a:r>
                    </a:p>
                    <a:p>
                      <a:pPr algn="ctr"/>
                      <a:r>
                        <a:rPr lang="it-IT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Come schiavo</a:t>
                      </a:r>
                      <a:endParaRPr lang="it-IT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b="1" dirty="0" smtClean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Vendita</a:t>
                      </a:r>
                    </a:p>
                    <a:p>
                      <a:pPr algn="ctr"/>
                      <a:r>
                        <a:rPr lang="it-IT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Per il prezzo di uno schiavo</a:t>
                      </a:r>
                      <a:endParaRPr lang="it-IT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Tradimento ‘affettivo’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Dalla moglie del ‘padrone’</a:t>
                      </a: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Tradimento ‘affettivo’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Da uno dei Dodici</a:t>
                      </a: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sz="2000" b="1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Ricongiungimento  e banchetto</a:t>
                      </a:r>
                    </a:p>
                    <a:p>
                      <a:pPr algn="ctr"/>
                      <a:r>
                        <a:rPr lang="it-IT" sz="20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“Io sono Giuseppe vostro fratello …  quello che voi avete venduto</a:t>
                      </a:r>
                      <a:r>
                        <a:rPr lang="it-IT" sz="2000" b="1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…</a:t>
                      </a:r>
                      <a:endParaRPr lang="it-IT" sz="20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b="1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‘Ricongiungimento’ e banchetto</a:t>
                      </a:r>
                    </a:p>
                    <a:p>
                      <a:pPr algn="ctr"/>
                      <a:r>
                        <a:rPr lang="it-IT" sz="20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Alla fine apparve anche agli Undici mentre erano a tavola …</a:t>
                      </a:r>
                      <a:endParaRPr lang="it-IT" sz="20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sz="20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Padre</a:t>
                      </a:r>
                    </a:p>
                    <a:p>
                      <a:pPr algn="ctr"/>
                      <a:r>
                        <a:rPr lang="it-IT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Ricongiungimento con il padre</a:t>
                      </a:r>
                      <a:endParaRPr lang="it-IT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Padre</a:t>
                      </a:r>
                    </a:p>
                    <a:p>
                      <a:pPr algn="ctr"/>
                      <a:r>
                        <a:rPr lang="it-IT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… siede alla destra di Dio Padre onnipotente</a:t>
                      </a:r>
                      <a:endParaRPr lang="it-IT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>
                <a:solidFill>
                  <a:schemeClr val="accent2">
                    <a:lumMod val="75000"/>
                  </a:schemeClr>
                </a:solidFill>
                <a:latin typeface="Matura MT Script Capitals" pitchFamily="66" charset="0"/>
              </a:rPr>
              <a:t>Gesù Cristo nei Profeti</a:t>
            </a:r>
            <a:endParaRPr lang="it-IT" b="1" dirty="0">
              <a:solidFill>
                <a:schemeClr val="accent2">
                  <a:lumMod val="75000"/>
                </a:schemeClr>
              </a:solidFill>
              <a:latin typeface="Matura MT Script Capitals" pitchFamily="66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it-IT" b="1" dirty="0" smtClean="0">
                <a:latin typeface="Arial Black" pitchFamily="34" charset="0"/>
                <a:cs typeface="Times New Roman" pitchFamily="18" charset="0"/>
              </a:rPr>
              <a:t>4 Canti del Servo di </a:t>
            </a:r>
            <a:r>
              <a:rPr lang="it-IT" b="1" dirty="0" err="1" smtClean="0">
                <a:latin typeface="Arial Black" pitchFamily="34" charset="0"/>
                <a:cs typeface="Times New Roman" pitchFamily="18" charset="0"/>
              </a:rPr>
              <a:t>Jahwéh</a:t>
            </a:r>
            <a:r>
              <a:rPr lang="it-IT" b="1" dirty="0" smtClean="0">
                <a:latin typeface="Arial Black" pitchFamily="34" charset="0"/>
                <a:cs typeface="Times New Roman" pitchFamily="18" charset="0"/>
              </a:rPr>
              <a:t>:</a:t>
            </a:r>
          </a:p>
          <a:p>
            <a:pPr algn="ctr">
              <a:buNone/>
            </a:pPr>
            <a:endParaRPr lang="it-IT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it-IT" sz="4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1)Isaia 42,1-4</a:t>
            </a:r>
          </a:p>
          <a:p>
            <a:pPr algn="ctr"/>
            <a:r>
              <a:rPr lang="it-IT" sz="4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2)Isaia 49,1-6</a:t>
            </a:r>
          </a:p>
          <a:p>
            <a:pPr algn="ctr"/>
            <a:r>
              <a:rPr lang="it-IT" sz="4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3)Isaia 50,4-9</a:t>
            </a:r>
          </a:p>
          <a:p>
            <a:pPr algn="ctr"/>
            <a:r>
              <a:rPr lang="it-IT" sz="4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4)Isaia 52,13-53,12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>
                <a:solidFill>
                  <a:srgbClr val="C00000"/>
                </a:solidFill>
                <a:latin typeface="Arial Black" pitchFamily="34" charset="0"/>
              </a:rPr>
              <a:t>‘Progressione’ dei Canti</a:t>
            </a:r>
            <a:endParaRPr lang="it-IT" dirty="0">
              <a:solidFill>
                <a:srgbClr val="C00000"/>
              </a:solidFill>
              <a:latin typeface="Arial Black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it-IT" b="1" dirty="0" smtClean="0">
                <a:latin typeface="Times New Roman" pitchFamily="18" charset="0"/>
                <a:cs typeface="Times New Roman" pitchFamily="18" charset="0"/>
              </a:rPr>
              <a:t>1)Il </a:t>
            </a:r>
            <a:r>
              <a:rPr lang="it-IT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Servo</a:t>
            </a:r>
            <a:r>
              <a:rPr lang="it-IT" b="1" dirty="0" smtClean="0">
                <a:latin typeface="Times New Roman" pitchFamily="18" charset="0"/>
                <a:cs typeface="Times New Roman" pitchFamily="18" charset="0"/>
              </a:rPr>
              <a:t> è assorbito dall’intimità con Dio</a:t>
            </a:r>
          </a:p>
          <a:p>
            <a:pPr algn="ctr"/>
            <a:endParaRPr lang="it-IT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it-IT" b="1" dirty="0" smtClean="0">
                <a:latin typeface="Times New Roman" pitchFamily="18" charset="0"/>
                <a:cs typeface="Times New Roman" pitchFamily="18" charset="0"/>
              </a:rPr>
              <a:t>2)Il </a:t>
            </a:r>
            <a:r>
              <a:rPr lang="it-IT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Servo</a:t>
            </a:r>
            <a:r>
              <a:rPr lang="it-IT" b="1" dirty="0" smtClean="0">
                <a:latin typeface="Times New Roman" pitchFamily="18" charset="0"/>
                <a:cs typeface="Times New Roman" pitchFamily="18" charset="0"/>
              </a:rPr>
              <a:t> è a servizio della salvezza altrui </a:t>
            </a:r>
          </a:p>
          <a:p>
            <a:pPr algn="ctr"/>
            <a:endParaRPr lang="it-IT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it-IT" b="1" dirty="0" smtClean="0">
                <a:latin typeface="Times New Roman" pitchFamily="18" charset="0"/>
                <a:cs typeface="Times New Roman" pitchFamily="18" charset="0"/>
              </a:rPr>
              <a:t>3)Il </a:t>
            </a:r>
            <a:r>
              <a:rPr lang="it-IT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Servo</a:t>
            </a:r>
            <a:r>
              <a:rPr lang="it-IT" b="1" dirty="0" smtClean="0">
                <a:latin typeface="Times New Roman" pitchFamily="18" charset="0"/>
                <a:cs typeface="Times New Roman" pitchFamily="18" charset="0"/>
              </a:rPr>
              <a:t> non rifiuta la sofferenza</a:t>
            </a:r>
          </a:p>
          <a:p>
            <a:pPr algn="ctr"/>
            <a:endParaRPr lang="it-IT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it-IT" b="1" dirty="0" smtClean="0">
                <a:latin typeface="Times New Roman" pitchFamily="18" charset="0"/>
                <a:cs typeface="Times New Roman" pitchFamily="18" charset="0"/>
              </a:rPr>
              <a:t>4)Il </a:t>
            </a:r>
            <a:r>
              <a:rPr lang="it-IT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Servo</a:t>
            </a:r>
            <a:r>
              <a:rPr lang="it-IT" b="1" dirty="0" smtClean="0">
                <a:latin typeface="Times New Roman" pitchFamily="18" charset="0"/>
                <a:cs typeface="Times New Roman" pitchFamily="18" charset="0"/>
              </a:rPr>
              <a:t> espia le colpe altrui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No retribuzione!</a:t>
            </a:r>
            <a:endParaRPr lang="it-IT" b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669979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it-IT" sz="3300" dirty="0" smtClean="0">
                <a:latin typeface="Times New Roman" pitchFamily="18" charset="0"/>
                <a:cs typeface="Times New Roman" pitchFamily="18" charset="0"/>
              </a:rPr>
              <a:t>Il servo espia la colpa degli altri uomini!!!</a:t>
            </a:r>
          </a:p>
          <a:p>
            <a:pPr algn="ctr"/>
            <a:r>
              <a:rPr lang="it-IT" sz="3300" dirty="0" smtClean="0">
                <a:latin typeface="Times New Roman" pitchFamily="18" charset="0"/>
                <a:cs typeface="Times New Roman" pitchFamily="18" charset="0"/>
              </a:rPr>
              <a:t>C’è nesso tra agire e conseguenze, </a:t>
            </a:r>
            <a:r>
              <a:rPr lang="it-IT" sz="3300" b="1" dirty="0" smtClean="0">
                <a:latin typeface="Times New Roman" pitchFamily="18" charset="0"/>
                <a:cs typeface="Times New Roman" pitchFamily="18" charset="0"/>
              </a:rPr>
              <a:t>ma non qui</a:t>
            </a:r>
            <a:r>
              <a:rPr lang="it-IT" sz="3300" dirty="0" smtClean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algn="ctr">
              <a:buNone/>
            </a:pPr>
            <a:r>
              <a:rPr lang="it-IT" sz="3300" b="1" u="sng" dirty="0" smtClean="0">
                <a:latin typeface="Times New Roman" pitchFamily="18" charset="0"/>
                <a:cs typeface="Times New Roman" pitchFamily="18" charset="0"/>
              </a:rPr>
              <a:t>chi è che ‘paga’ è il servo innocente</a:t>
            </a:r>
            <a:r>
              <a:rPr lang="it-IT" sz="33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ctr">
              <a:buNone/>
            </a:pPr>
            <a:endParaRPr lang="it-IT" sz="33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it-IT" sz="3900" b="1" dirty="0" smtClean="0">
                <a:solidFill>
                  <a:srgbClr val="002060"/>
                </a:solidFill>
                <a:latin typeface="Arial Black" pitchFamily="34" charset="0"/>
                <a:cs typeface="Aharoni" pitchFamily="2" charset="-79"/>
              </a:rPr>
              <a:t>La redenzione si ottiene grazie</a:t>
            </a:r>
          </a:p>
          <a:p>
            <a:pPr algn="ctr">
              <a:buNone/>
            </a:pPr>
            <a:r>
              <a:rPr lang="it-IT" sz="3900" b="1" dirty="0" smtClean="0">
                <a:solidFill>
                  <a:srgbClr val="002060"/>
                </a:solidFill>
                <a:latin typeface="Arial Black" pitchFamily="34" charset="0"/>
                <a:cs typeface="Aharoni" pitchFamily="2" charset="-79"/>
              </a:rPr>
              <a:t> al ‘sacrificio’ di un altro</a:t>
            </a:r>
          </a:p>
          <a:p>
            <a:pPr>
              <a:buNone/>
            </a:pPr>
            <a:endParaRPr lang="it-IT" sz="33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it-IT" sz="33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it-IT" sz="33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it-IT" sz="3300" u="sng" dirty="0" smtClean="0">
                <a:latin typeface="Times New Roman" pitchFamily="18" charset="0"/>
                <a:cs typeface="Times New Roman" pitchFamily="18" charset="0"/>
              </a:rPr>
              <a:t>Composizione</a:t>
            </a:r>
            <a:r>
              <a:rPr lang="it-IT" sz="3300" dirty="0" smtClean="0">
                <a:latin typeface="Times New Roman" pitchFamily="18" charset="0"/>
                <a:cs typeface="Times New Roman" pitchFamily="18" charset="0"/>
              </a:rPr>
              <a:t>: dall’VIII sec. al </a:t>
            </a:r>
            <a:r>
              <a:rPr lang="it-IT" sz="3300" dirty="0" err="1" smtClean="0">
                <a:latin typeface="Times New Roman" pitchFamily="18" charset="0"/>
                <a:cs typeface="Times New Roman" pitchFamily="18" charset="0"/>
              </a:rPr>
              <a:t>III</a:t>
            </a:r>
            <a:r>
              <a:rPr lang="it-IT" sz="3300" dirty="0" smtClean="0">
                <a:latin typeface="Times New Roman" pitchFamily="18" charset="0"/>
                <a:cs typeface="Times New Roman" pitchFamily="18" charset="0"/>
              </a:rPr>
              <a:t>!!!)</a:t>
            </a:r>
          </a:p>
          <a:p>
            <a:pPr>
              <a:buNone/>
            </a:pPr>
            <a:endParaRPr lang="it-IT" dirty="0" smtClean="0"/>
          </a:p>
          <a:p>
            <a:endParaRPr lang="it-IT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it-IT" sz="9600" b="1" dirty="0" smtClean="0">
                <a:solidFill>
                  <a:schemeClr val="accent5">
                    <a:lumMod val="50000"/>
                  </a:schemeClr>
                </a:solidFill>
                <a:latin typeface="Algerian" pitchFamily="82" charset="0"/>
              </a:rPr>
              <a:t>Gesù Cristo annunciato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>
                <a:solidFill>
                  <a:srgbClr val="002060"/>
                </a:solidFill>
                <a:latin typeface="Arial Black" pitchFamily="34" charset="0"/>
              </a:rPr>
              <a:t>Chi è questo Servo?</a:t>
            </a:r>
            <a:endParaRPr lang="it-IT" b="1" dirty="0">
              <a:solidFill>
                <a:srgbClr val="002060"/>
              </a:solidFill>
              <a:latin typeface="Arial Black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b="1" dirty="0" smtClean="0">
                <a:solidFill>
                  <a:srgbClr val="FF0000"/>
                </a:solidFill>
              </a:rPr>
              <a:t>Se fossimo ebrei …</a:t>
            </a:r>
            <a:endParaRPr lang="it-IT" b="1" dirty="0" smtClean="0"/>
          </a:p>
          <a:p>
            <a:endParaRPr lang="it-IT" dirty="0" smtClean="0"/>
          </a:p>
          <a:p>
            <a:pPr algn="ctr">
              <a:buNone/>
            </a:pPr>
            <a:r>
              <a:rPr lang="it-IT" b="1" dirty="0" smtClean="0"/>
              <a:t>A) La Comunità di Gerusalemme</a:t>
            </a:r>
          </a:p>
          <a:p>
            <a:pPr algn="ctr">
              <a:buNone/>
            </a:pPr>
            <a:r>
              <a:rPr lang="it-IT" b="1" dirty="0" smtClean="0"/>
              <a:t>B) Personaggio storico liberatore (Ciro?)</a:t>
            </a:r>
          </a:p>
          <a:p>
            <a:pPr algn="ctr">
              <a:buNone/>
            </a:pPr>
            <a:r>
              <a:rPr lang="it-IT" b="1" dirty="0" smtClean="0"/>
              <a:t>C) Il Secondo – Isaia</a:t>
            </a:r>
          </a:p>
          <a:p>
            <a:pPr algn="ctr">
              <a:buNone/>
            </a:pPr>
            <a:r>
              <a:rPr lang="it-IT" b="1" dirty="0" smtClean="0"/>
              <a:t>D) Il Messia</a:t>
            </a:r>
            <a:endParaRPr lang="it-IT" b="1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4800" b="1" dirty="0" smtClean="0">
                <a:solidFill>
                  <a:srgbClr val="002060"/>
                </a:solidFill>
                <a:latin typeface="Arial Black" pitchFamily="34" charset="0"/>
              </a:rPr>
              <a:t>Il Servo è Gesù</a:t>
            </a:r>
            <a:endParaRPr lang="it-IT" sz="4800" b="1" dirty="0">
              <a:solidFill>
                <a:srgbClr val="002060"/>
              </a:solidFill>
              <a:latin typeface="Arial Black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t-IT" b="1" u="sng" dirty="0" smtClean="0">
                <a:latin typeface="Times New Roman" pitchFamily="18" charset="0"/>
                <a:cs typeface="Times New Roman" pitchFamily="18" charset="0"/>
              </a:rPr>
              <a:t>Già nei Vangeli</a:t>
            </a:r>
            <a:r>
              <a:rPr lang="it-IT" b="1" dirty="0" smtClean="0">
                <a:latin typeface="Times New Roman" pitchFamily="18" charset="0"/>
                <a:cs typeface="Times New Roman" pitchFamily="18" charset="0"/>
              </a:rPr>
              <a:t> Gesù è presentato come il Servo:</a:t>
            </a:r>
          </a:p>
          <a:p>
            <a:pPr algn="ctr">
              <a:buNone/>
            </a:pPr>
            <a:endParaRPr lang="it-IT" b="1" i="1" dirty="0" smtClean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it-IT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… perché si compisse ciò che era stato detto per mezzo del profeta Isaia:</a:t>
            </a:r>
          </a:p>
          <a:p>
            <a:pPr algn="ctr">
              <a:buNone/>
            </a:pPr>
            <a:r>
              <a:rPr lang="it-IT" b="1" i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Ecco il mio servo</a:t>
            </a:r>
            <a:r>
              <a:rPr lang="it-IT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it-IT" b="1" i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che io ho scelto</a:t>
            </a:r>
            <a:r>
              <a:rPr lang="it-IT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ctr">
              <a:buNone/>
            </a:pPr>
            <a:r>
              <a:rPr lang="it-IT" b="1" i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Il mio amato</a:t>
            </a:r>
            <a:r>
              <a:rPr lang="it-IT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it-IT" b="1" i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nel quale ho posto </a:t>
            </a:r>
          </a:p>
          <a:p>
            <a:pPr algn="ctr">
              <a:buNone/>
            </a:pPr>
            <a:r>
              <a:rPr lang="it-IT" b="1" i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il mio compiacimento</a:t>
            </a:r>
          </a:p>
          <a:p>
            <a:pPr algn="ctr">
              <a:buNone/>
            </a:pPr>
            <a:r>
              <a:rPr lang="it-IT" sz="1600" dirty="0" smtClean="0"/>
              <a:t>(Mt 12,17-18a)</a:t>
            </a:r>
            <a:endParaRPr lang="it-IT" sz="16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Sul Servo lo Spirito, così su Gesù</a:t>
            </a:r>
            <a:endParaRPr lang="it-IT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596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sz="32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Servo</a:t>
                      </a:r>
                      <a:endParaRPr lang="it-IT" sz="32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32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Gesù</a:t>
                      </a:r>
                      <a:endParaRPr lang="it-IT" sz="32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sz="3200" b="1" i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Ho posto il mio spirito su di lui </a:t>
                      </a:r>
                      <a:r>
                        <a:rPr lang="it-IT" sz="1600" b="1" i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it-IT" sz="1600" b="1" i="0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Is</a:t>
                      </a:r>
                      <a:r>
                        <a:rPr lang="it-IT" sz="1600" b="1" i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42,1b)</a:t>
                      </a:r>
                      <a:endParaRPr lang="it-IT" sz="1600" b="1" i="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3200" b="1" i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Ed ecco, si aprirono per lui i cieli ed egli vide lo Spirito di Dio discendere come una colomba e venire sopra di lui</a:t>
                      </a:r>
                      <a:r>
                        <a:rPr lang="it-IT" sz="3200" b="1" i="1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it-IT" sz="1600" b="1" i="0" baseline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(Mt 3,16)</a:t>
                      </a:r>
                      <a:endParaRPr lang="it-IT" sz="1600" b="1" i="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i="1" dirty="0" smtClean="0">
                <a:solidFill>
                  <a:srgbClr val="002060"/>
                </a:solidFill>
                <a:latin typeface="Arial Black" pitchFamily="34" charset="0"/>
              </a:rPr>
              <a:t>Luce delle genti</a:t>
            </a:r>
            <a:endParaRPr lang="it-IT" b="1" i="1" dirty="0">
              <a:solidFill>
                <a:srgbClr val="002060"/>
              </a:solidFill>
              <a:latin typeface="Arial Black" pitchFamily="34" charset="0"/>
            </a:endParaRPr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718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sz="3600" dirty="0" smtClean="0">
                          <a:latin typeface="Times New Roman" pitchFamily="18" charset="0"/>
                          <a:cs typeface="Times New Roman" pitchFamily="18" charset="0"/>
                        </a:rPr>
                        <a:t>Servo</a:t>
                      </a:r>
                      <a:endParaRPr lang="it-IT"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3600" dirty="0" smtClean="0">
                          <a:latin typeface="Times New Roman" pitchFamily="18" charset="0"/>
                          <a:cs typeface="Times New Roman" pitchFamily="18" charset="0"/>
                        </a:rPr>
                        <a:t>Gesù</a:t>
                      </a:r>
                      <a:endParaRPr lang="it-IT"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sz="36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Io ti renderò luce delle</a:t>
                      </a:r>
                      <a:r>
                        <a:rPr lang="it-IT" sz="3600" b="1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nazioni perché porti la salvezza fino all’estremità della terra </a:t>
                      </a:r>
                      <a:r>
                        <a:rPr lang="it-IT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it-IT" sz="1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Is</a:t>
                      </a:r>
                      <a:r>
                        <a:rPr lang="it-IT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49,6)</a:t>
                      </a:r>
                      <a:endParaRPr lang="it-IT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36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… la tua salvezza preparata da te davanti a tutti i popoli: luce per rivelarti</a:t>
                      </a:r>
                      <a:r>
                        <a:rPr lang="it-IT" sz="3600" b="1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alle genti </a:t>
                      </a:r>
                    </a:p>
                    <a:p>
                      <a:pPr algn="ctr"/>
                      <a:r>
                        <a:rPr lang="it-IT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it-IT" sz="1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Lc</a:t>
                      </a:r>
                      <a:r>
                        <a:rPr lang="it-IT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2,30-32)</a:t>
                      </a:r>
                      <a:endParaRPr lang="it-IT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>
                <a:solidFill>
                  <a:schemeClr val="accent4">
                    <a:lumMod val="75000"/>
                  </a:schemeClr>
                </a:solidFill>
                <a:latin typeface="Arial Black" pitchFamily="34" charset="0"/>
              </a:rPr>
              <a:t>Oggetto di scherno</a:t>
            </a:r>
            <a:endParaRPr lang="it-IT" b="1" dirty="0">
              <a:solidFill>
                <a:schemeClr val="accent4">
                  <a:lumMod val="75000"/>
                </a:schemeClr>
              </a:solidFill>
              <a:latin typeface="Arial Black" pitchFamily="34" charset="0"/>
            </a:endParaRPr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2621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sz="36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Servo</a:t>
                      </a:r>
                      <a:endParaRPr lang="it-IT" sz="36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36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Gesù</a:t>
                      </a:r>
                      <a:endParaRPr lang="it-IT" sz="36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sz="36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… non ho sottratto la faccia agli insulti e agli sputi </a:t>
                      </a:r>
                    </a:p>
                    <a:p>
                      <a:pPr algn="ctr"/>
                      <a:r>
                        <a:rPr lang="it-IT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it-IT" sz="1600" b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Is</a:t>
                      </a:r>
                      <a:r>
                        <a:rPr lang="it-IT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 50,6)</a:t>
                      </a:r>
                      <a:endParaRPr lang="it-IT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36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Allora gli sputarono in faccia e lo percossero</a:t>
                      </a:r>
                      <a:endParaRPr lang="it-IT" sz="36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it-IT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(Mt 26,67)</a:t>
                      </a:r>
                      <a:endParaRPr lang="it-IT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>
                <a:latin typeface="Arial Black" pitchFamily="34" charset="0"/>
              </a:rPr>
              <a:t>Sepoltura tra i ricchi empi</a:t>
            </a:r>
            <a:endParaRPr lang="it-IT" b="1" dirty="0">
              <a:latin typeface="Arial Black" pitchFamily="34" charset="0"/>
            </a:endParaRPr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169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sz="36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Servo</a:t>
                      </a:r>
                      <a:endParaRPr lang="it-IT" sz="36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36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Gesù</a:t>
                      </a:r>
                      <a:endParaRPr lang="it-IT" sz="36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sz="36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Gli si diede sepoltura con gli empi,</a:t>
                      </a:r>
                      <a:r>
                        <a:rPr lang="it-IT" sz="3600" b="1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con il ricco fu il suo tumulo </a:t>
                      </a:r>
                    </a:p>
                    <a:p>
                      <a:pPr algn="ctr"/>
                      <a:r>
                        <a:rPr lang="it-IT" sz="16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it-IT" sz="1600" b="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Is</a:t>
                      </a:r>
                      <a:r>
                        <a:rPr lang="it-IT" sz="16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53,9)</a:t>
                      </a:r>
                      <a:endParaRPr lang="it-IT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36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… Lo depose in un sepolcro nuovo ,</a:t>
                      </a:r>
                      <a:r>
                        <a:rPr lang="it-IT" sz="3600" b="1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che si era fatto scavare nella roccia </a:t>
                      </a:r>
                    </a:p>
                    <a:p>
                      <a:pPr algn="ctr"/>
                      <a:r>
                        <a:rPr lang="it-IT" sz="16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(Mt 27,66)</a:t>
                      </a:r>
                      <a:endParaRPr lang="it-IT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Espiazione ‘vicaria’</a:t>
            </a:r>
            <a:endParaRPr lang="it-IT" b="1" dirty="0">
              <a:solidFill>
                <a:schemeClr val="accent6">
                  <a:lumMod val="50000"/>
                </a:schemeClr>
              </a:solidFill>
              <a:latin typeface="Arial Black" pitchFamily="34" charset="0"/>
            </a:endParaRPr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169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sz="36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Servo</a:t>
                      </a:r>
                      <a:endParaRPr lang="it-IT" sz="36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36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Gesù</a:t>
                      </a:r>
                      <a:endParaRPr lang="it-IT" sz="36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sz="36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… mentre egli portava il peccato di molti e intercedeva per i colpevoli </a:t>
                      </a:r>
                      <a:r>
                        <a:rPr lang="it-IT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it-IT" sz="1600" b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Is</a:t>
                      </a:r>
                      <a:r>
                        <a:rPr lang="it-IT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 53,12)</a:t>
                      </a:r>
                      <a:endParaRPr lang="it-IT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36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… è stato consegnato alla morte a causa delle nostre colpe … </a:t>
                      </a:r>
                    </a:p>
                    <a:p>
                      <a:pPr algn="ctr"/>
                      <a:r>
                        <a:rPr lang="it-IT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it-IT" sz="1600" b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Rm</a:t>
                      </a:r>
                      <a:r>
                        <a:rPr lang="it-IT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 4,25)</a:t>
                      </a:r>
                      <a:endParaRPr lang="it-IT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6000" b="1" dirty="0" smtClean="0">
                <a:solidFill>
                  <a:schemeClr val="accent2">
                    <a:lumMod val="75000"/>
                  </a:schemeClr>
                </a:solidFill>
                <a:latin typeface="Matura MT Script Capitals" pitchFamily="66" charset="0"/>
              </a:rPr>
              <a:t>Gesù negli Scritti</a:t>
            </a:r>
            <a:endParaRPr lang="it-IT" sz="6000" b="1" dirty="0">
              <a:solidFill>
                <a:schemeClr val="accent2">
                  <a:lumMod val="75000"/>
                </a:schemeClr>
              </a:solidFill>
              <a:latin typeface="Matura MT Script Capitals" pitchFamily="66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it-IT" sz="4300" b="1" dirty="0" smtClean="0">
                <a:solidFill>
                  <a:srgbClr val="00B050"/>
                </a:solidFill>
                <a:latin typeface="Arial Black" pitchFamily="34" charset="0"/>
              </a:rPr>
              <a:t>Salmo 22</a:t>
            </a:r>
          </a:p>
          <a:p>
            <a:pPr algn="ctr">
              <a:buNone/>
            </a:pPr>
            <a:endParaRPr lang="it-IT" dirty="0" smtClean="0"/>
          </a:p>
          <a:p>
            <a:pPr algn="ctr"/>
            <a:r>
              <a:rPr lang="it-IT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Lamento, supplica e speranza </a:t>
            </a:r>
          </a:p>
          <a:p>
            <a:pPr algn="ctr">
              <a:buNone/>
            </a:pPr>
            <a:r>
              <a:rPr lang="it-IT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Salmo pregato da Gesù sulla Croce</a:t>
            </a:r>
          </a:p>
          <a:p>
            <a:pPr algn="ctr">
              <a:buNone/>
            </a:pPr>
            <a:endParaRPr lang="it-IT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it-IT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Inizio struggente: </a:t>
            </a:r>
            <a:r>
              <a:rPr lang="it-IT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Dio mio, Dio mio, perché …?</a:t>
            </a:r>
          </a:p>
          <a:p>
            <a:pPr algn="ctr">
              <a:buNone/>
            </a:pPr>
            <a:r>
              <a:rPr lang="it-IT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In 2 </a:t>
            </a:r>
            <a:r>
              <a:rPr lang="it-IT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vv</a:t>
            </a:r>
            <a:r>
              <a:rPr lang="it-IT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3 volte … </a:t>
            </a:r>
            <a:r>
              <a:rPr lang="it-IT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mio</a:t>
            </a:r>
          </a:p>
          <a:p>
            <a:pPr algn="ctr">
              <a:buNone/>
            </a:pPr>
            <a:r>
              <a:rPr lang="it-IT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In 2 </a:t>
            </a:r>
            <a:r>
              <a:rPr lang="it-IT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vv</a:t>
            </a:r>
            <a:r>
              <a:rPr lang="it-IT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3 volte …</a:t>
            </a:r>
            <a:r>
              <a:rPr lang="it-IT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confidarono</a:t>
            </a:r>
          </a:p>
          <a:p>
            <a:pPr algn="ctr">
              <a:buNone/>
            </a:pPr>
            <a:r>
              <a:rPr lang="it-IT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Ma ora Dio non risponde! </a:t>
            </a:r>
            <a:endParaRPr lang="it-IT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i="1" dirty="0" smtClean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Salmo 22</a:t>
            </a:r>
            <a:r>
              <a:rPr lang="it-IT" dirty="0" smtClean="0"/>
              <a:t>: supplica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Al v. 12 inizia la supplica </a:t>
            </a:r>
          </a:p>
          <a:p>
            <a:r>
              <a:rPr lang="it-IT" dirty="0" smtClean="0"/>
              <a:t>Al v. 13 il motivo della supplica: persecuzione</a:t>
            </a:r>
          </a:p>
          <a:p>
            <a:pPr algn="ctr">
              <a:buNone/>
            </a:pPr>
            <a:r>
              <a:rPr lang="it-IT" i="1" dirty="0" smtClean="0"/>
              <a:t>… mi circondano … mi accerchiano grossi tori …</a:t>
            </a:r>
          </a:p>
          <a:p>
            <a:pPr algn="ctr">
              <a:buNone/>
            </a:pPr>
            <a:r>
              <a:rPr lang="it-IT" b="1" dirty="0" smtClean="0">
                <a:solidFill>
                  <a:srgbClr val="002060"/>
                </a:solidFill>
                <a:latin typeface="Algerian" pitchFamily="82" charset="0"/>
              </a:rPr>
              <a:t>Poi motivi riferiti a Cristo:</a:t>
            </a:r>
          </a:p>
          <a:p>
            <a:pPr algn="ctr">
              <a:buNone/>
            </a:pPr>
            <a:r>
              <a:rPr lang="it-IT" b="1" i="1" dirty="0" smtClean="0">
                <a:latin typeface="Times New Roman" pitchFamily="18" charset="0"/>
                <a:cs typeface="Times New Roman" pitchFamily="18" charset="0"/>
              </a:rPr>
              <a:t>Ossa slogate, cuore come cera, arido il vigore, polvere di morte, hanno scavato mani e piedi, posso contare le ossa, si dividono le vesti, gettano la sorte sulla tunica </a:t>
            </a:r>
          </a:p>
          <a:p>
            <a:pPr>
              <a:buNone/>
            </a:pPr>
            <a:endParaRPr lang="it-IT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Salmo 22: speranza e universalismo</a:t>
            </a:r>
            <a:endParaRPr lang="it-IT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ctr" fontAlgn="t">
              <a:buNone/>
            </a:pPr>
            <a:r>
              <a:rPr lang="it-IT" b="1" dirty="0" smtClean="0"/>
              <a:t>Richiesta di soccorso e speranza: </a:t>
            </a:r>
            <a:endParaRPr lang="it-IT" dirty="0" smtClean="0"/>
          </a:p>
          <a:p>
            <a:pPr algn="ctr" fontAlgn="t">
              <a:buNone/>
            </a:pPr>
            <a:r>
              <a:rPr lang="it-IT" b="1" dirty="0" smtClean="0"/>
              <a:t>tutti riconosceranno l’opera del Signore</a:t>
            </a:r>
          </a:p>
          <a:p>
            <a:pPr algn="ctr" fontAlgn="t"/>
            <a:r>
              <a:rPr lang="it-IT" i="1" dirty="0" smtClean="0"/>
              <a:t>Vieni presto in mio aiuto</a:t>
            </a:r>
            <a:endParaRPr lang="it-IT" dirty="0" smtClean="0"/>
          </a:p>
          <a:p>
            <a:pPr algn="ctr" fontAlgn="t"/>
            <a:r>
              <a:rPr lang="it-IT" i="1" dirty="0" smtClean="0"/>
              <a:t>Libera la mia vita</a:t>
            </a:r>
            <a:endParaRPr lang="it-IT" dirty="0" smtClean="0"/>
          </a:p>
          <a:p>
            <a:pPr algn="ctr" fontAlgn="t"/>
            <a:r>
              <a:rPr lang="it-IT" i="1" dirty="0" smtClean="0"/>
              <a:t>Salvami</a:t>
            </a:r>
            <a:endParaRPr lang="it-IT" dirty="0" smtClean="0"/>
          </a:p>
          <a:p>
            <a:pPr algn="ctr" fontAlgn="t">
              <a:buNone/>
            </a:pPr>
            <a:r>
              <a:rPr lang="it-IT" b="1" dirty="0" smtClean="0">
                <a:solidFill>
                  <a:schemeClr val="accent3">
                    <a:lumMod val="50000"/>
                  </a:schemeClr>
                </a:solidFill>
                <a:latin typeface="Arial Black" pitchFamily="34" charset="0"/>
              </a:rPr>
              <a:t>Quindi:</a:t>
            </a:r>
          </a:p>
          <a:p>
            <a:pPr algn="ctr" fontAlgn="t"/>
            <a:r>
              <a:rPr lang="it-IT" b="1" i="1" dirty="0" smtClean="0">
                <a:solidFill>
                  <a:srgbClr val="002060"/>
                </a:solidFill>
              </a:rPr>
              <a:t>Annuncerò</a:t>
            </a:r>
            <a:endParaRPr lang="it-IT" b="1" dirty="0" smtClean="0">
              <a:solidFill>
                <a:srgbClr val="002060"/>
              </a:solidFill>
            </a:endParaRPr>
          </a:p>
          <a:p>
            <a:pPr algn="ctr" fontAlgn="t"/>
            <a:r>
              <a:rPr lang="it-IT" b="1" i="1" dirty="0" smtClean="0">
                <a:solidFill>
                  <a:srgbClr val="002060"/>
                </a:solidFill>
              </a:rPr>
              <a:t>Loderò</a:t>
            </a:r>
            <a:endParaRPr lang="it-IT" b="1" dirty="0" smtClean="0">
              <a:solidFill>
                <a:srgbClr val="002060"/>
              </a:solidFill>
            </a:endParaRPr>
          </a:p>
          <a:p>
            <a:pPr algn="ctr" fontAlgn="t"/>
            <a:r>
              <a:rPr lang="it-IT" b="1" i="1" dirty="0" smtClean="0">
                <a:solidFill>
                  <a:srgbClr val="002060"/>
                </a:solidFill>
              </a:rPr>
              <a:t>Tutti loderanno</a:t>
            </a:r>
            <a:r>
              <a:rPr lang="it-IT" b="1" dirty="0" smtClean="0">
                <a:solidFill>
                  <a:srgbClr val="002060"/>
                </a:solidFill>
              </a:rPr>
              <a:t> </a:t>
            </a:r>
          </a:p>
          <a:p>
            <a:pPr algn="ctr" fontAlgn="t">
              <a:buNone/>
            </a:pPr>
            <a:r>
              <a:rPr lang="it-IT" dirty="0" smtClean="0"/>
              <a:t>(aspetto pubblico)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… nelle ‘Sacre Scritture’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it-IT" sz="4800" b="1" i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 cominciando da </a:t>
            </a:r>
            <a:r>
              <a:rPr lang="it-IT" sz="4800" b="1" i="1" u="sng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Mosè</a:t>
            </a:r>
            <a:r>
              <a:rPr lang="it-IT" sz="4800" b="1" i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e da tutti i </a:t>
            </a:r>
            <a:r>
              <a:rPr lang="it-IT" sz="4800" b="1" i="1" u="sng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profeti</a:t>
            </a:r>
            <a:r>
              <a:rPr lang="it-IT" sz="4800" b="1" i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spiegò loro quanto lo riguardava in tutte le Scritture </a:t>
            </a:r>
            <a:r>
              <a:rPr lang="it-IT" sz="12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it-IT" sz="1200" dirty="0" err="1" smtClean="0">
                <a:latin typeface="Times New Roman" pitchFamily="18" charset="0"/>
                <a:cs typeface="Times New Roman" pitchFamily="18" charset="0"/>
              </a:rPr>
              <a:t>Lc</a:t>
            </a:r>
            <a:r>
              <a:rPr lang="it-IT" sz="1200" dirty="0" smtClean="0">
                <a:latin typeface="Times New Roman" pitchFamily="18" charset="0"/>
                <a:cs typeface="Times New Roman" pitchFamily="18" charset="0"/>
              </a:rPr>
              <a:t> 24,27)</a:t>
            </a:r>
            <a:endParaRPr lang="it-IT" sz="1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FF"/>
            </a:gs>
            <a:gs pos="7001">
              <a:srgbClr val="E6E6E6"/>
            </a:gs>
            <a:gs pos="32001">
              <a:srgbClr val="7D8496"/>
            </a:gs>
            <a:gs pos="47000">
              <a:srgbClr val="E6E6E6"/>
            </a:gs>
            <a:gs pos="85001">
              <a:srgbClr val="7D8496"/>
            </a:gs>
            <a:gs pos="100000">
              <a:srgbClr val="E6E6E6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>
                <a:latin typeface="Arial Black" pitchFamily="34" charset="0"/>
              </a:rPr>
              <a:t>E tu?</a:t>
            </a:r>
            <a:endParaRPr lang="it-IT" b="1" dirty="0">
              <a:latin typeface="Arial Black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853136"/>
          </a:xfrm>
        </p:spPr>
        <p:txBody>
          <a:bodyPr/>
          <a:lstStyle/>
          <a:p>
            <a:pPr algn="ctr">
              <a:buNone/>
            </a:pPr>
            <a:r>
              <a:rPr lang="it-IT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 quale momento della vita del Servo ti ritrovi?</a:t>
            </a:r>
          </a:p>
          <a:p>
            <a:pPr algn="ctr">
              <a:buNone/>
            </a:pPr>
            <a:r>
              <a:rPr lang="it-IT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Ti senti ricolmo del Suo Spirito?</a:t>
            </a:r>
          </a:p>
          <a:p>
            <a:pPr algn="ctr">
              <a:buNone/>
            </a:pPr>
            <a:r>
              <a:rPr lang="it-IT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Sei sofferente?</a:t>
            </a:r>
          </a:p>
          <a:p>
            <a:pPr algn="ctr">
              <a:buNone/>
            </a:pPr>
            <a:r>
              <a:rPr lang="it-IT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Senti il ‘peso’ tutto su di te?</a:t>
            </a:r>
          </a:p>
          <a:p>
            <a:pPr algn="ctr">
              <a:buNone/>
            </a:pPr>
            <a:r>
              <a:rPr lang="it-IT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Sei motivo di evangelizzazione per gli altri?</a:t>
            </a:r>
          </a:p>
          <a:p>
            <a:pPr algn="ctr">
              <a:buNone/>
            </a:pPr>
            <a:r>
              <a:rPr lang="it-IT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Quanto ami e quanto sei disposto per l’altro/a?</a:t>
            </a:r>
          </a:p>
          <a:p>
            <a:pPr>
              <a:buNone/>
            </a:pPr>
            <a:endParaRPr lang="it-IT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it-IT" sz="9600" b="1" dirty="0" smtClean="0">
                <a:solidFill>
                  <a:srgbClr val="FF0000"/>
                </a:solidFill>
                <a:latin typeface="Algerian" pitchFamily="82" charset="0"/>
              </a:rPr>
              <a:t>Gesù Cristo uomo</a:t>
            </a:r>
            <a:endParaRPr lang="it-IT" sz="9600" b="1" dirty="0">
              <a:solidFill>
                <a:srgbClr val="FF0000"/>
              </a:solidFill>
              <a:latin typeface="Algerian" pitchFamily="82" charset="0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>
                <a:solidFill>
                  <a:srgbClr val="FF0000"/>
                </a:solidFill>
              </a:rPr>
              <a:t>Generalità …</a:t>
            </a:r>
            <a:endParaRPr lang="it-IT" b="1" dirty="0">
              <a:solidFill>
                <a:srgbClr val="FF0000"/>
              </a:solidFill>
            </a:endParaRPr>
          </a:p>
        </p:txBody>
      </p:sp>
      <p:graphicFrame>
        <p:nvGraphicFramePr>
          <p:cNvPr id="5" name="Segnaposto contenuto 4"/>
          <p:cNvGraphicFramePr>
            <a:graphicFrameLocks noGrp="1"/>
          </p:cNvGraphicFramePr>
          <p:nvPr>
            <p:ph idx="1"/>
          </p:nvPr>
        </p:nvGraphicFramePr>
        <p:xfrm>
          <a:off x="0" y="1600200"/>
          <a:ext cx="9144000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23928"/>
                <a:gridCol w="5220072"/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it-IT" sz="2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Nome</a:t>
                      </a:r>
                      <a:endParaRPr lang="it-IT" sz="2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Gesù = (YHWH)</a:t>
                      </a:r>
                      <a:r>
                        <a:rPr lang="it-IT" sz="2400" b="1" baseline="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salva</a:t>
                      </a:r>
                      <a:endParaRPr lang="it-IT" sz="24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it-IT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Padre</a:t>
                      </a:r>
                      <a:endParaRPr lang="it-IT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Giuseppe</a:t>
                      </a:r>
                      <a:endParaRPr lang="it-IT" sz="24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it-IT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Madre </a:t>
                      </a:r>
                      <a:endParaRPr lang="it-IT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Maria</a:t>
                      </a:r>
                      <a:endParaRPr lang="it-IT" sz="24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it-IT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Luogo di nascita</a:t>
                      </a:r>
                      <a:endParaRPr lang="it-IT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b="1" dirty="0" err="1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Betlem</a:t>
                      </a:r>
                      <a:r>
                        <a:rPr lang="it-IT" sz="24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(Giudea)</a:t>
                      </a:r>
                      <a:endParaRPr lang="it-IT" sz="24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it-IT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Luogo di ‘residenza’</a:t>
                      </a:r>
                      <a:endParaRPr lang="it-IT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Nazareth (Galilea)</a:t>
                      </a:r>
                      <a:endParaRPr lang="it-IT" sz="24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it-IT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Luogo di morte/r</a:t>
                      </a:r>
                      <a:r>
                        <a:rPr lang="it-IT" sz="2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isurrezione</a:t>
                      </a:r>
                      <a:endParaRPr lang="it-IT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Gerusalemme (Giudea)</a:t>
                      </a:r>
                      <a:endParaRPr lang="it-IT" sz="24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it-IT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Data di nascita </a:t>
                      </a:r>
                      <a:endParaRPr lang="it-IT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Tempo di Erode il Grande  (73-4</a:t>
                      </a:r>
                      <a:r>
                        <a:rPr lang="it-IT" sz="2400" b="1" baseline="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a. C.)</a:t>
                      </a:r>
                      <a:endParaRPr lang="it-IT" sz="24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it-IT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Data di Morte </a:t>
                      </a:r>
                      <a:endParaRPr lang="it-IT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Tempo di Tiberio (42 a. C.</a:t>
                      </a:r>
                      <a:r>
                        <a:rPr lang="it-IT" sz="2400" b="1" baseline="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– 37 d. C.)</a:t>
                      </a:r>
                      <a:endParaRPr lang="it-IT" sz="24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it-IT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Stato civile</a:t>
                      </a:r>
                      <a:endParaRPr lang="it-IT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Celibe </a:t>
                      </a:r>
                      <a:endParaRPr lang="it-IT" sz="24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it-IT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Professione</a:t>
                      </a:r>
                      <a:endParaRPr lang="it-IT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Falegname e maestro itinerante</a:t>
                      </a:r>
                      <a:endParaRPr lang="it-IT" sz="24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egnaposto contenuto 3" descr="CARTINE BIBLICHE - La Palestina ai tempi di Gesù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0"/>
            <a:ext cx="6912768" cy="6525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egnaposto contenuto 3" descr="https://upload.wikimedia.org/wikipedia/it/thumb/9/96/Ministero_Ges%C3%B9_2.jpg/220px-Ministero_Ges%C3%B9_2.jpg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91680" y="548680"/>
            <a:ext cx="5760640" cy="5544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b="1" dirty="0" smtClean="0">
                <a:solidFill>
                  <a:srgbClr val="FFC000"/>
                </a:solidFill>
              </a:rPr>
              <a:t>Di Lui si dice …</a:t>
            </a:r>
            <a:endParaRPr lang="it-IT" b="1" dirty="0">
              <a:solidFill>
                <a:srgbClr val="FFC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it-IT" sz="3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Da dove gli vengono </a:t>
            </a:r>
            <a:r>
              <a:rPr lang="it-IT" sz="3600" b="1" i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queste cose</a:t>
            </a:r>
            <a:r>
              <a:rPr lang="it-IT" sz="3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? E che </a:t>
            </a:r>
            <a:r>
              <a:rPr lang="it-IT" sz="3600" b="1" i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sapienza</a:t>
            </a:r>
            <a:r>
              <a:rPr lang="it-IT" sz="3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è quella che gli è stata data? E i </a:t>
            </a:r>
            <a:r>
              <a:rPr lang="it-IT" sz="3600" b="1" i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prodigi</a:t>
            </a:r>
            <a:r>
              <a:rPr lang="it-IT" sz="3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come quelli compiuti dalle sue mani? Non è costui il </a:t>
            </a:r>
            <a:r>
              <a:rPr lang="it-IT" sz="3600" b="1" i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falegname</a:t>
            </a:r>
            <a:r>
              <a:rPr lang="it-IT" sz="3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il </a:t>
            </a:r>
            <a:r>
              <a:rPr lang="it-IT" sz="3600" b="1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figlio</a:t>
            </a:r>
            <a:r>
              <a:rPr lang="it-IT" sz="3600" b="1" i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3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di Maria, il </a:t>
            </a:r>
            <a:r>
              <a:rPr lang="it-IT" sz="3600" b="1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fratello</a:t>
            </a:r>
            <a:r>
              <a:rPr lang="it-IT" sz="3600" b="1" i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3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di Giacomo, di </a:t>
            </a:r>
            <a:r>
              <a:rPr lang="it-IT" sz="36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Ioses</a:t>
            </a:r>
            <a:r>
              <a:rPr lang="it-IT" sz="3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di Giuda e di Simone? E le sue sorelle non stanno qui da noi? </a:t>
            </a:r>
            <a:r>
              <a:rPr lang="it-IT" sz="1400" dirty="0" smtClean="0">
                <a:latin typeface="Times New Roman" pitchFamily="18" charset="0"/>
                <a:cs typeface="Times New Roman" pitchFamily="18" charset="0"/>
              </a:rPr>
              <a:t>(Mc 6,2-3)</a:t>
            </a:r>
            <a:endParaRPr lang="it-IT" sz="1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>
                <a:latin typeface="Arial Black" pitchFamily="34" charset="0"/>
              </a:rPr>
              <a:t>Ebreo e israelita</a:t>
            </a:r>
            <a:endParaRPr lang="it-IT" dirty="0">
              <a:latin typeface="Arial Black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Origine </a:t>
            </a:r>
            <a:r>
              <a:rPr lang="it-IT" dirty="0" err="1" smtClean="0">
                <a:latin typeface="Times New Roman" pitchFamily="18" charset="0"/>
                <a:cs typeface="Times New Roman" pitchFamily="18" charset="0"/>
              </a:rPr>
              <a:t>Davidica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None/>
            </a:pPr>
            <a:endParaRPr lang="it-IT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it-IT" sz="7200" b="1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Figlio di David</a:t>
            </a:r>
          </a:p>
          <a:p>
            <a:pPr algn="ctr">
              <a:buNone/>
            </a:pP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it-IT" dirty="0" err="1" smtClean="0">
                <a:latin typeface="Times New Roman" pitchFamily="18" charset="0"/>
                <a:cs typeface="Times New Roman" pitchFamily="18" charset="0"/>
              </a:rPr>
              <a:t>Bartimeo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, Mc 10,47-48)</a:t>
            </a:r>
          </a:p>
          <a:p>
            <a:pPr algn="ctr">
              <a:buNone/>
            </a:pP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(Cananea, </a:t>
            </a:r>
            <a:r>
              <a:rPr lang="it-IT" dirty="0" err="1" smtClean="0">
                <a:latin typeface="Times New Roman" pitchFamily="18" charset="0"/>
                <a:cs typeface="Times New Roman" pitchFamily="18" charset="0"/>
              </a:rPr>
              <a:t>Lc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 15,22)</a:t>
            </a:r>
          </a:p>
          <a:p>
            <a:pPr algn="ctr">
              <a:buNone/>
            </a:pP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(La folla, Mt 21,9)</a:t>
            </a:r>
            <a:endParaRPr lang="it-IT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egnaposto contenuto 3" descr="http://1.bp.blogspot.com/-6l-kMx8V2v4/UZzdIMsRe-I/AAAAAAAABsY/OGXFlvVuUuU/s640/GESU%27.jpg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548680"/>
            <a:ext cx="8064896" cy="5832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>
                <a:solidFill>
                  <a:schemeClr val="accent2">
                    <a:lumMod val="75000"/>
                  </a:schemeClr>
                </a:solidFill>
              </a:rPr>
              <a:t>Profeta …</a:t>
            </a:r>
            <a:endParaRPr lang="it-IT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it-IT" b="1" u="sng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All’ingresso in Gerusalemme</a:t>
            </a:r>
            <a:r>
              <a:rPr lang="it-IT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None/>
            </a:pPr>
            <a:r>
              <a:rPr lang="it-IT" b="1" i="1" dirty="0" smtClean="0">
                <a:latin typeface="Times New Roman" pitchFamily="18" charset="0"/>
                <a:cs typeface="Times New Roman" pitchFamily="18" charset="0"/>
              </a:rPr>
              <a:t>... tutta la città fu presa da agitazione e diceva: </a:t>
            </a:r>
          </a:p>
          <a:p>
            <a:pPr algn="ctr">
              <a:buNone/>
            </a:pPr>
            <a:r>
              <a:rPr lang="it-IT" sz="4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“Chi è costui?”</a:t>
            </a:r>
          </a:p>
          <a:p>
            <a:pPr algn="ctr">
              <a:buNone/>
            </a:pPr>
            <a:r>
              <a:rPr lang="it-IT" sz="4000" b="1" i="1" dirty="0" smtClean="0">
                <a:latin typeface="Times New Roman" pitchFamily="18" charset="0"/>
                <a:cs typeface="Times New Roman" pitchFamily="18" charset="0"/>
              </a:rPr>
              <a:t>E la folla rispondeva: </a:t>
            </a:r>
          </a:p>
          <a:p>
            <a:pPr algn="ctr">
              <a:buNone/>
            </a:pPr>
            <a:r>
              <a:rPr lang="it-IT" sz="4000" b="1" i="1" dirty="0" smtClean="0">
                <a:latin typeface="Times New Roman" pitchFamily="18" charset="0"/>
                <a:cs typeface="Times New Roman" pitchFamily="18" charset="0"/>
              </a:rPr>
              <a:t>“Questi è il profeta Gesù, </a:t>
            </a:r>
          </a:p>
          <a:p>
            <a:pPr algn="ctr">
              <a:buNone/>
            </a:pPr>
            <a:r>
              <a:rPr lang="it-IT" sz="4000" b="1" i="1" dirty="0" smtClean="0">
                <a:latin typeface="Times New Roman" pitchFamily="18" charset="0"/>
                <a:cs typeface="Times New Roman" pitchFamily="18" charset="0"/>
              </a:rPr>
              <a:t>da </a:t>
            </a:r>
            <a:r>
              <a:rPr lang="it-IT" sz="4000" b="1" i="1" dirty="0" err="1" smtClean="0">
                <a:latin typeface="Times New Roman" pitchFamily="18" charset="0"/>
                <a:cs typeface="Times New Roman" pitchFamily="18" charset="0"/>
              </a:rPr>
              <a:t>Nazaret</a:t>
            </a:r>
            <a:r>
              <a:rPr lang="it-IT" sz="4000" b="1" i="1" dirty="0" smtClean="0">
                <a:latin typeface="Times New Roman" pitchFamily="18" charset="0"/>
                <a:cs typeface="Times New Roman" pitchFamily="18" charset="0"/>
              </a:rPr>
              <a:t> di Galilea”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1400" dirty="0" smtClean="0">
                <a:latin typeface="Times New Roman" pitchFamily="18" charset="0"/>
                <a:cs typeface="Times New Roman" pitchFamily="18" charset="0"/>
              </a:rPr>
              <a:t>(Mt 21,10-11)</a:t>
            </a:r>
          </a:p>
          <a:p>
            <a:pPr algn="ctr">
              <a:buNone/>
            </a:pP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Gesù da </a:t>
            </a:r>
            <a:r>
              <a:rPr lang="it-IT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Cafarnao</a:t>
            </a:r>
            <a:r>
              <a:rPr lang="it-IT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a Gerusalemme</a:t>
            </a:r>
            <a:endParaRPr lang="it-IT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Segnaposto contenuto 3" descr="http://tse1.mm.bing.net/th?&amp;id=OIP.M4c016b17598448573590a9c9307c4771o0&amp;w=199&amp;h=243&amp;c=0&amp;pid=1.9&amp;rs=0&amp;p=0">
            <a:hlinkClick r:id="rId2" tooltip="&quot;Visualizza dettagli immagine&quot;"/>
          </p:cNvPr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35696" y="1340768"/>
            <a:ext cx="5688632" cy="5184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908720"/>
            <a:ext cx="8229600" cy="4248472"/>
          </a:xfrm>
        </p:spPr>
        <p:txBody>
          <a:bodyPr>
            <a:normAutofit/>
          </a:bodyPr>
          <a:lstStyle/>
          <a:p>
            <a:r>
              <a:rPr lang="it-IT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Antico Testamento </a:t>
            </a:r>
            <a:br>
              <a:rPr lang="it-IT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it-IT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si </a:t>
            </a:r>
            <a:r>
              <a:rPr lang="it-IT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it-IT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it-IT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o Antico Testamento </a:t>
            </a:r>
            <a:br>
              <a:rPr lang="it-IT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it-IT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no?</a:t>
            </a:r>
            <a:r>
              <a:rPr lang="it-IT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it-IT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it-IT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it-IT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it-IT" b="1" dirty="0" err="1" smtClean="0">
                <a:latin typeface="Times New Roman" pitchFamily="18" charset="0"/>
                <a:cs typeface="Times New Roman" pitchFamily="18" charset="0"/>
              </a:rPr>
              <a:t>Marcione</a:t>
            </a:r>
            <a:r>
              <a:rPr lang="it-IT" b="1" dirty="0" smtClean="0">
                <a:latin typeface="Times New Roman" pitchFamily="18" charset="0"/>
                <a:cs typeface="Times New Roman" pitchFamily="18" charset="0"/>
              </a:rPr>
              <a:t> dice no!</a:t>
            </a:r>
            <a:endParaRPr lang="it-IT" b="1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FF"/>
            </a:gs>
            <a:gs pos="7001">
              <a:srgbClr val="E6E6E6"/>
            </a:gs>
            <a:gs pos="32001">
              <a:srgbClr val="7D8496"/>
            </a:gs>
            <a:gs pos="47000">
              <a:srgbClr val="E6E6E6"/>
            </a:gs>
            <a:gs pos="85001">
              <a:srgbClr val="7D8496"/>
            </a:gs>
            <a:gs pos="100000">
              <a:srgbClr val="E6E6E6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t-IT" sz="7200" b="1" dirty="0" smtClean="0">
                <a:solidFill>
                  <a:srgbClr val="00B050"/>
                </a:solidFill>
                <a:latin typeface="Aharoni" pitchFamily="2" charset="-79"/>
                <a:cs typeface="Aharoni" pitchFamily="2" charset="-79"/>
              </a:rPr>
              <a:t>E tu? </a:t>
            </a:r>
            <a:endParaRPr lang="it-IT" sz="7200" b="1" dirty="0">
              <a:solidFill>
                <a:srgbClr val="00B050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it-IT" sz="72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it-IT" sz="7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Chi è per te Gesù?</a:t>
            </a:r>
            <a:endParaRPr lang="it-IT" sz="7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it-IT" sz="9600" b="1" dirty="0" smtClean="0">
                <a:solidFill>
                  <a:srgbClr val="FF0000"/>
                </a:solidFill>
                <a:latin typeface="Algerian" pitchFamily="82" charset="0"/>
              </a:rPr>
              <a:t>Gesù Cristo opera prodigi</a:t>
            </a:r>
            <a:endParaRPr lang="it-IT" sz="9600" b="1" dirty="0">
              <a:solidFill>
                <a:srgbClr val="FF0000"/>
              </a:solidFill>
              <a:latin typeface="Algerian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it-IT" sz="4300" b="1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Gesù stava </a:t>
            </a:r>
            <a:r>
              <a:rPr lang="it-IT" sz="4300" b="1" i="1" u="sng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insegnando</a:t>
            </a:r>
            <a:r>
              <a:rPr lang="it-IT" sz="4300" b="1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in una sinagoga in giorno di </a:t>
            </a:r>
            <a:r>
              <a:rPr lang="it-IT" sz="4300" b="1" i="1" u="sng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sabato</a:t>
            </a:r>
            <a:r>
              <a:rPr lang="it-IT" sz="4300" b="1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 C' era là </a:t>
            </a:r>
            <a:r>
              <a:rPr lang="it-IT" sz="4300" b="1" i="1" u="sng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una donna</a:t>
            </a:r>
            <a:r>
              <a:rPr lang="it-IT" sz="4300" b="1" i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4300" b="1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che uno spirito teneva </a:t>
            </a:r>
            <a:r>
              <a:rPr lang="it-IT" sz="4300" b="1" i="1" u="sng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inferma da diciotto anni</a:t>
            </a:r>
            <a:r>
              <a:rPr lang="it-IT" sz="4300" b="1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; era curva e non riusciva in alcun modo a stare diritta. Gesù la vide, la chiamò a sé e le disse: "</a:t>
            </a:r>
            <a:r>
              <a:rPr lang="it-IT" sz="4300" b="1" i="1" u="sng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Donna, sei liberata dalla tua malattia</a:t>
            </a:r>
            <a:r>
              <a:rPr lang="it-IT" sz="4300" b="1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". Impose le mani su di lei subito quella si raddrizzò e glorificava Dio </a:t>
            </a:r>
            <a:r>
              <a:rPr lang="it-IT" sz="15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it-IT" sz="1500" dirty="0" err="1" smtClean="0">
                <a:latin typeface="Times New Roman" pitchFamily="18" charset="0"/>
                <a:cs typeface="Times New Roman" pitchFamily="18" charset="0"/>
              </a:rPr>
              <a:t>Lc</a:t>
            </a:r>
            <a:r>
              <a:rPr lang="it-IT" sz="1500" dirty="0" smtClean="0">
                <a:latin typeface="Times New Roman" pitchFamily="18" charset="0"/>
                <a:cs typeface="Times New Roman" pitchFamily="18" charset="0"/>
              </a:rPr>
              <a:t> 13,10-17)</a:t>
            </a:r>
            <a:endParaRPr lang="it-IT" sz="15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egnaposto contenuto 3"/>
          <p:cNvGraphicFramePr>
            <a:graphicFrameLocks noGrp="1"/>
          </p:cNvGraphicFramePr>
          <p:nvPr>
            <p:ph idx="1"/>
          </p:nvPr>
        </p:nvGraphicFramePr>
        <p:xfrm>
          <a:off x="457200" y="476672"/>
          <a:ext cx="8229600" cy="48986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10544"/>
                <a:gridCol w="6419056"/>
              </a:tblGrid>
              <a:tr h="792088">
                <a:tc>
                  <a:txBody>
                    <a:bodyPr/>
                    <a:lstStyle/>
                    <a:p>
                      <a:pPr algn="ctr"/>
                      <a:r>
                        <a:rPr lang="it-IT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Scene </a:t>
                      </a:r>
                      <a:endParaRPr lang="it-IT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Azioni </a:t>
                      </a:r>
                      <a:endParaRPr lang="it-IT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026652">
                <a:tc>
                  <a:txBody>
                    <a:bodyPr/>
                    <a:lstStyle/>
                    <a:p>
                      <a:pPr algn="ctr"/>
                      <a:r>
                        <a:rPr lang="it-IT" sz="24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endParaRPr lang="it-IT" sz="24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Gesù insegna in una sinagoga </a:t>
                      </a:r>
                    </a:p>
                    <a:p>
                      <a:pPr algn="ctr"/>
                      <a:r>
                        <a:rPr lang="it-IT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e guarisce una donna curva </a:t>
                      </a:r>
                      <a:endParaRPr lang="it-IT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026652">
                <a:tc>
                  <a:txBody>
                    <a:bodyPr/>
                    <a:lstStyle/>
                    <a:p>
                      <a:pPr algn="ctr"/>
                      <a:r>
                        <a:rPr lang="it-IT" sz="24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II</a:t>
                      </a:r>
                      <a:endParaRPr lang="it-IT" sz="24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8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Il</a:t>
                      </a:r>
                      <a:r>
                        <a:rPr lang="it-IT" sz="2800" b="1" baseline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capo della sinagoga </a:t>
                      </a:r>
                      <a:r>
                        <a:rPr lang="it-IT" sz="28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accusa Gesù di non rispettare il Sabato</a:t>
                      </a:r>
                      <a:endParaRPr lang="it-IT" sz="28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026652">
                <a:tc>
                  <a:txBody>
                    <a:bodyPr/>
                    <a:lstStyle/>
                    <a:p>
                      <a:pPr algn="ctr"/>
                      <a:r>
                        <a:rPr lang="it-IT" sz="24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III</a:t>
                      </a:r>
                      <a:endParaRPr lang="it-IT" sz="24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8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Gesù  difende la ‘liberazione dal male’ in giorno di Sabato</a:t>
                      </a:r>
                      <a:endParaRPr lang="it-IT" sz="28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026652">
                <a:tc>
                  <a:txBody>
                    <a:bodyPr/>
                    <a:lstStyle/>
                    <a:p>
                      <a:pPr algn="ctr"/>
                      <a:r>
                        <a:rPr lang="it-IT" sz="24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IV</a:t>
                      </a:r>
                      <a:endParaRPr lang="it-IT" sz="24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8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Gli</a:t>
                      </a:r>
                      <a:r>
                        <a:rPr lang="it-IT" sz="2800" b="1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a</a:t>
                      </a:r>
                      <a:r>
                        <a:rPr lang="it-IT" sz="28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ccusatori si</a:t>
                      </a:r>
                      <a:r>
                        <a:rPr lang="it-IT" sz="2800" b="1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vergognano </a:t>
                      </a:r>
                    </a:p>
                    <a:p>
                      <a:pPr algn="ctr"/>
                      <a:r>
                        <a:rPr lang="it-IT" sz="2800" b="1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 la folla esulta</a:t>
                      </a:r>
                      <a:endParaRPr lang="it-IT" sz="28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b="1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Gesù stava insegnando in una sinagoga in giorno di sabato. </a:t>
            </a:r>
            <a:endParaRPr lang="it-IT" dirty="0">
              <a:solidFill>
                <a:schemeClr val="tx2">
                  <a:lumMod val="50000"/>
                </a:schemeClr>
              </a:solidFill>
            </a:endParaRPr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</p:nvPr>
        </p:nvGraphicFramePr>
        <p:xfrm>
          <a:off x="457200" y="2492896"/>
          <a:ext cx="8229600" cy="31683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29600"/>
              </a:tblGrid>
              <a:tr h="3168352">
                <a:tc>
                  <a:txBody>
                    <a:bodyPr/>
                    <a:lstStyle/>
                    <a:p>
                      <a:pPr algn="ctr"/>
                      <a:r>
                        <a:rPr lang="it-IT" sz="36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Attività ordinaria di Gesù: </a:t>
                      </a:r>
                      <a:r>
                        <a:rPr lang="it-IT" sz="3600" i="1" u="sng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insegnare</a:t>
                      </a:r>
                      <a:r>
                        <a:rPr lang="it-IT" sz="36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!</a:t>
                      </a:r>
                    </a:p>
                    <a:p>
                      <a:pPr algn="ctr"/>
                      <a:r>
                        <a:rPr lang="it-IT" sz="36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In sinagoga e non solo!</a:t>
                      </a:r>
                    </a:p>
                    <a:p>
                      <a:pPr algn="ctr"/>
                      <a:r>
                        <a:rPr lang="it-IT" sz="36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Binomio: </a:t>
                      </a:r>
                      <a:r>
                        <a:rPr lang="it-IT" sz="3600" i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Insegnamento e sinagoga</a:t>
                      </a:r>
                    </a:p>
                    <a:p>
                      <a:pPr algn="ctr"/>
                      <a:r>
                        <a:rPr lang="it-IT" sz="3600" u="sng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Ricorrenze</a:t>
                      </a:r>
                      <a:r>
                        <a:rPr lang="it-IT" sz="36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: </a:t>
                      </a:r>
                      <a:r>
                        <a:rPr lang="it-IT" sz="32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Luca 4,15.16.33.44;</a:t>
                      </a:r>
                      <a:r>
                        <a:rPr lang="it-IT" sz="3200" baseline="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6,6; 13,10</a:t>
                      </a:r>
                      <a:endParaRPr lang="it-IT" sz="3200" dirty="0" smtClean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it-IT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Dove si trova?</a:t>
            </a:r>
            <a:endParaRPr lang="it-IT" b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it-IT" sz="4400" b="1" dirty="0" smtClean="0">
                <a:latin typeface="Times New Roman" pitchFamily="18" charset="0"/>
                <a:cs typeface="Times New Roman" pitchFamily="18" charset="0"/>
              </a:rPr>
              <a:t>Si tratta probabilmente di una delle sinagoghe </a:t>
            </a:r>
            <a:r>
              <a:rPr lang="it-IT" sz="4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intorno al lago vicino </a:t>
            </a:r>
            <a:r>
              <a:rPr lang="it-IT" sz="4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Cafarnao</a:t>
            </a:r>
            <a:r>
              <a:rPr lang="it-IT" sz="4400" b="1" dirty="0" smtClean="0">
                <a:latin typeface="Times New Roman" pitchFamily="18" charset="0"/>
                <a:cs typeface="Times New Roman" pitchFamily="18" charset="0"/>
              </a:rPr>
              <a:t> perché sebbene è detto </a:t>
            </a:r>
            <a:r>
              <a:rPr lang="it-IT" sz="1400" dirty="0" smtClean="0">
                <a:latin typeface="Times New Roman" pitchFamily="18" charset="0"/>
                <a:cs typeface="Times New Roman" pitchFamily="18" charset="0"/>
              </a:rPr>
              <a:t>(9,51)</a:t>
            </a:r>
            <a:r>
              <a:rPr lang="it-IT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4400" b="1" dirty="0" smtClean="0">
                <a:latin typeface="Times New Roman" pitchFamily="18" charset="0"/>
                <a:cs typeface="Times New Roman" pitchFamily="18" charset="0"/>
              </a:rPr>
              <a:t>che Gesù ha lasciato la Galilea, ma certamente non siamo né in </a:t>
            </a:r>
            <a:r>
              <a:rPr lang="it-IT" sz="4400" b="1" dirty="0" err="1" smtClean="0">
                <a:latin typeface="Times New Roman" pitchFamily="18" charset="0"/>
                <a:cs typeface="Times New Roman" pitchFamily="18" charset="0"/>
              </a:rPr>
              <a:t>Samaria</a:t>
            </a:r>
            <a:r>
              <a:rPr lang="it-IT" sz="4400" b="1" dirty="0" smtClean="0">
                <a:latin typeface="Times New Roman" pitchFamily="18" charset="0"/>
                <a:cs typeface="Times New Roman" pitchFamily="18" charset="0"/>
              </a:rPr>
              <a:t> né in Giudea</a:t>
            </a:r>
            <a:endParaRPr lang="it-IT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i="1" dirty="0" smtClean="0">
                <a:solidFill>
                  <a:srgbClr val="002060"/>
                </a:solidFill>
                <a:latin typeface="Arial Black" pitchFamily="34" charset="0"/>
              </a:rPr>
              <a:t>Lago / Mare di Galilea</a:t>
            </a:r>
            <a:endParaRPr lang="it-IT" i="1" dirty="0">
              <a:solidFill>
                <a:srgbClr val="002060"/>
              </a:solidFill>
              <a:latin typeface="Arial Black" pitchFamily="34" charset="0"/>
            </a:endParaRPr>
          </a:p>
        </p:txBody>
      </p:sp>
      <p:pic>
        <p:nvPicPr>
          <p:cNvPr id="4" name="Segnaposto contenuto 3" descr="http://tse1.mm.bing.net/th?&amp;id=OIP.M67247c2ec6c7adf9cf6aaf360a436b8bo0&amp;w=300&amp;h=200&amp;c=0&amp;pid=1.9&amp;rs=0&amp;p=0">
            <a:hlinkClick r:id="rId2" tooltip="&quot;Visualizza dettagli immagine&quot;"/>
          </p:cNvPr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59632" y="1412776"/>
            <a:ext cx="6552728" cy="4464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5400" b="1" dirty="0" smtClean="0">
                <a:solidFill>
                  <a:schemeClr val="accent2">
                    <a:lumMod val="75000"/>
                  </a:schemeClr>
                </a:solidFill>
              </a:rPr>
              <a:t>La donna …</a:t>
            </a:r>
            <a:endParaRPr lang="it-IT" sz="5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it-IT" sz="4800" b="1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C'era là una donna </a:t>
            </a:r>
          </a:p>
          <a:p>
            <a:pPr algn="ctr">
              <a:buNone/>
            </a:pPr>
            <a:r>
              <a:rPr lang="it-IT" sz="4800" b="1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che uno spirito teneva inferma </a:t>
            </a:r>
          </a:p>
          <a:p>
            <a:pPr algn="ctr">
              <a:buNone/>
            </a:pPr>
            <a:r>
              <a:rPr lang="it-IT" sz="4800" b="1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da diciotto anni; era </a:t>
            </a:r>
            <a:r>
              <a:rPr lang="it-IT" sz="4800" b="1" i="1" u="sng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curva</a:t>
            </a:r>
            <a:r>
              <a:rPr lang="it-IT" sz="4800" b="1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e </a:t>
            </a:r>
          </a:p>
          <a:p>
            <a:pPr algn="ctr">
              <a:buNone/>
            </a:pPr>
            <a:r>
              <a:rPr lang="it-IT" sz="4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non riusciva in alcun modo </a:t>
            </a:r>
          </a:p>
          <a:p>
            <a:pPr algn="ctr">
              <a:buNone/>
            </a:pPr>
            <a:r>
              <a:rPr lang="it-IT" sz="4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 stare diritta.</a:t>
            </a:r>
            <a:endParaRPr lang="it-IT" sz="48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… uno spirito</a:t>
            </a:r>
            <a:endParaRPr lang="it-IT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02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29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sz="4000" dirty="0" smtClean="0">
                          <a:latin typeface="Times New Roman" pitchFamily="18" charset="0"/>
                          <a:cs typeface="Times New Roman" pitchFamily="18" charset="0"/>
                        </a:rPr>
                        <a:t>Nell’antichità sempre il male era causato da qualche spirito / realtà sovrumana</a:t>
                      </a:r>
                    </a:p>
                    <a:p>
                      <a:pPr algn="ctr"/>
                      <a:endParaRPr lang="it-IT" sz="4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it-IT" sz="40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In questa donna lo spirito la rende curva e bloccata</a:t>
                      </a:r>
                    </a:p>
                    <a:p>
                      <a:endParaRPr lang="it-IT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Luca … ex pagano</a:t>
            </a:r>
            <a:endParaRPr lang="it-IT" b="1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it-IT" sz="40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Nel </a:t>
            </a:r>
            <a:r>
              <a:rPr lang="it-IT" sz="4000" b="1" u="sng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mondo greco romano</a:t>
            </a:r>
            <a:r>
              <a:rPr lang="it-IT" sz="40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da cui proviene Luca, la schiena curva era segno di debolezza non solo fisica 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(lombaggine o di una fusione di due vertebre)</a:t>
            </a:r>
            <a:r>
              <a:rPr lang="it-IT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it-IT" sz="40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ma anche morale perché non permetteva al volto di essere visto</a:t>
            </a:r>
          </a:p>
          <a:p>
            <a:pPr>
              <a:buNone/>
            </a:pP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Antico e Nuovo Testamento</a:t>
            </a:r>
            <a:endParaRPr lang="it-IT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it-IT" sz="36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it-IT" sz="3600" dirty="0" smtClean="0">
                <a:latin typeface="Times New Roman" pitchFamily="18" charset="0"/>
                <a:cs typeface="Times New Roman" pitchFamily="18" charset="0"/>
              </a:rPr>
              <a:t>Dio dunque, il quale ha ispirato i libri dell’uno e dell’altro Testamento e ne è l’autore, ha sapientemente disposto che</a:t>
            </a:r>
          </a:p>
          <a:p>
            <a:pPr algn="ctr">
              <a:buNone/>
            </a:pPr>
            <a:r>
              <a:rPr lang="it-IT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3600" b="1" dirty="0" smtClean="0">
                <a:latin typeface="Times New Roman" pitchFamily="18" charset="0"/>
                <a:cs typeface="Times New Roman" pitchFamily="18" charset="0"/>
              </a:rPr>
              <a:t>il Nuovo fosse nascosto nell’Antico e l’Antico diventasse chiaro nel Nuovo</a:t>
            </a:r>
            <a:r>
              <a:rPr lang="it-IT" dirty="0" smtClean="0"/>
              <a:t> </a:t>
            </a:r>
          </a:p>
          <a:p>
            <a:pPr algn="ctr">
              <a:buNone/>
            </a:pPr>
            <a:r>
              <a:rPr lang="it-IT" sz="1600" dirty="0" smtClean="0">
                <a:latin typeface="Times New Roman" pitchFamily="18" charset="0"/>
                <a:cs typeface="Times New Roman" pitchFamily="18" charset="0"/>
              </a:rPr>
              <a:t>(Dei </a:t>
            </a:r>
            <a:r>
              <a:rPr lang="it-IT" sz="1600" dirty="0" err="1" smtClean="0">
                <a:latin typeface="Times New Roman" pitchFamily="18" charset="0"/>
                <a:cs typeface="Times New Roman" pitchFamily="18" charset="0"/>
              </a:rPr>
              <a:t>Verbum</a:t>
            </a:r>
            <a:r>
              <a:rPr lang="it-IT" sz="1600" dirty="0" smtClean="0">
                <a:latin typeface="Times New Roman" pitchFamily="18" charset="0"/>
                <a:cs typeface="Times New Roman" pitchFamily="18" charset="0"/>
              </a:rPr>
              <a:t>, 16)</a:t>
            </a:r>
            <a:endParaRPr lang="it-IT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Gesù prende l’iniziativa …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it-IT" sz="7200" b="1" i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Gesù la </a:t>
            </a:r>
            <a:r>
              <a:rPr lang="it-IT" sz="7200" b="1" i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vide</a:t>
            </a:r>
            <a:r>
              <a:rPr lang="it-IT" sz="7200" b="1" i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 algn="ctr">
              <a:buNone/>
            </a:pPr>
            <a:r>
              <a:rPr lang="it-IT" sz="7200" b="1" i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la </a:t>
            </a:r>
            <a:r>
              <a:rPr lang="it-IT" sz="7200" b="1" i="1" u="sng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chiamò a sé</a:t>
            </a:r>
            <a:r>
              <a:rPr lang="it-IT" sz="7200" b="1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>
              <a:buNone/>
            </a:pPr>
            <a:r>
              <a:rPr lang="it-IT" sz="7200" b="1" i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e le </a:t>
            </a:r>
            <a:r>
              <a:rPr lang="it-IT" sz="7200" b="1" i="1" u="sng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disse</a:t>
            </a:r>
            <a:r>
              <a:rPr lang="it-IT" sz="7200" b="1" i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it-IT" sz="7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it-IT" sz="7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… rituale esorcistico </a:t>
            </a:r>
            <a:endParaRPr lang="it-IT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274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29600"/>
              </a:tblGrid>
              <a:tr h="370840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it-IT" sz="5400" b="1" i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… </a:t>
                      </a:r>
                      <a:r>
                        <a:rPr lang="it-IT" sz="5400" b="1" i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vede 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54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… parla: </a:t>
                      </a:r>
                      <a:r>
                        <a:rPr lang="it-IT" sz="5400" b="1" i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sei liberata </a:t>
                      </a:r>
                      <a:r>
                        <a:rPr lang="it-IT" sz="4000" b="1" i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it-IT" sz="4000" b="1" i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slegata</a:t>
                      </a:r>
                      <a:r>
                        <a:rPr lang="it-IT" sz="4000" b="1" i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it-IT" sz="4000" b="1" i="1" dirty="0" smtClean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54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… impone le mani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b="1" i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"Donna, sei liberata </a:t>
            </a:r>
            <a:r>
              <a:rPr lang="it-IT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it-IT" b="1" i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sciolta, slegata</a:t>
            </a:r>
            <a:r>
              <a:rPr lang="it-IT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it-IT" b="1" i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dalla tua malattia"</a:t>
            </a:r>
            <a:endParaRPr lang="it-IT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38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29600"/>
              </a:tblGrid>
              <a:tr h="370840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it-IT" sz="4400" b="1" i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Sei sciolta</a:t>
                      </a:r>
                    </a:p>
                    <a:p>
                      <a:pPr algn="ctr">
                        <a:buNone/>
                      </a:pPr>
                      <a:r>
                        <a:rPr lang="el-GR" sz="4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ἀπολέλυσαι </a:t>
                      </a:r>
                      <a:endParaRPr lang="it-IT" sz="44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buNone/>
                      </a:pPr>
                      <a:endParaRPr lang="it-IT" sz="4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buNone/>
                      </a:pPr>
                      <a:r>
                        <a:rPr lang="it-IT" sz="4400" dirty="0" smtClean="0">
                          <a:latin typeface="Times New Roman" pitchFamily="18" charset="0"/>
                          <a:cs typeface="Times New Roman" pitchFamily="18" charset="0"/>
                        </a:rPr>
                        <a:t>È un passivo </a:t>
                      </a:r>
                      <a:r>
                        <a:rPr lang="it-IT" sz="3200" b="0" dirty="0" smtClean="0">
                          <a:latin typeface="Times New Roman" pitchFamily="18" charset="0"/>
                          <a:cs typeface="Times New Roman" pitchFamily="18" charset="0"/>
                        </a:rPr>
                        <a:t>(perfetto) </a:t>
                      </a:r>
                      <a:r>
                        <a:rPr lang="it-IT" sz="4400" dirty="0" smtClean="0">
                          <a:latin typeface="Times New Roman" pitchFamily="18" charset="0"/>
                          <a:cs typeface="Times New Roman" pitchFamily="18" charset="0"/>
                        </a:rPr>
                        <a:t>teologico </a:t>
                      </a:r>
                      <a:r>
                        <a:rPr lang="it-IT" sz="2000" b="0" dirty="0" smtClean="0">
                          <a:latin typeface="Times New Roman" pitchFamily="18" charset="0"/>
                          <a:cs typeface="Times New Roman" pitchFamily="18" charset="0"/>
                        </a:rPr>
                        <a:t>(o divino)</a:t>
                      </a:r>
                    </a:p>
                    <a:p>
                      <a:pPr algn="ctr">
                        <a:buNone/>
                      </a:pPr>
                      <a:endParaRPr lang="it-IT" sz="4400" b="1" dirty="0" smtClean="0">
                        <a:solidFill>
                          <a:srgbClr val="FFFF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buNone/>
                      </a:pPr>
                      <a:r>
                        <a:rPr lang="it-IT" sz="4400" b="1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È Dio l’autore </a:t>
                      </a:r>
                    </a:p>
                    <a:p>
                      <a:endParaRPr lang="it-IT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it-IT" sz="4400" dirty="0" smtClean="0">
                <a:latin typeface="Arial Black" pitchFamily="34" charset="0"/>
                <a:cs typeface="Aharoni" pitchFamily="2" charset="-79"/>
              </a:rPr>
              <a:t>Questa ritualità non si trova nell’AT e nemmeno nella letteratura rabbinica, ma risulta essere eseguita a </a:t>
            </a:r>
            <a:r>
              <a:rPr lang="it-IT" sz="4400" dirty="0" err="1" smtClean="0">
                <a:solidFill>
                  <a:srgbClr val="C00000"/>
                </a:solidFill>
                <a:latin typeface="Arial Black" pitchFamily="34" charset="0"/>
                <a:cs typeface="Aharoni" pitchFamily="2" charset="-79"/>
              </a:rPr>
              <a:t>Qumran</a:t>
            </a:r>
            <a:r>
              <a:rPr lang="it-IT" sz="4400" dirty="0" smtClean="0">
                <a:solidFill>
                  <a:srgbClr val="C00000"/>
                </a:solidFill>
                <a:latin typeface="Arial Black" pitchFamily="34" charset="0"/>
                <a:cs typeface="Aharoni" pitchFamily="2" charset="-79"/>
              </a:rPr>
              <a:t> </a:t>
            </a:r>
            <a:r>
              <a:rPr lang="it-IT" sz="4400" dirty="0" smtClean="0">
                <a:latin typeface="Arial Black" pitchFamily="34" charset="0"/>
                <a:cs typeface="Aharoni" pitchFamily="2" charset="-79"/>
              </a:rPr>
              <a:t>come </a:t>
            </a:r>
          </a:p>
          <a:p>
            <a:pPr algn="ctr">
              <a:buNone/>
            </a:pPr>
            <a:r>
              <a:rPr lang="it-IT" sz="4400" u="sng" dirty="0" smtClean="0">
                <a:solidFill>
                  <a:schemeClr val="accent4">
                    <a:lumMod val="75000"/>
                  </a:schemeClr>
                </a:solidFill>
                <a:latin typeface="Arial Black" pitchFamily="34" charset="0"/>
                <a:cs typeface="Aharoni" pitchFamily="2" charset="-79"/>
              </a:rPr>
              <a:t>rituale esorcistico</a:t>
            </a:r>
            <a:r>
              <a:rPr lang="it-IT" sz="4400" dirty="0" smtClean="0">
                <a:latin typeface="Arial Black" pitchFamily="34" charset="0"/>
                <a:cs typeface="Aharoni" pitchFamily="2" charset="-79"/>
              </a:rPr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>
                <a:solidFill>
                  <a:srgbClr val="FFFF00"/>
                </a:solidFill>
                <a:latin typeface="Arial Black" pitchFamily="34" charset="0"/>
              </a:rPr>
              <a:t>In Luca 4,40 …</a:t>
            </a:r>
            <a:endParaRPr lang="it-IT" dirty="0">
              <a:solidFill>
                <a:srgbClr val="FFFF00"/>
              </a:solidFill>
              <a:latin typeface="Arial Black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it-IT" sz="3600" b="1" dirty="0" smtClean="0">
                <a:latin typeface="Times New Roman" pitchFamily="18" charset="0"/>
                <a:cs typeface="Times New Roman" pitchFamily="18" charset="0"/>
              </a:rPr>
              <a:t>… è specificata l’azione di Gesù di imporre le mani  … </a:t>
            </a:r>
            <a:r>
              <a:rPr lang="it-IT" sz="3600" b="1" i="1" dirty="0" smtClean="0">
                <a:latin typeface="Times New Roman" pitchFamily="18" charset="0"/>
                <a:cs typeface="Times New Roman" pitchFamily="18" charset="0"/>
              </a:rPr>
              <a:t>su ciascuno </a:t>
            </a:r>
          </a:p>
          <a:p>
            <a:pPr algn="ctr">
              <a:buNone/>
            </a:pPr>
            <a:r>
              <a:rPr lang="it-IT" sz="36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In Luca e Atti è usato 8 volte contro </a:t>
            </a:r>
            <a:endParaRPr lang="it-IT" sz="3600" b="1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it-IT" sz="36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it-IT" sz="36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sola di Matteo</a:t>
            </a:r>
          </a:p>
          <a:p>
            <a:pPr algn="ctr">
              <a:buNone/>
            </a:pPr>
            <a:endParaRPr lang="it-IT" sz="3600" b="1" dirty="0" smtClean="0">
              <a:solidFill>
                <a:schemeClr val="accent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it-IT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È un gesto che </a:t>
            </a:r>
            <a:r>
              <a:rPr lang="it-IT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esprime </a:t>
            </a:r>
            <a:r>
              <a:rPr lang="it-IT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una relazione </a:t>
            </a:r>
            <a:r>
              <a:rPr lang="it-IT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‘personale</a:t>
            </a:r>
            <a:r>
              <a:rPr lang="it-IT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’  </a:t>
            </a:r>
            <a:endParaRPr lang="it-IT" sz="36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>
                <a:solidFill>
                  <a:schemeClr val="accent2">
                    <a:lumMod val="75000"/>
                  </a:schemeClr>
                </a:solidFill>
              </a:rPr>
              <a:t>… e la donna</a:t>
            </a:r>
            <a:endParaRPr lang="it-IT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it-IT" sz="7200" b="1" i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… subito quella si raddrizzò </a:t>
            </a:r>
          </a:p>
          <a:p>
            <a:pPr algn="ctr">
              <a:buNone/>
            </a:pPr>
            <a:r>
              <a:rPr lang="it-IT" sz="7200" b="1" i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e glorificava Dio</a:t>
            </a:r>
            <a:endParaRPr lang="it-IT" sz="7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i="1" dirty="0" smtClean="0">
                <a:solidFill>
                  <a:srgbClr val="FFC000"/>
                </a:solidFill>
                <a:latin typeface="Aharoni" pitchFamily="2" charset="-79"/>
                <a:cs typeface="Aharoni" pitchFamily="2" charset="-79"/>
              </a:rPr>
              <a:t>Glorificava Dio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it-IT" b="1" dirty="0" smtClean="0"/>
              <a:t>È un’espressione anch’essa tipica di Luca</a:t>
            </a:r>
          </a:p>
          <a:p>
            <a:pPr algn="ctr">
              <a:buNone/>
            </a:pPr>
            <a:endParaRPr lang="it-IT" b="1" dirty="0" smtClean="0"/>
          </a:p>
          <a:p>
            <a:pPr algn="ctr">
              <a:buNone/>
            </a:pPr>
            <a:r>
              <a:rPr lang="it-IT" sz="4000" b="1" dirty="0" smtClean="0">
                <a:solidFill>
                  <a:srgbClr val="FF0000"/>
                </a:solidFill>
              </a:rPr>
              <a:t>È usata all’imperfetto quindi … continuava a </a:t>
            </a:r>
            <a:r>
              <a:rPr lang="it-IT" sz="4000" b="1" i="1" u="sng" dirty="0" smtClean="0">
                <a:solidFill>
                  <a:srgbClr val="FF0000"/>
                </a:solidFill>
              </a:rPr>
              <a:t>glorificare</a:t>
            </a:r>
          </a:p>
          <a:p>
            <a:pPr algn="ctr">
              <a:buNone/>
            </a:pPr>
            <a:endParaRPr lang="it-IT" b="1" dirty="0" smtClean="0"/>
          </a:p>
          <a:p>
            <a:pPr algn="ctr">
              <a:buNone/>
            </a:pPr>
            <a:r>
              <a:rPr lang="it-IT" b="1" dirty="0" smtClean="0"/>
              <a:t>Altre volte in Luca: </a:t>
            </a:r>
            <a:r>
              <a:rPr lang="it-IT" sz="2000" dirty="0" smtClean="0"/>
              <a:t>2,20; 5,25-26; 7,16; 17,15; 18,43; 23,47</a:t>
            </a: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>
                <a:solidFill>
                  <a:schemeClr val="accent2">
                    <a:lumMod val="75000"/>
                  </a:schemeClr>
                </a:solidFill>
                <a:latin typeface="Arial Black" pitchFamily="34" charset="0"/>
              </a:rPr>
              <a:t>S. </a:t>
            </a:r>
            <a:r>
              <a:rPr lang="it-IT" b="1" dirty="0" err="1" smtClean="0">
                <a:solidFill>
                  <a:schemeClr val="accent2">
                    <a:lumMod val="75000"/>
                  </a:schemeClr>
                </a:solidFill>
                <a:latin typeface="Arial Black" pitchFamily="34" charset="0"/>
              </a:rPr>
              <a:t>Bonaventura</a:t>
            </a:r>
            <a:r>
              <a:rPr lang="it-IT" b="1" dirty="0" smtClean="0">
                <a:solidFill>
                  <a:schemeClr val="accent2">
                    <a:lumMod val="75000"/>
                  </a:schemeClr>
                </a:solidFill>
                <a:latin typeface="Arial Black" pitchFamily="34" charset="0"/>
              </a:rPr>
              <a:t> …</a:t>
            </a:r>
            <a:endParaRPr lang="it-IT" b="1" dirty="0">
              <a:solidFill>
                <a:schemeClr val="accent2">
                  <a:lumMod val="75000"/>
                </a:schemeClr>
              </a:solidFill>
              <a:latin typeface="Arial Black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it-IT" sz="4800" b="1" dirty="0" smtClean="0">
              <a:solidFill>
                <a:schemeClr val="tx2">
                  <a:lumMod val="75000"/>
                </a:schemeClr>
              </a:solidFill>
              <a:latin typeface="Aharoni" pitchFamily="2" charset="-79"/>
              <a:cs typeface="Aharoni" pitchFamily="2" charset="-79"/>
            </a:endParaRPr>
          </a:p>
          <a:p>
            <a:pPr algn="ctr">
              <a:buNone/>
            </a:pPr>
            <a:r>
              <a:rPr lang="it-IT" sz="4800" b="1" dirty="0" smtClean="0">
                <a:solidFill>
                  <a:schemeClr val="tx2">
                    <a:lumMod val="75000"/>
                  </a:schemeClr>
                </a:solidFill>
                <a:latin typeface="Aharoni" pitchFamily="2" charset="-79"/>
                <a:cs typeface="Aharoni" pitchFamily="2" charset="-79"/>
              </a:rPr>
              <a:t>… vede nella donna curva </a:t>
            </a:r>
          </a:p>
          <a:p>
            <a:pPr algn="ctr">
              <a:buNone/>
            </a:pPr>
            <a:endParaRPr lang="it-IT" sz="4800" b="1" dirty="0" smtClean="0">
              <a:solidFill>
                <a:srgbClr val="FF0000"/>
              </a:solidFill>
              <a:latin typeface="Algerian" pitchFamily="82" charset="0"/>
              <a:cs typeface="Aharoni" pitchFamily="2" charset="-79"/>
            </a:endParaRPr>
          </a:p>
          <a:p>
            <a:pPr algn="ctr">
              <a:buNone/>
            </a:pPr>
            <a:r>
              <a:rPr lang="it-IT" sz="4800" b="1" dirty="0" smtClean="0">
                <a:solidFill>
                  <a:srgbClr val="FF0000"/>
                </a:solidFill>
                <a:latin typeface="Algerian" pitchFamily="82" charset="0"/>
                <a:cs typeface="Aharoni" pitchFamily="2" charset="-79"/>
              </a:rPr>
              <a:t>l’anima incurvata dai peccati</a:t>
            </a:r>
          </a:p>
          <a:p>
            <a:pPr>
              <a:buNone/>
            </a:pPr>
            <a:endParaRPr lang="it-IT" sz="4800" dirty="0" smtClean="0">
              <a:solidFill>
                <a:srgbClr val="FF0000"/>
              </a:solidFill>
              <a:latin typeface="Algerian" pitchFamily="82" charset="0"/>
            </a:endParaRPr>
          </a:p>
          <a:p>
            <a:pPr>
              <a:buNone/>
            </a:pPr>
            <a:endParaRPr lang="it-IT" sz="4800" dirty="0"/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FF"/>
            </a:gs>
            <a:gs pos="7001">
              <a:srgbClr val="E6E6E6"/>
            </a:gs>
            <a:gs pos="32001">
              <a:srgbClr val="7D8496"/>
            </a:gs>
            <a:gs pos="47000">
              <a:srgbClr val="E6E6E6"/>
            </a:gs>
            <a:gs pos="85001">
              <a:srgbClr val="7D8496"/>
            </a:gs>
            <a:gs pos="100000">
              <a:srgbClr val="E6E6E6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t-IT" sz="7200" b="1" dirty="0" smtClean="0">
                <a:solidFill>
                  <a:srgbClr val="FF0000"/>
                </a:solidFill>
              </a:rPr>
              <a:t>E tu?</a:t>
            </a:r>
            <a:endParaRPr lang="it-IT" sz="7200" b="1" dirty="0">
              <a:solidFill>
                <a:srgbClr val="FF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864" y="1600200"/>
            <a:ext cx="8229600" cy="4525963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it-IT" sz="66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it-IT" sz="6600" b="1" dirty="0" smtClean="0">
                <a:latin typeface="Times New Roman" pitchFamily="18" charset="0"/>
                <a:cs typeface="Times New Roman" pitchFamily="18" charset="0"/>
              </a:rPr>
              <a:t>Da che tipo di legame </a:t>
            </a:r>
          </a:p>
          <a:p>
            <a:pPr algn="ctr">
              <a:buNone/>
            </a:pPr>
            <a:r>
              <a:rPr lang="it-IT" sz="6600" b="1" dirty="0" smtClean="0">
                <a:latin typeface="Times New Roman" pitchFamily="18" charset="0"/>
                <a:cs typeface="Times New Roman" pitchFamily="18" charset="0"/>
              </a:rPr>
              <a:t>devi essere sciolto/a?</a:t>
            </a:r>
          </a:p>
          <a:p>
            <a:pPr algn="ctr">
              <a:buNone/>
            </a:pPr>
            <a:endParaRPr lang="it-IT" sz="7200" dirty="0"/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FF"/>
            </a:gs>
            <a:gs pos="7001">
              <a:srgbClr val="E6E6E6"/>
            </a:gs>
            <a:gs pos="32001">
              <a:srgbClr val="7D8496"/>
            </a:gs>
            <a:gs pos="47000">
              <a:srgbClr val="E6E6E6"/>
            </a:gs>
            <a:gs pos="85001">
              <a:srgbClr val="7D8496"/>
            </a:gs>
            <a:gs pos="100000">
              <a:srgbClr val="E6E6E6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it-IT" sz="4800" b="1" dirty="0" smtClean="0"/>
              <a:t>Ti senti bloccato/a? </a:t>
            </a:r>
          </a:p>
          <a:p>
            <a:pPr algn="ctr">
              <a:buNone/>
            </a:pPr>
            <a:endParaRPr lang="it-IT" sz="4800" b="1" dirty="0" smtClean="0"/>
          </a:p>
          <a:p>
            <a:pPr algn="ctr">
              <a:buNone/>
            </a:pPr>
            <a:r>
              <a:rPr lang="it-IT" sz="4800" b="1" dirty="0" smtClean="0"/>
              <a:t>Se si, da che punto di vista?</a:t>
            </a:r>
          </a:p>
          <a:p>
            <a:pPr>
              <a:buNone/>
            </a:pPr>
            <a:endParaRPr lang="it-IT" sz="4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L’Antico Testamento</a:t>
            </a:r>
            <a:endParaRPr lang="it-IT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ctr">
              <a:buNone/>
            </a:pPr>
            <a:r>
              <a:rPr lang="it-IT" sz="3600" b="1" dirty="0" smtClean="0">
                <a:latin typeface="Times New Roman" pitchFamily="18" charset="0"/>
                <a:cs typeface="Times New Roman" pitchFamily="18" charset="0"/>
              </a:rPr>
              <a:t>I cristiani venerano l’</a:t>
            </a:r>
            <a:r>
              <a:rPr lang="it-IT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Antico Testamento </a:t>
            </a:r>
            <a:r>
              <a:rPr lang="it-IT" sz="3600" b="1" dirty="0" smtClean="0">
                <a:latin typeface="Times New Roman" pitchFamily="18" charset="0"/>
                <a:cs typeface="Times New Roman" pitchFamily="18" charset="0"/>
              </a:rPr>
              <a:t>come vera Parola di Dio: </a:t>
            </a:r>
            <a:r>
              <a:rPr lang="it-IT" sz="36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tutti i suoi scritti sono divinamente ispirati</a:t>
            </a:r>
            <a:r>
              <a:rPr lang="it-IT" sz="3600" b="1" dirty="0" smtClean="0">
                <a:latin typeface="Times New Roman" pitchFamily="18" charset="0"/>
                <a:cs typeface="Times New Roman" pitchFamily="18" charset="0"/>
              </a:rPr>
              <a:t> e conservano un valore perenne. Essi rendono testimonianza della </a:t>
            </a:r>
            <a:r>
              <a:rPr lang="it-IT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pedagogia dell’amore salvifico di Dio</a:t>
            </a:r>
            <a:r>
              <a:rPr lang="it-IT" sz="3600" b="1" dirty="0" smtClean="0">
                <a:latin typeface="Times New Roman" pitchFamily="18" charset="0"/>
                <a:cs typeface="Times New Roman" pitchFamily="18" charset="0"/>
              </a:rPr>
              <a:t>. Sono stati scritti soprattutto per preparare l’avvento di Cristo, Salvatore dell’universo </a:t>
            </a:r>
          </a:p>
          <a:p>
            <a:pPr algn="ctr">
              <a:buNone/>
            </a:pPr>
            <a:r>
              <a:rPr lang="it-IT" sz="1700" b="1" dirty="0" smtClean="0">
                <a:latin typeface="Times New Roman" pitchFamily="18" charset="0"/>
                <a:cs typeface="Times New Roman" pitchFamily="18" charset="0"/>
              </a:rPr>
              <a:t>(Compendio del Nuovo Catechismo della Chiesa Cattolica, 21)</a:t>
            </a:r>
            <a:endParaRPr lang="it-IT" sz="17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FF"/>
            </a:gs>
            <a:gs pos="7001">
              <a:srgbClr val="E6E6E6"/>
            </a:gs>
            <a:gs pos="32001">
              <a:srgbClr val="7D8496"/>
            </a:gs>
            <a:gs pos="47000">
              <a:srgbClr val="E6E6E6"/>
            </a:gs>
            <a:gs pos="85001">
              <a:srgbClr val="7D8496"/>
            </a:gs>
            <a:gs pos="100000">
              <a:srgbClr val="E6E6E6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it-IT" sz="40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Spiritualmente: </a:t>
            </a:r>
            <a:r>
              <a:rPr lang="it-IT" sz="28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non riesci a credere pienamente?</a:t>
            </a:r>
          </a:p>
          <a:p>
            <a:pPr algn="ctr">
              <a:buNone/>
            </a:pPr>
            <a:endParaRPr lang="it-IT" sz="4000" b="1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it-IT" sz="40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Psichicamente: </a:t>
            </a:r>
            <a:r>
              <a:rPr lang="it-IT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non ti dai pace per qualcosa?</a:t>
            </a:r>
          </a:p>
          <a:p>
            <a:pPr algn="ctr">
              <a:buNone/>
            </a:pPr>
            <a:endParaRPr lang="it-IT" sz="4000" b="1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it-IT" sz="40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Economicamente: </a:t>
            </a:r>
            <a:r>
              <a:rPr lang="it-IT" sz="36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il lavoro non va …</a:t>
            </a:r>
          </a:p>
          <a:p>
            <a:pPr algn="ctr">
              <a:buNone/>
            </a:pPr>
            <a:endParaRPr lang="it-IT" sz="4000" b="1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it-IT" sz="40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Affettivamente: il vuoto dentro …</a:t>
            </a:r>
          </a:p>
          <a:p>
            <a:pPr algn="ctr">
              <a:buNone/>
            </a:pPr>
            <a:endParaRPr lang="it-IT" sz="4000" b="1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it-IT" sz="40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Fisicamente: </a:t>
            </a:r>
            <a:r>
              <a:rPr lang="it-IT" sz="28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non si risolvono ancora i problemi?</a:t>
            </a: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it-IT" sz="9600" b="1" dirty="0" smtClean="0">
                <a:solidFill>
                  <a:srgbClr val="FF0000"/>
                </a:solidFill>
                <a:latin typeface="Algerian" pitchFamily="82" charset="0"/>
              </a:rPr>
              <a:t>Gesù Cristo dona </a:t>
            </a:r>
          </a:p>
          <a:p>
            <a:pPr algn="ctr">
              <a:buNone/>
            </a:pPr>
            <a:r>
              <a:rPr lang="it-IT" sz="9600" b="1" dirty="0" smtClean="0">
                <a:solidFill>
                  <a:srgbClr val="FF0000"/>
                </a:solidFill>
                <a:latin typeface="Algerian" pitchFamily="82" charset="0"/>
              </a:rPr>
              <a:t>la vita </a:t>
            </a:r>
            <a:endParaRPr lang="it-IT" sz="9600" b="1" dirty="0">
              <a:solidFill>
                <a:srgbClr val="FF0000"/>
              </a:solidFill>
              <a:latin typeface="Algerian" pitchFamily="82" charset="0"/>
            </a:endParaRP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it-IT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In seguito si recò in una città chiamata </a:t>
            </a:r>
            <a:r>
              <a:rPr lang="it-IT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Nain</a:t>
            </a:r>
            <a:r>
              <a:rPr lang="it-IT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e con lui camminavano i suoi discepoli e una grande folla. Quando fu vicino alla porta della città, ecco, veniva portato alla tomba un morto, </a:t>
            </a:r>
            <a:r>
              <a:rPr lang="it-IT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unico figlio di madre rimasta vedova</a:t>
            </a:r>
            <a:r>
              <a:rPr lang="it-IT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; e molta gente della città era con lei. Vedendola, il Signore fu preso da grande compassione per lei e le disse: “</a:t>
            </a:r>
            <a:r>
              <a:rPr lang="it-IT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Non piangere</a:t>
            </a:r>
            <a:r>
              <a:rPr lang="it-IT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!”. Si avvicinò e toccò la bara, mentre i portatori si fermarono. Poi disse: “</a:t>
            </a:r>
            <a:r>
              <a:rPr lang="it-IT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Ragazzo, dico a te, alzati</a:t>
            </a:r>
            <a:r>
              <a:rPr lang="it-IT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!”. Il morto si mise seduto e cominciò a parlare. Ed egli lo restituì a sua madre. Tutti furono presi da timore e glorificavano Dio, dicendo: “Un grande profeta è sorto tra noi” e “Dio ha visitato il suo popolo”. </a:t>
            </a:r>
            <a:r>
              <a:rPr lang="it-IT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Questa fama di lui si diffuse per tutta la Giudea e in tutta la regione circostante</a:t>
            </a:r>
            <a:r>
              <a:rPr lang="it-IT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it-IT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1400" dirty="0" err="1" smtClean="0">
                <a:latin typeface="Times New Roman" pitchFamily="18" charset="0"/>
                <a:cs typeface="Times New Roman" pitchFamily="18" charset="0"/>
              </a:rPr>
              <a:t>Lc</a:t>
            </a:r>
            <a:r>
              <a:rPr lang="it-IT" sz="1400" dirty="0" smtClean="0">
                <a:latin typeface="Times New Roman" pitchFamily="18" charset="0"/>
                <a:cs typeface="Times New Roman" pitchFamily="18" charset="0"/>
              </a:rPr>
              <a:t> 7,11-17</a:t>
            </a:r>
            <a:endParaRPr lang="it-IT" sz="1400" b="1" i="1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>
                <a:solidFill>
                  <a:srgbClr val="FFC000"/>
                </a:solidFill>
                <a:latin typeface="Arial Black" pitchFamily="34" charset="0"/>
              </a:rPr>
              <a:t>Sempre per la vita</a:t>
            </a:r>
            <a:endParaRPr lang="it-IT" dirty="0">
              <a:solidFill>
                <a:srgbClr val="FFC000"/>
              </a:solidFill>
              <a:latin typeface="Arial Black" pitchFamily="34" charset="0"/>
            </a:endParaRPr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</p:nvPr>
        </p:nvGraphicFramePr>
        <p:xfrm>
          <a:off x="0" y="1600200"/>
          <a:ext cx="9144000" cy="259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99283"/>
                <a:gridCol w="2999283"/>
                <a:gridCol w="314543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sz="3600" dirty="0" smtClean="0">
                          <a:latin typeface="Times New Roman" pitchFamily="18" charset="0"/>
                          <a:cs typeface="Times New Roman" pitchFamily="18" charset="0"/>
                        </a:rPr>
                        <a:t>Guarigione del servo del centurione</a:t>
                      </a:r>
                    </a:p>
                    <a:p>
                      <a:pPr algn="ctr"/>
                      <a:r>
                        <a:rPr lang="it-IT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it-IT" sz="2800" i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era malato e stava per morire</a:t>
                      </a:r>
                      <a:r>
                        <a:rPr lang="it-IT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) </a:t>
                      </a:r>
                      <a:endParaRPr lang="it-IT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36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Risurrezione del figlio della vedova di </a:t>
                      </a:r>
                      <a:r>
                        <a:rPr lang="it-IT" sz="3600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Nain</a:t>
                      </a:r>
                      <a:endParaRPr lang="it-IT" sz="36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3600" dirty="0" smtClean="0">
                          <a:latin typeface="Times New Roman" pitchFamily="18" charset="0"/>
                          <a:cs typeface="Times New Roman" pitchFamily="18" charset="0"/>
                        </a:rPr>
                        <a:t>Testimonianza</a:t>
                      </a:r>
                      <a:r>
                        <a:rPr lang="it-IT" sz="3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di Gesù </a:t>
                      </a:r>
                    </a:p>
                    <a:p>
                      <a:pPr algn="ctr"/>
                      <a:r>
                        <a:rPr lang="it-IT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(… </a:t>
                      </a:r>
                      <a:r>
                        <a:rPr lang="it-IT" sz="2800" i="1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 morti risuscitano </a:t>
                      </a:r>
                      <a:r>
                        <a:rPr lang="it-IT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…)</a:t>
                      </a:r>
                      <a:endParaRPr lang="it-IT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/>
              <a:t>Schema narrazione</a:t>
            </a:r>
            <a:endParaRPr lang="it-IT" b="1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779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62672"/>
                <a:gridCol w="526692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sz="28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Protagonisti </a:t>
                      </a:r>
                      <a:endParaRPr lang="it-IT" sz="28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8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Gesù, discepoli</a:t>
                      </a:r>
                      <a:r>
                        <a:rPr lang="it-IT" sz="2800" b="1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it-IT" sz="2800" b="1" baseline="0" dirty="0" smtClean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it-IT" sz="2800" b="1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 </a:t>
                      </a:r>
                      <a:r>
                        <a:rPr lang="it-IT" sz="2800" b="1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una grande folla</a:t>
                      </a:r>
                      <a:endParaRPr lang="it-IT" sz="28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sz="28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Incontro </a:t>
                      </a:r>
                      <a:endParaRPr lang="it-IT" sz="28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8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Gesù incontra la vedova e </a:t>
                      </a:r>
                    </a:p>
                    <a:p>
                      <a:pPr algn="ctr"/>
                      <a:r>
                        <a:rPr lang="it-IT" sz="2800" b="1" i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ne ha compassione</a:t>
                      </a:r>
                      <a:endParaRPr lang="it-IT" sz="2800" b="1" i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sz="28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Miracolo </a:t>
                      </a:r>
                      <a:endParaRPr lang="it-IT" sz="28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8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Gesù</a:t>
                      </a:r>
                      <a:r>
                        <a:rPr lang="it-IT" sz="2800" b="1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risuscita il figlio della vedova</a:t>
                      </a:r>
                      <a:endParaRPr lang="it-IT" sz="28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sz="28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Conseguenze </a:t>
                      </a:r>
                      <a:endParaRPr lang="it-IT" sz="28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8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La folla glorifica Dio</a:t>
                      </a:r>
                      <a:r>
                        <a:rPr lang="it-IT" sz="2800" b="1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e la fama  di Gesù si diffonde</a:t>
                      </a:r>
                      <a:endParaRPr lang="it-IT" sz="28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err="1" smtClean="0">
                <a:solidFill>
                  <a:srgbClr val="C00000"/>
                </a:solidFill>
                <a:latin typeface="Arial Black" pitchFamily="34" charset="0"/>
              </a:rPr>
              <a:t>Naim</a:t>
            </a:r>
            <a:r>
              <a:rPr lang="it-IT" b="1" dirty="0" smtClean="0">
                <a:solidFill>
                  <a:srgbClr val="C00000"/>
                </a:solidFill>
                <a:latin typeface="Arial Black" pitchFamily="34" charset="0"/>
              </a:rPr>
              <a:t> </a:t>
            </a:r>
            <a:r>
              <a:rPr lang="it-IT" b="1" dirty="0" smtClean="0">
                <a:latin typeface="Arial Black" pitchFamily="34" charset="0"/>
              </a:rPr>
              <a:t>/ </a:t>
            </a:r>
            <a:r>
              <a:rPr lang="it-IT" b="1" dirty="0" err="1" smtClean="0">
                <a:solidFill>
                  <a:srgbClr val="C00000"/>
                </a:solidFill>
                <a:latin typeface="Arial Black" pitchFamily="34" charset="0"/>
              </a:rPr>
              <a:t>Nain</a:t>
            </a:r>
            <a:endParaRPr lang="it-IT" b="1" dirty="0">
              <a:solidFill>
                <a:srgbClr val="C00000"/>
              </a:solidFill>
              <a:latin typeface="Arial Black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it-IT" sz="40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Oggi Ne</a:t>
            </a:r>
            <a:r>
              <a:rPr lang="el-GR" sz="40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ϊ</a:t>
            </a:r>
            <a:r>
              <a:rPr lang="it-IT" sz="40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 o </a:t>
            </a:r>
            <a:r>
              <a:rPr lang="it-IT" sz="40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Nem</a:t>
            </a:r>
            <a:r>
              <a:rPr lang="it-IT" sz="40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>
              <a:buNone/>
            </a:pPr>
            <a:r>
              <a:rPr lang="it-IT" sz="40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 10 km da </a:t>
            </a:r>
            <a:r>
              <a:rPr lang="it-IT" sz="4000" b="1" u="sng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Nazaret</a:t>
            </a:r>
            <a:endParaRPr lang="it-IT" sz="4000" b="1" u="sng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it-IT" sz="4000" b="1" dirty="0" smtClean="0">
                <a:latin typeface="Times New Roman" pitchFamily="18" charset="0"/>
                <a:cs typeface="Times New Roman" pitchFamily="18" charset="0"/>
              </a:rPr>
              <a:t>Tra il lago di Tiberiade </a:t>
            </a:r>
          </a:p>
          <a:p>
            <a:pPr algn="ctr">
              <a:buNone/>
            </a:pPr>
            <a:r>
              <a:rPr lang="it-IT" sz="4000" b="1" dirty="0" smtClean="0">
                <a:latin typeface="Times New Roman" pitchFamily="18" charset="0"/>
                <a:cs typeface="Times New Roman" pitchFamily="18" charset="0"/>
              </a:rPr>
              <a:t>e la pianura di </a:t>
            </a:r>
            <a:r>
              <a:rPr lang="it-IT" sz="4000" b="1" dirty="0" err="1" smtClean="0">
                <a:latin typeface="Times New Roman" pitchFamily="18" charset="0"/>
                <a:cs typeface="Times New Roman" pitchFamily="18" charset="0"/>
              </a:rPr>
              <a:t>Yizreel</a:t>
            </a:r>
            <a:r>
              <a:rPr lang="it-IT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>
              <a:buNone/>
            </a:pPr>
            <a:r>
              <a:rPr lang="it-IT" sz="4000" b="1" dirty="0" smtClean="0">
                <a:latin typeface="Times New Roman" pitchFamily="18" charset="0"/>
                <a:cs typeface="Times New Roman" pitchFamily="18" charset="0"/>
              </a:rPr>
              <a:t>È </a:t>
            </a:r>
            <a:r>
              <a:rPr lang="it-IT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in Galilea </a:t>
            </a:r>
            <a:r>
              <a:rPr lang="it-IT" sz="3600" dirty="0" smtClean="0">
                <a:latin typeface="Times New Roman" pitchFamily="18" charset="0"/>
                <a:cs typeface="Times New Roman" pitchFamily="18" charset="0"/>
              </a:rPr>
              <a:t>(meridionale)</a:t>
            </a:r>
          </a:p>
          <a:p>
            <a:pPr>
              <a:buNone/>
            </a:pPr>
            <a:endParaRPr lang="it-IT" dirty="0"/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>
                <a:solidFill>
                  <a:srgbClr val="C00000"/>
                </a:solidFill>
                <a:latin typeface="Arial Black" pitchFamily="34" charset="0"/>
              </a:rPr>
              <a:t>Da</a:t>
            </a:r>
            <a:r>
              <a:rPr lang="it-IT" dirty="0" smtClean="0">
                <a:latin typeface="Arial Black" pitchFamily="34" charset="0"/>
              </a:rPr>
              <a:t> Tomba … a </a:t>
            </a:r>
            <a:r>
              <a:rPr lang="it-IT" dirty="0" smtClean="0">
                <a:solidFill>
                  <a:srgbClr val="FFC000"/>
                </a:solidFill>
                <a:latin typeface="Arial Black" pitchFamily="34" charset="0"/>
              </a:rPr>
              <a:t>Chiesa</a:t>
            </a:r>
            <a:endParaRPr lang="it-IT" dirty="0">
              <a:solidFill>
                <a:srgbClr val="FFC000"/>
              </a:solidFill>
              <a:latin typeface="Arial Black" pitchFamily="34" charset="0"/>
            </a:endParaRPr>
          </a:p>
        </p:txBody>
      </p:sp>
      <p:pic>
        <p:nvPicPr>
          <p:cNvPr id="4" name="Segnaposto contenuto 3" descr="Chiesa di Naim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2" y="1484784"/>
            <a:ext cx="5832648" cy="4392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i="1" dirty="0" smtClean="0">
                <a:solidFill>
                  <a:srgbClr val="7030A0"/>
                </a:solidFill>
              </a:rPr>
              <a:t>… figlio unico di madre vedova 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it-IT" b="1" dirty="0" smtClean="0">
                <a:latin typeface="Times New Roman" pitchFamily="18" charset="0"/>
                <a:cs typeface="Times New Roman" pitchFamily="18" charset="0"/>
              </a:rPr>
              <a:t>MOLTA IMPORTANZA ALLE VEDOVE:</a:t>
            </a:r>
          </a:p>
          <a:p>
            <a:pPr>
              <a:buNone/>
            </a:pPr>
            <a:endParaRPr lang="it-IT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it-IT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Anna </a:t>
            </a:r>
            <a:r>
              <a:rPr lang="it-IT" sz="1600" dirty="0" smtClean="0">
                <a:latin typeface="Times New Roman" pitchFamily="18" charset="0"/>
                <a:cs typeface="Times New Roman" pitchFamily="18" charset="0"/>
              </a:rPr>
              <a:t>(2,36-38)</a:t>
            </a:r>
          </a:p>
          <a:p>
            <a:pPr>
              <a:buNone/>
            </a:pPr>
            <a:r>
              <a:rPr lang="it-IT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Vedove ‘di’ Elia ed Eliseo </a:t>
            </a:r>
            <a:r>
              <a:rPr lang="it-IT" sz="1600" dirty="0" smtClean="0">
                <a:latin typeface="Times New Roman" pitchFamily="18" charset="0"/>
                <a:cs typeface="Times New Roman" pitchFamily="18" charset="0"/>
              </a:rPr>
              <a:t>(4,25-26)</a:t>
            </a:r>
          </a:p>
          <a:p>
            <a:pPr>
              <a:buNone/>
            </a:pPr>
            <a:r>
              <a:rPr lang="it-IT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Vedova importuna e giudice disonesto</a:t>
            </a:r>
            <a:r>
              <a:rPr lang="it-IT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1600" dirty="0" smtClean="0">
                <a:latin typeface="Times New Roman" pitchFamily="18" charset="0"/>
                <a:cs typeface="Times New Roman" pitchFamily="18" charset="0"/>
              </a:rPr>
              <a:t>(18,1-8)</a:t>
            </a:r>
          </a:p>
          <a:p>
            <a:pPr>
              <a:buNone/>
            </a:pPr>
            <a:r>
              <a:rPr lang="it-IT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La vedova e l’offerta al tempio </a:t>
            </a:r>
            <a:r>
              <a:rPr lang="it-IT" sz="1600" dirty="0" smtClean="0">
                <a:latin typeface="Times New Roman" pitchFamily="18" charset="0"/>
                <a:cs typeface="Times New Roman" pitchFamily="18" charset="0"/>
              </a:rPr>
              <a:t>(21,1-4)</a:t>
            </a:r>
          </a:p>
          <a:p>
            <a:pPr algn="ctr">
              <a:buNone/>
            </a:pPr>
            <a:r>
              <a:rPr lang="it-IT" sz="2800" b="1" dirty="0" smtClean="0">
                <a:latin typeface="Times New Roman" pitchFamily="18" charset="0"/>
                <a:cs typeface="Times New Roman" pitchFamily="18" charset="0"/>
              </a:rPr>
              <a:t>Solo Luca le cita!</a:t>
            </a:r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b="1" dirty="0" smtClean="0"/>
              <a:t>Nell’AT era una delle categorie ‘deboli’ </a:t>
            </a:r>
            <a:r>
              <a:rPr lang="it-IT" sz="22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it-IT" sz="2200" dirty="0" err="1" smtClean="0">
                <a:latin typeface="Times New Roman" pitchFamily="18" charset="0"/>
                <a:cs typeface="Times New Roman" pitchFamily="18" charset="0"/>
              </a:rPr>
              <a:t>Dt</a:t>
            </a:r>
            <a:r>
              <a:rPr lang="it-IT" sz="2200" dirty="0" smtClean="0">
                <a:latin typeface="Times New Roman" pitchFamily="18" charset="0"/>
                <a:cs typeface="Times New Roman" pitchFamily="18" charset="0"/>
              </a:rPr>
              <a:t> 26,12-13)</a:t>
            </a:r>
            <a:endParaRPr lang="it-IT" sz="2200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</p:nvPr>
        </p:nvGraphicFramePr>
        <p:xfrm>
          <a:off x="0" y="2348880"/>
          <a:ext cx="9144000" cy="25922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11382"/>
                <a:gridCol w="2211382"/>
                <a:gridCol w="2453492"/>
                <a:gridCol w="2267744"/>
              </a:tblGrid>
              <a:tr h="2592288">
                <a:tc>
                  <a:txBody>
                    <a:bodyPr/>
                    <a:lstStyle/>
                    <a:p>
                      <a:pPr algn="ctr"/>
                      <a:endParaRPr lang="it-IT" sz="3600" i="0" dirty="0" smtClean="0">
                        <a:solidFill>
                          <a:srgbClr val="00B050"/>
                        </a:solidFill>
                        <a:latin typeface="Impact" pitchFamily="34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it-IT" sz="3600" i="0" dirty="0" smtClean="0">
                          <a:solidFill>
                            <a:srgbClr val="00B050"/>
                          </a:solidFill>
                          <a:latin typeface="Impact" pitchFamily="34" charset="0"/>
                          <a:cs typeface="Times New Roman" pitchFamily="18" charset="0"/>
                        </a:rPr>
                        <a:t>Orfani </a:t>
                      </a:r>
                      <a:endParaRPr lang="it-IT" sz="3600" i="0" dirty="0">
                        <a:solidFill>
                          <a:srgbClr val="00B050"/>
                        </a:solidFill>
                        <a:latin typeface="Impact" pitchFamily="34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3600" i="0" dirty="0" smtClean="0">
                        <a:solidFill>
                          <a:srgbClr val="00B050"/>
                        </a:solidFill>
                        <a:latin typeface="Impact" pitchFamily="34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it-IT" sz="3600" i="0" u="sng" dirty="0" smtClean="0">
                          <a:solidFill>
                            <a:srgbClr val="00B050"/>
                          </a:solidFill>
                          <a:latin typeface="Impact" pitchFamily="34" charset="0"/>
                          <a:cs typeface="Times New Roman" pitchFamily="18" charset="0"/>
                        </a:rPr>
                        <a:t>Vedove</a:t>
                      </a:r>
                      <a:r>
                        <a:rPr lang="it-IT" sz="3600" i="0" dirty="0" smtClean="0">
                          <a:solidFill>
                            <a:srgbClr val="00B050"/>
                          </a:solidFill>
                          <a:latin typeface="Impact" pitchFamily="34" charset="0"/>
                          <a:cs typeface="Times New Roman" pitchFamily="18" charset="0"/>
                        </a:rPr>
                        <a:t> </a:t>
                      </a:r>
                      <a:endParaRPr lang="it-IT" sz="3600" i="0" dirty="0">
                        <a:solidFill>
                          <a:srgbClr val="00B050"/>
                        </a:solidFill>
                        <a:latin typeface="Impact" pitchFamily="34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3600" i="0" dirty="0" smtClean="0">
                        <a:solidFill>
                          <a:srgbClr val="00B050"/>
                        </a:solidFill>
                        <a:latin typeface="Impact" pitchFamily="34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it-IT" sz="3600" i="0" dirty="0" smtClean="0">
                          <a:solidFill>
                            <a:srgbClr val="00B050"/>
                          </a:solidFill>
                          <a:latin typeface="Impact" pitchFamily="34" charset="0"/>
                          <a:cs typeface="Times New Roman" pitchFamily="18" charset="0"/>
                        </a:rPr>
                        <a:t>Immigrati </a:t>
                      </a:r>
                      <a:endParaRPr lang="it-IT" sz="3600" i="0" dirty="0">
                        <a:solidFill>
                          <a:srgbClr val="00B050"/>
                        </a:solidFill>
                        <a:latin typeface="Impact" pitchFamily="34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3600" i="0" dirty="0" smtClean="0">
                        <a:solidFill>
                          <a:srgbClr val="00B050"/>
                        </a:solidFill>
                        <a:latin typeface="Impact" pitchFamily="34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it-IT" sz="3600" i="0" dirty="0" smtClean="0">
                          <a:solidFill>
                            <a:srgbClr val="00B050"/>
                          </a:solidFill>
                          <a:latin typeface="Impact" pitchFamily="34" charset="0"/>
                          <a:cs typeface="Times New Roman" pitchFamily="18" charset="0"/>
                        </a:rPr>
                        <a:t>Leviti</a:t>
                      </a:r>
                    </a:p>
                    <a:p>
                      <a:pPr algn="ctr"/>
                      <a:endParaRPr lang="it-IT" sz="3600" i="0" dirty="0" smtClean="0">
                        <a:solidFill>
                          <a:srgbClr val="00B050"/>
                        </a:solidFill>
                        <a:latin typeface="Impact" pitchFamily="34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/>
              <a:t>Situazione disperata!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it-IT" b="1" dirty="0" smtClean="0">
                <a:solidFill>
                  <a:srgbClr val="7030A0"/>
                </a:solidFill>
              </a:rPr>
              <a:t>Vedova e madre dell’unico figlio </a:t>
            </a:r>
          </a:p>
          <a:p>
            <a:pPr algn="ctr">
              <a:buNone/>
            </a:pPr>
            <a:r>
              <a:rPr lang="it-IT" b="1" dirty="0" smtClean="0">
                <a:solidFill>
                  <a:srgbClr val="7030A0"/>
                </a:solidFill>
              </a:rPr>
              <a:t>che viene portato al sepolcro</a:t>
            </a:r>
          </a:p>
          <a:p>
            <a:pPr>
              <a:buNone/>
            </a:pPr>
            <a:endParaRPr lang="it-IT" dirty="0" smtClean="0"/>
          </a:p>
          <a:p>
            <a:pPr algn="ctr">
              <a:buNone/>
            </a:pPr>
            <a:r>
              <a:rPr lang="it-IT" b="1" dirty="0" smtClean="0"/>
              <a:t>La </a:t>
            </a:r>
            <a:r>
              <a:rPr lang="it-IT" b="1" i="1" dirty="0" smtClean="0">
                <a:solidFill>
                  <a:schemeClr val="accent1">
                    <a:lumMod val="50000"/>
                  </a:schemeClr>
                </a:solidFill>
              </a:rPr>
              <a:t>molta gente </a:t>
            </a:r>
            <a:r>
              <a:rPr lang="it-IT" b="1" dirty="0" smtClean="0"/>
              <a:t>presente accentua la </a:t>
            </a:r>
            <a:r>
              <a:rPr lang="it-IT" b="1" u="sng" dirty="0" smtClean="0"/>
              <a:t>drammaticità della situazione</a:t>
            </a:r>
          </a:p>
          <a:p>
            <a:pPr>
              <a:buNone/>
            </a:pPr>
            <a:endParaRPr lang="it-IT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Praticamente … Cristo!</a:t>
            </a:r>
            <a:endParaRPr lang="it-IT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endParaRPr lang="it-IT" sz="44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it-IT" sz="4400" b="1" dirty="0" smtClean="0">
                <a:latin typeface="Times New Roman" pitchFamily="18" charset="0"/>
                <a:cs typeface="Times New Roman" pitchFamily="18" charset="0"/>
              </a:rPr>
              <a:t>Tutta la divina Scrittura costituisce un </a:t>
            </a:r>
            <a:r>
              <a:rPr lang="it-IT" sz="4400" b="1" u="sng" dirty="0" smtClean="0">
                <a:latin typeface="Times New Roman" pitchFamily="18" charset="0"/>
                <a:cs typeface="Times New Roman" pitchFamily="18" charset="0"/>
              </a:rPr>
              <a:t>unico libro</a:t>
            </a:r>
            <a:r>
              <a:rPr lang="it-IT" sz="4400" b="1" dirty="0" smtClean="0">
                <a:latin typeface="Times New Roman" pitchFamily="18" charset="0"/>
                <a:cs typeface="Times New Roman" pitchFamily="18" charset="0"/>
              </a:rPr>
              <a:t> e quest’unico libro è </a:t>
            </a:r>
            <a:r>
              <a:rPr lang="it-IT" sz="4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Cristo</a:t>
            </a:r>
            <a:r>
              <a:rPr lang="it-IT" sz="4400" b="1" dirty="0" smtClean="0">
                <a:latin typeface="Times New Roman" pitchFamily="18" charset="0"/>
                <a:cs typeface="Times New Roman" pitchFamily="18" charset="0"/>
              </a:rPr>
              <a:t>, parla di </a:t>
            </a:r>
            <a:r>
              <a:rPr lang="it-IT" sz="4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Cristo</a:t>
            </a:r>
            <a:r>
              <a:rPr lang="it-IT" sz="4400" b="1" dirty="0" smtClean="0">
                <a:latin typeface="Times New Roman" pitchFamily="18" charset="0"/>
                <a:cs typeface="Times New Roman" pitchFamily="18" charset="0"/>
              </a:rPr>
              <a:t> e trova in </a:t>
            </a:r>
            <a:r>
              <a:rPr lang="it-IT" sz="4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Cristo</a:t>
            </a:r>
            <a:r>
              <a:rPr lang="it-IT" sz="44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>
              <a:buNone/>
            </a:pPr>
            <a:r>
              <a:rPr lang="it-IT" sz="4400" b="1" dirty="0" smtClean="0">
                <a:latin typeface="Times New Roman" pitchFamily="18" charset="0"/>
                <a:cs typeface="Times New Roman" pitchFamily="18" charset="0"/>
              </a:rPr>
              <a:t>il suo compimento </a:t>
            </a:r>
          </a:p>
          <a:p>
            <a:pPr algn="ctr">
              <a:buNone/>
            </a:pPr>
            <a:r>
              <a:rPr lang="it-IT" sz="16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it-IT" sz="1600" dirty="0" err="1" smtClean="0">
                <a:latin typeface="Times New Roman" pitchFamily="18" charset="0"/>
                <a:cs typeface="Times New Roman" pitchFamily="18" charset="0"/>
              </a:rPr>
              <a:t>Verbum</a:t>
            </a:r>
            <a:r>
              <a:rPr lang="it-IT" sz="1600" dirty="0" smtClean="0">
                <a:latin typeface="Times New Roman" pitchFamily="18" charset="0"/>
                <a:cs typeface="Times New Roman" pitchFamily="18" charset="0"/>
              </a:rPr>
              <a:t> Domini, 39)</a:t>
            </a:r>
            <a:endParaRPr lang="it-IT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b="1" i="1" dirty="0" smtClean="0">
                <a:solidFill>
                  <a:srgbClr val="FF0000"/>
                </a:solidFill>
              </a:rPr>
              <a:t>Ebbe compassione / si commosse / ebbe misericordia </a:t>
            </a:r>
            <a:endParaRPr lang="it-IT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</p:nvPr>
        </p:nvGraphicFramePr>
        <p:xfrm>
          <a:off x="0" y="1600200"/>
          <a:ext cx="9144000" cy="45906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468216"/>
                <a:gridCol w="2627784"/>
              </a:tblGrid>
              <a:tr h="1684784">
                <a:tc>
                  <a:txBody>
                    <a:bodyPr/>
                    <a:lstStyle/>
                    <a:p>
                      <a:pPr algn="ctr"/>
                      <a:r>
                        <a:rPr lang="it-IT" sz="4400" b="1" i="1" kern="1200" baseline="0" noProof="0" dirty="0" err="1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ἰδὼν</a:t>
                      </a:r>
                      <a:r>
                        <a:rPr lang="it-IT" sz="4400" b="1" i="1" kern="1200" baseline="0" noProof="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</a:t>
                      </a:r>
                      <a:endParaRPr lang="it-IT" sz="4400" b="1" i="1" noProof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4400" b="1" i="1" kern="1200" baseline="0" noProof="0" dirty="0" err="1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ἐσπλαγχνίσθη</a:t>
                      </a:r>
                      <a:r>
                        <a:rPr lang="it-IT" sz="4400" b="1" i="1" kern="1200" baseline="0" noProof="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</a:t>
                      </a:r>
                      <a:endParaRPr lang="it-IT" sz="4400" b="1" i="1" noProof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4400" b="1" i="1" kern="1200" baseline="0" noProof="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εἶπεν </a:t>
                      </a:r>
                      <a:endParaRPr lang="it-IT" sz="4400" b="1" i="1" noProof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905864">
                <a:tc>
                  <a:txBody>
                    <a:bodyPr/>
                    <a:lstStyle/>
                    <a:p>
                      <a:pPr algn="ctr"/>
                      <a:r>
                        <a:rPr lang="it-IT" sz="4400" b="1" i="1" noProof="0" dirty="0" smtClean="0">
                          <a:latin typeface="Times New Roman" pitchFamily="18" charset="0"/>
                          <a:cs typeface="Times New Roman" pitchFamily="18" charset="0"/>
                        </a:rPr>
                        <a:t>avendo visto </a:t>
                      </a:r>
                      <a:endParaRPr lang="it-IT" sz="4400" b="1" i="1" noProof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4400" b="1" i="1" noProof="0" dirty="0" smtClean="0">
                          <a:latin typeface="Times New Roman" pitchFamily="18" charset="0"/>
                          <a:cs typeface="Times New Roman" pitchFamily="18" charset="0"/>
                        </a:rPr>
                        <a:t>e</a:t>
                      </a:r>
                      <a:r>
                        <a:rPr lang="it-IT" sz="4400" b="1" i="1" kern="1200" baseline="0" noProof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bbe compassione</a:t>
                      </a:r>
                      <a:endParaRPr lang="it-IT" sz="4400" b="1" i="1" noProof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4400" b="1" i="1" noProof="0" dirty="0" smtClean="0">
                          <a:latin typeface="Times New Roman" pitchFamily="18" charset="0"/>
                          <a:cs typeface="Times New Roman" pitchFamily="18" charset="0"/>
                        </a:rPr>
                        <a:t>disse</a:t>
                      </a:r>
                      <a:endParaRPr lang="it-IT" sz="4400" b="1" i="1" noProof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i="1" dirty="0" smtClean="0">
                <a:solidFill>
                  <a:schemeClr val="accent1">
                    <a:lumMod val="75000"/>
                  </a:schemeClr>
                </a:solidFill>
              </a:rPr>
              <a:t>Non piangere</a:t>
            </a:r>
            <a:r>
              <a:rPr lang="it-IT" dirty="0" smtClean="0"/>
              <a:t>!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ctr">
              <a:buNone/>
            </a:pPr>
            <a:r>
              <a:rPr lang="it-IT" b="1" dirty="0" smtClean="0">
                <a:latin typeface="Times New Roman" pitchFamily="18" charset="0"/>
                <a:cs typeface="Times New Roman" pitchFamily="18" charset="0"/>
              </a:rPr>
              <a:t>Imperativo categorico</a:t>
            </a:r>
          </a:p>
          <a:p>
            <a:pPr>
              <a:buNone/>
            </a:pPr>
            <a:r>
              <a:rPr lang="it-IT" b="1" u="sng" dirty="0" smtClean="0">
                <a:latin typeface="Times New Roman" pitchFamily="18" charset="0"/>
                <a:cs typeface="Times New Roman" pitchFamily="18" charset="0"/>
              </a:rPr>
              <a:t>Eppure la  donna ne ha di motivi per piangere!</a:t>
            </a:r>
          </a:p>
          <a:p>
            <a:pPr algn="ctr">
              <a:buNone/>
            </a:pPr>
            <a:r>
              <a:rPr lang="it-IT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Ma gli imperativi di Gesù preludono sempre </a:t>
            </a:r>
            <a:r>
              <a:rPr lang="it-IT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azioni salvifiche</a:t>
            </a:r>
            <a:r>
              <a:rPr lang="it-IT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None/>
            </a:pPr>
            <a:r>
              <a:rPr lang="it-IT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Sii purificato!</a:t>
            </a:r>
            <a:r>
              <a:rPr lang="it-IT" sz="1500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1500" dirty="0" smtClean="0">
                <a:latin typeface="Times New Roman" pitchFamily="18" charset="0"/>
                <a:cs typeface="Times New Roman" pitchFamily="18" charset="0"/>
              </a:rPr>
              <a:t>5,13</a:t>
            </a:r>
          </a:p>
          <a:p>
            <a:pPr>
              <a:buNone/>
            </a:pPr>
            <a:r>
              <a:rPr lang="it-IT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Alzati, prendi il tuo lettuccio </a:t>
            </a:r>
            <a:r>
              <a:rPr lang="it-IT" sz="1500" b="1" dirty="0" smtClean="0">
                <a:latin typeface="Times New Roman" pitchFamily="18" charset="0"/>
                <a:cs typeface="Times New Roman" pitchFamily="18" charset="0"/>
              </a:rPr>
              <a:t>5,25</a:t>
            </a:r>
          </a:p>
          <a:p>
            <a:pPr>
              <a:buNone/>
            </a:pPr>
            <a:r>
              <a:rPr lang="it-IT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NON PIANGETE! </a:t>
            </a:r>
            <a:r>
              <a:rPr lang="it-IT" sz="1500" dirty="0" smtClean="0">
                <a:latin typeface="Times New Roman" pitchFamily="18" charset="0"/>
                <a:cs typeface="Times New Roman" pitchFamily="18" charset="0"/>
              </a:rPr>
              <a:t>8,52</a:t>
            </a:r>
          </a:p>
          <a:p>
            <a:pPr>
              <a:buNone/>
            </a:pPr>
            <a:r>
              <a:rPr lang="it-IT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Fanciulla, alzati! </a:t>
            </a:r>
            <a:r>
              <a:rPr lang="it-IT" sz="1500" dirty="0" smtClean="0">
                <a:latin typeface="Times New Roman" pitchFamily="18" charset="0"/>
                <a:cs typeface="Times New Roman" pitchFamily="18" charset="0"/>
              </a:rPr>
              <a:t>8,54</a:t>
            </a:r>
            <a:endParaRPr lang="it-IT" dirty="0"/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>
                <a:latin typeface="Arial Black" pitchFamily="34" charset="0"/>
              </a:rPr>
              <a:t>Gesù non teme la ‘contaminazione’</a:t>
            </a:r>
            <a:endParaRPr lang="it-IT" dirty="0">
              <a:latin typeface="Arial Black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it-IT" b="1" dirty="0" smtClean="0">
                <a:solidFill>
                  <a:schemeClr val="accent1">
                    <a:lumMod val="75000"/>
                  </a:schemeClr>
                </a:solidFill>
              </a:rPr>
              <a:t>Gesù </a:t>
            </a:r>
            <a:r>
              <a:rPr lang="it-IT" b="1" i="1" dirty="0" smtClean="0">
                <a:solidFill>
                  <a:schemeClr val="accent1">
                    <a:lumMod val="75000"/>
                  </a:schemeClr>
                </a:solidFill>
              </a:rPr>
              <a:t>toccò la bara </a:t>
            </a:r>
          </a:p>
          <a:p>
            <a:pPr algn="ctr">
              <a:buNone/>
            </a:pPr>
            <a:r>
              <a:rPr lang="it-IT" b="1" u="sng" dirty="0" smtClean="0">
                <a:latin typeface="Times New Roman" pitchFamily="18" charset="0"/>
                <a:cs typeface="Times New Roman" pitchFamily="18" charset="0"/>
              </a:rPr>
              <a:t>Libro dei Numeri</a:t>
            </a:r>
            <a:r>
              <a:rPr lang="it-IT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1600" dirty="0" smtClean="0">
                <a:latin typeface="Times New Roman" pitchFamily="18" charset="0"/>
                <a:cs typeface="Times New Roman" pitchFamily="18" charset="0"/>
              </a:rPr>
              <a:t>(19,11.16)</a:t>
            </a:r>
            <a:r>
              <a:rPr lang="it-IT" b="1" dirty="0" smtClean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algn="ctr">
              <a:buNone/>
            </a:pPr>
            <a:r>
              <a:rPr lang="it-IT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non si poteva toccare un defunto </a:t>
            </a:r>
          </a:p>
          <a:p>
            <a:pPr algn="ctr">
              <a:buNone/>
            </a:pPr>
            <a:r>
              <a:rPr lang="it-IT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o il suo sepolcro.</a:t>
            </a:r>
          </a:p>
          <a:p>
            <a:pPr algn="ctr">
              <a:buNone/>
            </a:pPr>
            <a:r>
              <a:rPr lang="it-IT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Si sarebbe rimasti nell’IMPURITÀ </a:t>
            </a:r>
          </a:p>
          <a:p>
            <a:pPr algn="ctr">
              <a:buNone/>
            </a:pPr>
            <a:r>
              <a:rPr lang="it-IT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per 7 giorni!</a:t>
            </a:r>
          </a:p>
          <a:p>
            <a:pPr algn="ctr">
              <a:buNone/>
            </a:pPr>
            <a:r>
              <a:rPr lang="it-IT" b="1" dirty="0" smtClean="0">
                <a:latin typeface="Times New Roman" pitchFamily="18" charset="0"/>
                <a:cs typeface="Times New Roman" pitchFamily="18" charset="0"/>
              </a:rPr>
              <a:t>Contestazione … del tabù della morte! </a:t>
            </a:r>
          </a:p>
          <a:p>
            <a:pPr>
              <a:buNone/>
            </a:pPr>
            <a:endParaRPr lang="it-IT" dirty="0"/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Altro imperativo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l-GR" b="1" i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ἐγέρθητι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b="1" i="1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alzati</a:t>
            </a:r>
            <a:r>
              <a:rPr lang="en-US" b="1" i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!</a:t>
            </a:r>
          </a:p>
          <a:p>
            <a:pPr algn="ctr">
              <a:buNone/>
            </a:pPr>
            <a:endParaRPr lang="it-IT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l-GR" b="1" dirty="0" smtClean="0">
                <a:latin typeface="Times New Roman" pitchFamily="18" charset="0"/>
                <a:cs typeface="Times New Roman" pitchFamily="18" charset="0"/>
              </a:rPr>
              <a:t>ἐγείρω</a:t>
            </a:r>
            <a:r>
              <a:rPr lang="it-IT" b="1" dirty="0" smtClean="0">
                <a:latin typeface="Times New Roman" pitchFamily="18" charset="0"/>
                <a:cs typeface="Times New Roman" pitchFamily="18" charset="0"/>
              </a:rPr>
              <a:t> = alzarsi </a:t>
            </a:r>
          </a:p>
          <a:p>
            <a:pPr algn="ctr">
              <a:buNone/>
            </a:pPr>
            <a:endParaRPr lang="it-IT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it-IT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È LO STESSO VERBO DELLA RISURREZIONE di GESÙ</a:t>
            </a:r>
            <a:r>
              <a:rPr lang="it-IT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>
              <a:buNone/>
            </a:pPr>
            <a:r>
              <a:rPr lang="it-IT" sz="1200" dirty="0" smtClean="0">
                <a:latin typeface="Times New Roman" pitchFamily="18" charset="0"/>
                <a:cs typeface="Times New Roman" pitchFamily="18" charset="0"/>
              </a:rPr>
              <a:t>24,6.34</a:t>
            </a:r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it-IT" dirty="0"/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i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Furono presi da timore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it-IT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it-IT" b="1" dirty="0" smtClean="0">
                <a:latin typeface="Times New Roman" pitchFamily="18" charset="0"/>
                <a:cs typeface="Times New Roman" pitchFamily="18" charset="0"/>
              </a:rPr>
              <a:t>Numerose le espressioni in Luca </a:t>
            </a:r>
          </a:p>
          <a:p>
            <a:pPr algn="ctr">
              <a:buNone/>
            </a:pPr>
            <a:r>
              <a:rPr lang="it-IT" b="1" dirty="0" smtClean="0">
                <a:latin typeface="Times New Roman" pitchFamily="18" charset="0"/>
                <a:cs typeface="Times New Roman" pitchFamily="18" charset="0"/>
              </a:rPr>
              <a:t>dell’</a:t>
            </a:r>
            <a:r>
              <a:rPr lang="it-IT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essere presi da timore religioso </a:t>
            </a:r>
          </a:p>
          <a:p>
            <a:pPr algn="ctr">
              <a:buNone/>
            </a:pP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1,29-30.65; 2,9-10; 4,36; 5,8-10.26; 7,16; 8,25.35-37.56; 9,34.43; 24,37 </a:t>
            </a:r>
          </a:p>
          <a:p>
            <a:pPr algn="ctr">
              <a:buNone/>
            </a:pP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(anche in Atti) </a:t>
            </a:r>
            <a:endParaRPr lang="it-IT" dirty="0"/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Glorificare Dio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it-IT" dirty="0" smtClean="0">
                <a:latin typeface="Times New Roman" pitchFamily="18" charset="0"/>
                <a:cs typeface="Times New Roman" pitchFamily="18" charset="0"/>
              </a:rPr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Altra espressione molto ricorrente in Luca</a:t>
            </a:r>
          </a:p>
          <a:p>
            <a:pPr algn="ctr">
              <a:buNone/>
            </a:pPr>
            <a:r>
              <a:rPr lang="it-IT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Glorificare Dio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>
              <a:buNone/>
            </a:pPr>
            <a:r>
              <a:rPr lang="it-IT" sz="2200" dirty="0" smtClean="0">
                <a:latin typeface="Times New Roman" pitchFamily="18" charset="0"/>
                <a:cs typeface="Times New Roman" pitchFamily="18" charset="0"/>
              </a:rPr>
              <a:t>1,64; 2,28.38; 5,25-26; 7,16; 13,13; 17,15.18; 18,43; 19,37; 23,47; 24,53 </a:t>
            </a:r>
          </a:p>
          <a:p>
            <a:pPr algn="ctr">
              <a:buNone/>
            </a:pP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(anche Atti)</a:t>
            </a:r>
          </a:p>
          <a:p>
            <a:pPr algn="ctr">
              <a:buNone/>
            </a:pPr>
            <a:endParaRPr lang="it-IT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it-IT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Quindi … </a:t>
            </a:r>
            <a:r>
              <a:rPr lang="it-IT" b="1" i="1" dirty="0" smtClean="0">
                <a:solidFill>
                  <a:schemeClr val="accent2">
                    <a:lumMod val="75000"/>
                  </a:schemeClr>
                </a:solidFill>
                <a:latin typeface="Arial Black" pitchFamily="34" charset="0"/>
                <a:cs typeface="Times New Roman" pitchFamily="18" charset="0"/>
              </a:rPr>
              <a:t>TIMORE</a:t>
            </a:r>
            <a:r>
              <a:rPr lang="it-IT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it-IT" b="1" i="1" dirty="0" smtClean="0">
                <a:solidFill>
                  <a:schemeClr val="accent2">
                    <a:lumMod val="75000"/>
                  </a:schemeClr>
                </a:solidFill>
                <a:latin typeface="Arial Black" pitchFamily="34" charset="0"/>
                <a:cs typeface="Times New Roman" pitchFamily="18" charset="0"/>
              </a:rPr>
              <a:t>LODE</a:t>
            </a:r>
            <a:r>
              <a:rPr lang="it-IT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algn="ctr">
              <a:buNone/>
            </a:pPr>
            <a:r>
              <a:rPr lang="it-IT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elementi indicanti  la </a:t>
            </a:r>
            <a:r>
              <a:rPr lang="it-IT" b="1" u="sng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manifestazione del divino</a:t>
            </a:r>
          </a:p>
          <a:p>
            <a:pPr>
              <a:buNone/>
            </a:pPr>
            <a:endParaRPr lang="it-IT" dirty="0"/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Questa fama di lui si diffuse …</a:t>
            </a:r>
            <a:r>
              <a:rPr lang="it-IT" b="1" i="1" dirty="0" smtClean="0">
                <a:solidFill>
                  <a:srgbClr val="0070C0"/>
                </a:solidFill>
              </a:rPr>
              <a:t/>
            </a:r>
            <a:br>
              <a:rPr lang="it-IT" b="1" i="1" dirty="0" smtClean="0">
                <a:solidFill>
                  <a:srgbClr val="0070C0"/>
                </a:solidFill>
              </a:rPr>
            </a:br>
            <a:r>
              <a:rPr lang="it-IT" b="1" i="1" dirty="0" smtClean="0">
                <a:solidFill>
                  <a:srgbClr val="0070C0"/>
                </a:solidFill>
              </a:rPr>
              <a:t>… per tutta quanta la Giudea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it-IT" b="1" i="1" dirty="0" smtClean="0">
                <a:solidFill>
                  <a:srgbClr val="0070C0"/>
                </a:solidFill>
              </a:rPr>
              <a:t>… e in tutta la regione circostante</a:t>
            </a:r>
          </a:p>
          <a:p>
            <a:pPr algn="ctr">
              <a:buNone/>
            </a:pPr>
            <a:endParaRPr lang="it-IT" dirty="0" smtClean="0"/>
          </a:p>
          <a:p>
            <a:pPr algn="ctr">
              <a:buNone/>
            </a:pPr>
            <a:r>
              <a:rPr lang="it-IT" b="1" dirty="0" smtClean="0"/>
              <a:t>Probabilmente l’episodio è avvenuto in Galilea, </a:t>
            </a:r>
            <a:r>
              <a:rPr lang="it-IT" b="1" u="sng" dirty="0" smtClean="0"/>
              <a:t>ma l’autore con</a:t>
            </a:r>
            <a:r>
              <a:rPr lang="it-IT" b="1" dirty="0" smtClean="0"/>
              <a:t> </a:t>
            </a:r>
            <a:r>
              <a:rPr lang="it-IT" b="1" i="1" u="sng" dirty="0" smtClean="0">
                <a:solidFill>
                  <a:srgbClr val="0070C0"/>
                </a:solidFill>
              </a:rPr>
              <a:t>Giudea</a:t>
            </a:r>
            <a:r>
              <a:rPr lang="it-IT" b="1" dirty="0" smtClean="0"/>
              <a:t> </a:t>
            </a:r>
            <a:r>
              <a:rPr lang="it-IT" b="1" u="sng" dirty="0" smtClean="0"/>
              <a:t>vuole intendere </a:t>
            </a:r>
            <a:r>
              <a:rPr lang="it-IT" dirty="0" smtClean="0"/>
              <a:t>(</a:t>
            </a:r>
            <a:r>
              <a:rPr lang="it-IT" dirty="0" smtClean="0">
                <a:solidFill>
                  <a:srgbClr val="FF0000"/>
                </a:solidFill>
              </a:rPr>
              <a:t>politicamente</a:t>
            </a:r>
            <a:r>
              <a:rPr lang="it-IT" dirty="0" smtClean="0"/>
              <a:t>) </a:t>
            </a:r>
          </a:p>
          <a:p>
            <a:pPr algn="ctr">
              <a:buNone/>
            </a:pPr>
            <a:r>
              <a:rPr lang="it-IT" b="1" u="sng" dirty="0" smtClean="0"/>
              <a:t>i territori di Israele</a:t>
            </a:r>
            <a:r>
              <a:rPr lang="it-IT" u="sng" dirty="0" smtClean="0"/>
              <a:t> </a:t>
            </a:r>
          </a:p>
          <a:p>
            <a:pPr algn="ctr">
              <a:buNone/>
            </a:pPr>
            <a:r>
              <a:rPr lang="it-IT" sz="1200" dirty="0" smtClean="0"/>
              <a:t>(4,44; 6,17)</a:t>
            </a:r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FF"/>
            </a:gs>
            <a:gs pos="7001">
              <a:srgbClr val="E6E6E6"/>
            </a:gs>
            <a:gs pos="32001">
              <a:srgbClr val="7D8496"/>
            </a:gs>
            <a:gs pos="47000">
              <a:srgbClr val="E6E6E6"/>
            </a:gs>
            <a:gs pos="85001">
              <a:srgbClr val="7D8496"/>
            </a:gs>
            <a:gs pos="100000">
              <a:srgbClr val="E6E6E6"/>
            </a:gs>
          </a:gsLst>
          <a:lin ang="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i="1" dirty="0" smtClean="0">
                <a:latin typeface="Arial Black" pitchFamily="34" charset="0"/>
              </a:rPr>
              <a:t>E tu?</a:t>
            </a:r>
            <a:endParaRPr lang="it-IT" b="1" i="1" dirty="0">
              <a:latin typeface="Arial Black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it-IT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Da quale ‘morte’ devi risorgere?</a:t>
            </a:r>
          </a:p>
          <a:p>
            <a:pPr algn="ctr">
              <a:buNone/>
            </a:pPr>
            <a:endParaRPr lang="it-IT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it-IT" b="1" dirty="0" smtClean="0">
                <a:latin typeface="Times New Roman" pitchFamily="18" charset="0"/>
                <a:cs typeface="Times New Roman" pitchFamily="18" charset="0"/>
              </a:rPr>
              <a:t>Dalla morte dei rapporti con gli altri con cui non parli più?</a:t>
            </a:r>
          </a:p>
          <a:p>
            <a:pPr algn="ctr">
              <a:buNone/>
            </a:pPr>
            <a:endParaRPr lang="it-IT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it-IT" b="1" dirty="0" smtClean="0">
                <a:latin typeface="Times New Roman" pitchFamily="18" charset="0"/>
                <a:cs typeface="Times New Roman" pitchFamily="18" charset="0"/>
              </a:rPr>
              <a:t>Dalla morte della solitudine?</a:t>
            </a:r>
          </a:p>
          <a:p>
            <a:pPr algn="ctr">
              <a:buNone/>
            </a:pPr>
            <a:endParaRPr lang="it-IT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it-IT" b="1" dirty="0" smtClean="0">
                <a:latin typeface="Times New Roman" pitchFamily="18" charset="0"/>
                <a:cs typeface="Times New Roman" pitchFamily="18" charset="0"/>
              </a:rPr>
              <a:t>Dalla morte della poca fede?</a:t>
            </a:r>
            <a:endParaRPr lang="it-IT" dirty="0"/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FF"/>
            </a:gs>
            <a:gs pos="7001">
              <a:srgbClr val="E6E6E6"/>
            </a:gs>
            <a:gs pos="32001">
              <a:srgbClr val="7D8496"/>
            </a:gs>
            <a:gs pos="47000">
              <a:srgbClr val="E6E6E6"/>
            </a:gs>
            <a:gs pos="85001">
              <a:srgbClr val="7D8496"/>
            </a:gs>
            <a:gs pos="100000">
              <a:srgbClr val="E6E6E6"/>
            </a:gs>
          </a:gsLst>
          <a:lin ang="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it-IT" sz="4000" b="1" dirty="0" smtClean="0">
                <a:latin typeface="Times New Roman" pitchFamily="18" charset="0"/>
                <a:cs typeface="Times New Roman" pitchFamily="18" charset="0"/>
              </a:rPr>
              <a:t>Permetti a Gesù di guardarti e di mostrarti la Sua misericordia facendoti rialzare da rimorsi che ti hanno bloccato (che magari Lui ti ha perdonato, ma che tu non perdoni a te stesso/a)?</a:t>
            </a:r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FF"/>
            </a:gs>
            <a:gs pos="7001">
              <a:srgbClr val="E6E6E6"/>
            </a:gs>
            <a:gs pos="32001">
              <a:srgbClr val="7D8496"/>
            </a:gs>
            <a:gs pos="47000">
              <a:srgbClr val="E6E6E6"/>
            </a:gs>
            <a:gs pos="85001">
              <a:srgbClr val="7D8496"/>
            </a:gs>
            <a:gs pos="100000">
              <a:srgbClr val="E6E6E6"/>
            </a:gs>
          </a:gsLst>
          <a:lin ang="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it-IT" sz="5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Ti fai rialzare dalla ‘morte’ del cuore che non ti permette di perdonare </a:t>
            </a:r>
          </a:p>
          <a:p>
            <a:pPr algn="ctr">
              <a:buNone/>
            </a:pPr>
            <a:r>
              <a:rPr lang="it-IT" sz="5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chi ti ha offeso? </a:t>
            </a:r>
          </a:p>
          <a:p>
            <a:pPr>
              <a:buNone/>
            </a:pPr>
            <a:endParaRPr lang="it-IT" sz="5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Scrittura</a:t>
            </a:r>
            <a:r>
              <a:rPr lang="it-IT" i="1" dirty="0" smtClean="0"/>
              <a:t> </a:t>
            </a:r>
            <a:r>
              <a:rPr lang="it-IT" dirty="0" smtClean="0"/>
              <a:t>/ </a:t>
            </a:r>
            <a:r>
              <a:rPr lang="it-IT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Scritture</a:t>
            </a:r>
            <a:endParaRPr lang="it-IT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</p:nvPr>
        </p:nvGraphicFramePr>
        <p:xfrm>
          <a:off x="2411760" y="1600200"/>
          <a:ext cx="4824536" cy="2926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12268"/>
                <a:gridCol w="241226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sz="36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Scrittura</a:t>
                      </a:r>
                      <a:endParaRPr lang="it-IT" sz="36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36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Scritture</a:t>
                      </a:r>
                      <a:endParaRPr lang="it-IT" sz="36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sz="36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Rm</a:t>
                      </a:r>
                      <a:r>
                        <a:rPr lang="it-IT" sz="3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4,3</a:t>
                      </a:r>
                    </a:p>
                    <a:p>
                      <a:pPr algn="ctr"/>
                      <a:r>
                        <a:rPr lang="it-IT" sz="3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1Pt 2,6</a:t>
                      </a:r>
                      <a:endParaRPr lang="it-IT" sz="3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3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Mt 21,42</a:t>
                      </a:r>
                    </a:p>
                    <a:p>
                      <a:pPr algn="ctr"/>
                      <a:r>
                        <a:rPr lang="it-IT" sz="36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Gv</a:t>
                      </a:r>
                      <a:r>
                        <a:rPr lang="it-IT" sz="3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5,39</a:t>
                      </a:r>
                    </a:p>
                    <a:p>
                      <a:pPr algn="ctr"/>
                      <a:r>
                        <a:rPr lang="it-IT" sz="36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Rm</a:t>
                      </a:r>
                      <a:r>
                        <a:rPr lang="it-IT" sz="3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1,2</a:t>
                      </a:r>
                    </a:p>
                    <a:p>
                      <a:pPr algn="ctr"/>
                      <a:r>
                        <a:rPr lang="it-IT" sz="3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 </a:t>
                      </a:r>
                      <a:r>
                        <a:rPr lang="it-IT" sz="36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Pt</a:t>
                      </a:r>
                      <a:r>
                        <a:rPr lang="it-IT" sz="3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3,16</a:t>
                      </a:r>
                      <a:endParaRPr lang="it-IT" sz="3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it-IT" sz="9600" b="1" dirty="0" smtClean="0">
                <a:solidFill>
                  <a:srgbClr val="FF0000"/>
                </a:solidFill>
                <a:latin typeface="Algerian" pitchFamily="82" charset="0"/>
              </a:rPr>
              <a:t>Gesù Cristo dona la salvezza</a:t>
            </a:r>
            <a:endParaRPr lang="it-IT" sz="9600" b="1" dirty="0">
              <a:solidFill>
                <a:srgbClr val="FF0000"/>
              </a:solidFill>
              <a:latin typeface="Algerian" pitchFamily="82" charset="0"/>
            </a:endParaRPr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it-IT" sz="3600" b="1" i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Entrò nella città di Gerico e la stava attraversando, quand’ecco un uomo, di nome </a:t>
            </a:r>
            <a:r>
              <a:rPr lang="it-IT" sz="36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Zaccheo</a:t>
            </a:r>
            <a:r>
              <a:rPr lang="it-IT" sz="3600" b="1" i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capo dei pubblicani e ricco, cercava di vedere chi era Gesù, ma non gli riusciva a causa della folla, perché era piccolo di statura. Allora corse avanti e, per riuscire a vederlo, salì su un sicomoro, perché doveva passare di là. Quando giunse sul luogo, Gesù alzò lo sguardo e gli disse: “</a:t>
            </a:r>
            <a:r>
              <a:rPr lang="it-IT" sz="36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Zaccheo</a:t>
            </a:r>
            <a:r>
              <a:rPr lang="it-IT" sz="3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scendi subito, perché oggi devo fermarmi a casa tua</a:t>
            </a:r>
            <a:r>
              <a:rPr lang="it-IT" sz="3600" b="1" i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”. Scese in fretta scese e lo accolse pieno di gioia.</a:t>
            </a:r>
          </a:p>
        </p:txBody>
      </p:sp>
    </p:spTree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/>
              <a:t>Dal sicomoro a … casa</a:t>
            </a:r>
            <a:endParaRPr lang="it-IT" b="1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</p:nvPr>
        </p:nvGraphicFramePr>
        <p:xfrm>
          <a:off x="0" y="1600200"/>
          <a:ext cx="9144000" cy="34849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71778"/>
                <a:gridCol w="6572222"/>
              </a:tblGrid>
              <a:tr h="696997">
                <a:tc>
                  <a:txBody>
                    <a:bodyPr/>
                    <a:lstStyle/>
                    <a:p>
                      <a:pPr algn="ctr"/>
                      <a:r>
                        <a:rPr lang="it-IT" sz="3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Gesù</a:t>
                      </a:r>
                      <a:endParaRPr lang="it-IT" sz="32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3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Entra e attraversa Gerico</a:t>
                      </a:r>
                      <a:endParaRPr lang="it-IT" sz="32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696997">
                <a:tc>
                  <a:txBody>
                    <a:bodyPr/>
                    <a:lstStyle/>
                    <a:p>
                      <a:pPr algn="ctr"/>
                      <a:r>
                        <a:rPr lang="it-IT" sz="3200" b="1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Zaccheo</a:t>
                      </a:r>
                      <a:r>
                        <a:rPr lang="it-IT" sz="32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it-IT" sz="32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32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Sale sul sicomoro per vedere Gesù</a:t>
                      </a:r>
                      <a:endParaRPr lang="it-IT" sz="32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696997">
                <a:tc>
                  <a:txBody>
                    <a:bodyPr/>
                    <a:lstStyle/>
                    <a:p>
                      <a:pPr algn="ctr"/>
                      <a:r>
                        <a:rPr lang="it-IT" sz="32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Gesù </a:t>
                      </a:r>
                      <a:endParaRPr lang="it-IT" sz="32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32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Invita </a:t>
                      </a:r>
                      <a:r>
                        <a:rPr lang="it-IT" sz="3200" b="1" dirty="0" err="1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Zaccheo</a:t>
                      </a:r>
                      <a:r>
                        <a:rPr lang="it-IT" sz="3200" b="1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a scendere</a:t>
                      </a:r>
                      <a:endParaRPr lang="it-IT" sz="32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696997">
                <a:tc>
                  <a:txBody>
                    <a:bodyPr/>
                    <a:lstStyle/>
                    <a:p>
                      <a:pPr algn="ctr"/>
                      <a:r>
                        <a:rPr lang="it-IT" sz="3200" b="1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Zaccheo</a:t>
                      </a:r>
                      <a:r>
                        <a:rPr lang="it-IT" sz="32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it-IT" sz="32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32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Scende e accoglie Gesù in casa sua</a:t>
                      </a:r>
                      <a:endParaRPr lang="it-IT" sz="32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696997">
                <a:tc>
                  <a:txBody>
                    <a:bodyPr/>
                    <a:lstStyle/>
                    <a:p>
                      <a:pPr algn="ctr"/>
                      <a:r>
                        <a:rPr lang="it-IT" sz="32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Gesù</a:t>
                      </a:r>
                      <a:r>
                        <a:rPr lang="it-IT" sz="3200" b="1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it-IT" sz="32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32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Conferma </a:t>
                      </a:r>
                      <a:r>
                        <a:rPr lang="it-IT" sz="3200" b="1" dirty="0" err="1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Zaccheo</a:t>
                      </a:r>
                      <a:endParaRPr lang="it-IT" sz="32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>
                <a:solidFill>
                  <a:srgbClr val="C00000"/>
                </a:solidFill>
              </a:rPr>
              <a:t>Verbi di movimento</a:t>
            </a:r>
            <a:endParaRPr lang="it-IT" b="1" dirty="0">
              <a:solidFill>
                <a:srgbClr val="C0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it-IT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it-IT" sz="4000" b="1" i="1" dirty="0" smtClean="0">
                <a:latin typeface="Times New Roman" pitchFamily="18" charset="0"/>
                <a:cs typeface="Times New Roman" pitchFamily="18" charset="0"/>
              </a:rPr>
              <a:t>Entrare, attraversare, correre, </a:t>
            </a:r>
          </a:p>
          <a:p>
            <a:pPr algn="ctr">
              <a:buNone/>
            </a:pPr>
            <a:r>
              <a:rPr lang="it-IT" sz="4000" b="1" i="1" dirty="0" smtClean="0">
                <a:latin typeface="Times New Roman" pitchFamily="18" charset="0"/>
                <a:cs typeface="Times New Roman" pitchFamily="18" charset="0"/>
              </a:rPr>
              <a:t>salire, scendere, accogliere </a:t>
            </a:r>
          </a:p>
          <a:p>
            <a:pPr algn="ctr">
              <a:buNone/>
            </a:pPr>
            <a:endParaRPr lang="it-IT" sz="40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it-IT" sz="4000" b="1" i="1" dirty="0" smtClean="0">
                <a:latin typeface="Times New Roman" pitchFamily="18" charset="0"/>
                <a:cs typeface="Times New Roman" pitchFamily="18" charset="0"/>
              </a:rPr>
              <a:t>… </a:t>
            </a:r>
            <a:r>
              <a:rPr lang="it-IT" sz="4000" b="1" dirty="0" smtClean="0">
                <a:latin typeface="Times New Roman" pitchFamily="18" charset="0"/>
                <a:cs typeface="Times New Roman" pitchFamily="18" charset="0"/>
              </a:rPr>
              <a:t>e poi </a:t>
            </a:r>
            <a:r>
              <a:rPr lang="it-IT" sz="4000" b="1" i="1" dirty="0" smtClean="0">
                <a:latin typeface="Times New Roman" pitchFamily="18" charset="0"/>
                <a:cs typeface="Times New Roman" pitchFamily="18" charset="0"/>
              </a:rPr>
              <a:t>fermarsi!</a:t>
            </a:r>
            <a:endParaRPr lang="it-IT" sz="4000" dirty="0"/>
          </a:p>
        </p:txBody>
      </p:sp>
    </p:spTree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>
                <a:solidFill>
                  <a:srgbClr val="C00000"/>
                </a:solidFill>
              </a:rPr>
              <a:t>Verso Gerusalemme</a:t>
            </a:r>
            <a:endParaRPr lang="it-IT" b="1" dirty="0">
              <a:solidFill>
                <a:srgbClr val="C00000"/>
              </a:solidFill>
            </a:endParaRPr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</p:nvPr>
        </p:nvGraphicFramePr>
        <p:xfrm>
          <a:off x="0" y="1600200"/>
          <a:ext cx="9144000" cy="2529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77398"/>
                <a:gridCol w="1748752"/>
                <a:gridCol w="2185940"/>
                <a:gridCol w="273191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Guarigione del cieco</a:t>
                      </a:r>
                      <a:endParaRPr lang="it-IT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3200" dirty="0" err="1" smtClean="0">
                          <a:solidFill>
                            <a:srgbClr val="FFC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Zaccheo</a:t>
                      </a:r>
                      <a:r>
                        <a:rPr lang="it-IT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it-IT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it-IT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Parabola delle monete d’oro</a:t>
                      </a:r>
                    </a:p>
                    <a:p>
                      <a:pPr algn="ctr">
                        <a:buNone/>
                      </a:pPr>
                      <a:endParaRPr lang="it-IT" sz="3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32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Ministero di Gesù a Gerusalemme</a:t>
                      </a:r>
                      <a:endParaRPr lang="it-IT" sz="3200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>
                <a:solidFill>
                  <a:srgbClr val="002060"/>
                </a:solidFill>
                <a:latin typeface="Algerian" pitchFamily="82" charset="0"/>
              </a:rPr>
              <a:t>Gerico </a:t>
            </a:r>
            <a:endParaRPr lang="it-IT" b="1" dirty="0">
              <a:solidFill>
                <a:srgbClr val="002060"/>
              </a:solidFill>
              <a:latin typeface="Algerian" pitchFamily="82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it-IT" b="1" dirty="0" smtClean="0">
                <a:latin typeface="Times New Roman" pitchFamily="18" charset="0"/>
                <a:cs typeface="Times New Roman" pitchFamily="18" charset="0"/>
              </a:rPr>
              <a:t>È la ‘città delle palme’ </a:t>
            </a:r>
            <a:r>
              <a:rPr lang="it-IT" sz="2000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it-IT" sz="2000" b="1" dirty="0" err="1" smtClean="0">
                <a:latin typeface="Times New Roman" pitchFamily="18" charset="0"/>
                <a:cs typeface="Times New Roman" pitchFamily="18" charset="0"/>
              </a:rPr>
              <a:t>Dt</a:t>
            </a:r>
            <a:r>
              <a:rPr lang="it-IT" sz="2000" b="1" dirty="0" smtClean="0">
                <a:latin typeface="Times New Roman" pitchFamily="18" charset="0"/>
                <a:cs typeface="Times New Roman" pitchFamily="18" charset="0"/>
              </a:rPr>
              <a:t> 34,3) </a:t>
            </a:r>
          </a:p>
          <a:p>
            <a:pPr algn="ctr">
              <a:buNone/>
            </a:pPr>
            <a:r>
              <a:rPr lang="it-IT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 circa 10 km dal Giordano e a 30 da Gerusalemme a 9,5 dal Mar Morto</a:t>
            </a:r>
          </a:p>
          <a:p>
            <a:pPr algn="ctr">
              <a:buNone/>
            </a:pPr>
            <a:r>
              <a:rPr lang="it-IT" b="1" dirty="0" smtClean="0">
                <a:latin typeface="Times New Roman" pitchFamily="18" charset="0"/>
                <a:cs typeface="Times New Roman" pitchFamily="18" charset="0"/>
              </a:rPr>
              <a:t>Città più volte distrutta e ricostruita</a:t>
            </a:r>
          </a:p>
          <a:p>
            <a:pPr algn="ctr">
              <a:buNone/>
            </a:pPr>
            <a:r>
              <a:rPr lang="it-IT" b="1" dirty="0" smtClean="0">
                <a:latin typeface="Times New Roman" pitchFamily="18" charset="0"/>
                <a:cs typeface="Times New Roman" pitchFamily="18" charset="0"/>
              </a:rPr>
              <a:t>Al tempo di Gesù, Erode </a:t>
            </a:r>
            <a:r>
              <a:rPr lang="it-IT" b="1" dirty="0" err="1" smtClean="0">
                <a:latin typeface="Times New Roman" pitchFamily="18" charset="0"/>
                <a:cs typeface="Times New Roman" pitchFamily="18" charset="0"/>
              </a:rPr>
              <a:t>Archelao</a:t>
            </a:r>
            <a:r>
              <a:rPr lang="it-IT" b="1" dirty="0" smtClean="0">
                <a:latin typeface="Times New Roman" pitchFamily="18" charset="0"/>
                <a:cs typeface="Times New Roman" pitchFamily="18" charset="0"/>
              </a:rPr>
              <a:t> l’aveva arricchita di palazzi, giardini, anfiteatro, ippodromo, ginnasio e piscina</a:t>
            </a:r>
          </a:p>
          <a:p>
            <a:pPr algn="ctr">
              <a:buNone/>
            </a:pPr>
            <a:r>
              <a:rPr lang="it-IT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Si  trova in una depressione a 250 m sotto l m </a:t>
            </a:r>
          </a:p>
        </p:txBody>
      </p:sp>
    </p:spTree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Fondamenta di dimore emerse dagli scavi di </a:t>
            </a:r>
            <a:r>
              <a:rPr lang="it-IT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Tell</a:t>
            </a:r>
            <a:r>
              <a:rPr lang="it-IT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es-Sultan</a:t>
            </a:r>
            <a:r>
              <a:rPr lang="it-IT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presso Gerico </a:t>
            </a:r>
            <a:endParaRPr lang="it-IT" dirty="0"/>
          </a:p>
        </p:txBody>
      </p:sp>
      <p:pic>
        <p:nvPicPr>
          <p:cNvPr id="4" name="Segnaposto contenuto 3" descr="https://upload.wikimedia.org/wikipedia/commons/thumb/4/45/Jerycho8.jpg/220px-Jerycho8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2132856"/>
            <a:ext cx="5328592" cy="41764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egnaposto contenuto 3" descr="Mappa di localizzazione: Stato di Palestina">
            <a:hlinkClick r:id="rId2" tooltip="&quot;Mappa di localizzazione: Stato di Palestina&quot;"/>
          </p:cNvPr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23728" y="692696"/>
            <a:ext cx="3686522" cy="5544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6000" b="1" dirty="0" smtClean="0">
                <a:solidFill>
                  <a:srgbClr val="C00000"/>
                </a:solidFill>
              </a:rPr>
              <a:t>È l’ultima tappa prima …</a:t>
            </a:r>
            <a:endParaRPr lang="it-IT" sz="60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it-IT" sz="9600" b="1" dirty="0" smtClean="0">
                <a:solidFill>
                  <a:schemeClr val="accent4">
                    <a:lumMod val="50000"/>
                  </a:schemeClr>
                </a:solidFill>
              </a:rPr>
              <a:t>… di Gerusalemme </a:t>
            </a:r>
          </a:p>
          <a:p>
            <a:pPr algn="ctr">
              <a:buNone/>
            </a:pPr>
            <a:endParaRPr lang="it-IT" sz="9600" dirty="0"/>
          </a:p>
        </p:txBody>
      </p:sp>
    </p:spTree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5400" b="1" dirty="0" err="1" smtClean="0">
                <a:solidFill>
                  <a:srgbClr val="C00000"/>
                </a:solidFill>
              </a:rPr>
              <a:t>Zaccheo</a:t>
            </a:r>
            <a:r>
              <a:rPr lang="it-IT" sz="5400" b="1" dirty="0" smtClean="0">
                <a:solidFill>
                  <a:srgbClr val="C00000"/>
                </a:solidFill>
              </a:rPr>
              <a:t> </a:t>
            </a:r>
            <a:endParaRPr lang="it-IT" sz="5400" b="1" dirty="0">
              <a:solidFill>
                <a:srgbClr val="C0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it-IT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it-IT" b="1" i="1" dirty="0" err="1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καλούμενος</a:t>
            </a:r>
            <a:r>
              <a:rPr lang="it-IT" b="1" i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it-IT" sz="4000" b="1" i="1" dirty="0" err="1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Ζακχαῖος</a:t>
            </a:r>
            <a:r>
              <a:rPr lang="it-IT" sz="4000" b="1" i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>
              <a:buNone/>
            </a:pPr>
            <a:endParaRPr lang="it-IT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it-IT" b="1" dirty="0" smtClean="0">
                <a:latin typeface="Times New Roman" pitchFamily="18" charset="0"/>
                <a:cs typeface="Times New Roman" pitchFamily="18" charset="0"/>
              </a:rPr>
              <a:t>‘</a:t>
            </a:r>
            <a:r>
              <a:rPr lang="it-IT" b="1" dirty="0" err="1" smtClean="0">
                <a:latin typeface="Times New Roman" pitchFamily="18" charset="0"/>
                <a:cs typeface="Times New Roman" pitchFamily="18" charset="0"/>
              </a:rPr>
              <a:t>Grecizzazione</a:t>
            </a:r>
            <a:r>
              <a:rPr lang="it-IT" b="1" dirty="0" smtClean="0">
                <a:latin typeface="Times New Roman" pitchFamily="18" charset="0"/>
                <a:cs typeface="Times New Roman" pitchFamily="18" charset="0"/>
              </a:rPr>
              <a:t>’ dell’ebraico </a:t>
            </a:r>
            <a:r>
              <a:rPr lang="he-IL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e-IL" sz="4000" b="1" dirty="0" smtClean="0">
                <a:latin typeface="Times New Roman" pitchFamily="18" charset="0"/>
                <a:cs typeface="Times New Roman" pitchFamily="18" charset="0"/>
              </a:rPr>
              <a:t>זַכָּ֔י </a:t>
            </a:r>
            <a:endParaRPr lang="it-IT" sz="4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it-IT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it-IT" sz="4000" b="1" dirty="0" smtClean="0">
                <a:latin typeface="Times New Roman" pitchFamily="18" charset="0"/>
                <a:cs typeface="Times New Roman" pitchFamily="18" charset="0"/>
              </a:rPr>
              <a:t> … vuol dire: </a:t>
            </a:r>
            <a:r>
              <a:rPr lang="it-IT" sz="4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puro</a:t>
            </a:r>
            <a:r>
              <a:rPr lang="it-IT" sz="40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it-IT" sz="4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innocente</a:t>
            </a:r>
          </a:p>
          <a:p>
            <a:pPr algn="ctr">
              <a:buNone/>
            </a:pPr>
            <a:endParaRPr lang="it-IT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it-IT" b="1" dirty="0" smtClean="0">
                <a:latin typeface="Times New Roman" pitchFamily="18" charset="0"/>
                <a:cs typeface="Times New Roman" pitchFamily="18" charset="0"/>
              </a:rPr>
              <a:t>Eppure è considerato impuro dalla sua gente!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it-IT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Scrittura / Scritture </a:t>
            </a:r>
          </a:p>
          <a:p>
            <a:pPr algn="ctr">
              <a:buNone/>
            </a:pPr>
            <a:r>
              <a:rPr lang="it-IT" sz="4400" b="1" dirty="0" smtClean="0">
                <a:latin typeface="Times New Roman" pitchFamily="18" charset="0"/>
                <a:cs typeface="Times New Roman" pitchFamily="18" charset="0"/>
              </a:rPr>
              <a:t>=</a:t>
            </a:r>
          </a:p>
          <a:p>
            <a:pPr algn="ctr">
              <a:buNone/>
            </a:pPr>
            <a:r>
              <a:rPr lang="it-IT" sz="4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Bibbia ebraica</a:t>
            </a:r>
          </a:p>
          <a:p>
            <a:pPr algn="ctr">
              <a:buNone/>
            </a:pPr>
            <a:r>
              <a:rPr lang="it-IT" sz="4400" b="1" dirty="0" smtClean="0">
                <a:latin typeface="Times New Roman" pitchFamily="18" charset="0"/>
                <a:cs typeface="Times New Roman" pitchFamily="18" charset="0"/>
              </a:rPr>
              <a:t>o </a:t>
            </a:r>
          </a:p>
          <a:p>
            <a:pPr algn="ctr">
              <a:buNone/>
            </a:pPr>
            <a:r>
              <a:rPr lang="it-IT" sz="4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Antico Testamento</a:t>
            </a:r>
            <a:endParaRPr lang="it-IT" sz="44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>
                <a:solidFill>
                  <a:srgbClr val="C00000"/>
                </a:solidFill>
              </a:rPr>
              <a:t>Perché è impuro?</a:t>
            </a:r>
            <a:endParaRPr lang="it-IT" b="1" dirty="0">
              <a:solidFill>
                <a:srgbClr val="C0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È </a:t>
            </a:r>
            <a:r>
              <a:rPr lang="it-IT" b="1" dirty="0" err="1" smtClean="0">
                <a:latin typeface="Times New Roman" pitchFamily="18" charset="0"/>
                <a:cs typeface="Times New Roman" pitchFamily="18" charset="0"/>
              </a:rPr>
              <a:t>ἀρχιτελώνης</a:t>
            </a:r>
            <a:r>
              <a:rPr lang="it-IT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it-IT" b="1" i="1" dirty="0" smtClean="0">
                <a:latin typeface="Times New Roman" pitchFamily="18" charset="0"/>
                <a:cs typeface="Times New Roman" pitchFamily="18" charset="0"/>
              </a:rPr>
              <a:t>capo dei pubblicani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>
              <a:buNone/>
            </a:pPr>
            <a:endParaRPr lang="it-IT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it-IT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È la professione a definirlo </a:t>
            </a:r>
            <a:r>
              <a:rPr lang="it-IT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impuro</a:t>
            </a:r>
          </a:p>
          <a:p>
            <a:pPr algn="ctr">
              <a:buNone/>
            </a:pPr>
            <a:endParaRPr lang="it-IT" b="1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it-IT" sz="4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it-IT" sz="4000" b="1" u="sng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Gerico</a:t>
            </a:r>
            <a:r>
              <a:rPr lang="it-IT" sz="4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c’era una stazione di dazio </a:t>
            </a:r>
          </a:p>
          <a:p>
            <a:pPr algn="ctr">
              <a:buNone/>
            </a:pPr>
            <a:r>
              <a:rPr lang="it-IT" sz="2800" dirty="0" smtClean="0">
                <a:latin typeface="Times New Roman" pitchFamily="18" charset="0"/>
                <a:cs typeface="Times New Roman" pitchFamily="18" charset="0"/>
              </a:rPr>
              <a:t>(confine con la </a:t>
            </a:r>
            <a:r>
              <a:rPr lang="it-IT" sz="2800" dirty="0" err="1" smtClean="0">
                <a:latin typeface="Times New Roman" pitchFamily="18" charset="0"/>
                <a:cs typeface="Times New Roman" pitchFamily="18" charset="0"/>
              </a:rPr>
              <a:t>Perea</a:t>
            </a:r>
            <a:r>
              <a:rPr lang="it-IT" sz="2800" dirty="0" smtClean="0">
                <a:latin typeface="Times New Roman" pitchFamily="18" charset="0"/>
                <a:cs typeface="Times New Roman" pitchFamily="18" charset="0"/>
              </a:rPr>
              <a:t>) </a:t>
            </a:r>
          </a:p>
          <a:p>
            <a:pPr algn="ctr">
              <a:buNone/>
            </a:pPr>
            <a:r>
              <a:rPr lang="it-IT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dove gli esattori riscuotevano le tasse!</a:t>
            </a:r>
          </a:p>
          <a:p>
            <a:pPr>
              <a:buNone/>
            </a:pPr>
            <a:endParaRPr lang="it-IT" dirty="0"/>
          </a:p>
        </p:txBody>
      </p:sp>
    </p:spTree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egnaposto contenuto 3"/>
          <p:cNvGraphicFramePr>
            <a:graphicFrameLocks noGrp="1"/>
          </p:cNvGraphicFramePr>
          <p:nvPr>
            <p:ph idx="1"/>
          </p:nvPr>
        </p:nvGraphicFramePr>
        <p:xfrm>
          <a:off x="457200" y="980728"/>
          <a:ext cx="8229600" cy="5455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29600"/>
              </a:tblGrid>
              <a:tr h="4176463">
                <a:tc>
                  <a:txBody>
                    <a:bodyPr/>
                    <a:lstStyle/>
                    <a:p>
                      <a:pPr algn="ctr"/>
                      <a:r>
                        <a:rPr lang="it-IT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Le tasse venivano riscosse per conto dei Romani, di coloro che dominavano Israele!</a:t>
                      </a:r>
                    </a:p>
                    <a:p>
                      <a:pPr algn="ctr"/>
                      <a:endParaRPr lang="it-IT" sz="3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it-IT" sz="32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Gli esattori erano visti come ‘collaborazionisti’ dei Romani, quindi nemici!</a:t>
                      </a:r>
                    </a:p>
                    <a:p>
                      <a:pPr algn="ctr"/>
                      <a:endParaRPr lang="it-IT" sz="3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it-IT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Si lascia intendere che facevano … la ‘cresta’.</a:t>
                      </a:r>
                    </a:p>
                    <a:p>
                      <a:pPr algn="ctr"/>
                      <a:endParaRPr lang="it-IT" sz="3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it-IT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L’insieme di tutto ciò faceva dei ‘pubblicani’ delle </a:t>
                      </a:r>
                      <a:r>
                        <a:rPr lang="it-IT" sz="32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persone disprezzate</a:t>
                      </a:r>
                      <a:r>
                        <a:rPr lang="it-IT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  <a:p>
                      <a:endParaRPr lang="it-IT" sz="32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i="1" dirty="0" smtClean="0">
                <a:solidFill>
                  <a:srgbClr val="002060"/>
                </a:solidFill>
              </a:rPr>
              <a:t>Gesù amico dei pubblicani</a:t>
            </a:r>
            <a:endParaRPr lang="it-IT" b="1" i="1" dirty="0">
              <a:solidFill>
                <a:srgbClr val="00206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it-IT" b="1" dirty="0" smtClean="0">
                <a:latin typeface="Times New Roman" pitchFamily="18" charset="0"/>
                <a:cs typeface="Times New Roman" pitchFamily="18" charset="0"/>
              </a:rPr>
              <a:t>Gesù chiama Levi a seguirlo mentre era </a:t>
            </a:r>
            <a:r>
              <a:rPr lang="it-IT" b="1" i="1" dirty="0" smtClean="0">
                <a:latin typeface="Times New Roman" pitchFamily="18" charset="0"/>
                <a:cs typeface="Times New Roman" pitchFamily="18" charset="0"/>
              </a:rPr>
              <a:t>al banco delle imposte 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it-IT" sz="2400" dirty="0" err="1" smtClean="0">
                <a:latin typeface="Times New Roman" pitchFamily="18" charset="0"/>
                <a:cs typeface="Times New Roman" pitchFamily="18" charset="0"/>
              </a:rPr>
              <a:t>Lc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 5,27-28) </a:t>
            </a:r>
          </a:p>
          <a:p>
            <a:pPr algn="ctr">
              <a:buNone/>
            </a:pPr>
            <a:endParaRPr lang="it-IT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it-IT" b="1" dirty="0" smtClean="0">
                <a:latin typeface="Times New Roman" pitchFamily="18" charset="0"/>
                <a:cs typeface="Times New Roman" pitchFamily="18" charset="0"/>
              </a:rPr>
              <a:t>Gesù è ospite in casa di Levi 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it-IT" sz="2400" dirty="0" err="1" smtClean="0">
                <a:latin typeface="Times New Roman" pitchFamily="18" charset="0"/>
                <a:cs typeface="Times New Roman" pitchFamily="18" charset="0"/>
              </a:rPr>
              <a:t>Lc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 5,29-32)</a:t>
            </a:r>
          </a:p>
          <a:p>
            <a:pPr algn="ctr">
              <a:buNone/>
            </a:pPr>
            <a:endParaRPr lang="it-IT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it-IT" b="1" dirty="0" smtClean="0">
                <a:latin typeface="Times New Roman" pitchFamily="18" charset="0"/>
                <a:cs typeface="Times New Roman" pitchFamily="18" charset="0"/>
              </a:rPr>
              <a:t>I farisei mormorano che Gesù sia suo ospite 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(30)</a:t>
            </a:r>
          </a:p>
          <a:p>
            <a:pPr algn="ctr">
              <a:buNone/>
            </a:pPr>
            <a:endParaRPr lang="it-IT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it-IT" sz="3300" b="1" i="1" dirty="0" smtClean="0">
                <a:latin typeface="Times New Roman" pitchFamily="18" charset="0"/>
                <a:cs typeface="Times New Roman" pitchFamily="18" charset="0"/>
              </a:rPr>
              <a:t>Ecco un mangione e un beone, un amico dei pubblicani e dei peccatori 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it-IT" sz="2400" dirty="0" err="1" smtClean="0">
                <a:latin typeface="Times New Roman" pitchFamily="18" charset="0"/>
                <a:cs typeface="Times New Roman" pitchFamily="18" charset="0"/>
              </a:rPr>
              <a:t>Lc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 7,34)</a:t>
            </a:r>
          </a:p>
          <a:p>
            <a:pPr algn="ctr">
              <a:buNone/>
            </a:pPr>
            <a:endParaRPr lang="it-IT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it-IT" b="1" i="1" dirty="0" smtClean="0">
                <a:latin typeface="Times New Roman" pitchFamily="18" charset="0"/>
                <a:cs typeface="Times New Roman" pitchFamily="18" charset="0"/>
              </a:rPr>
              <a:t>Costui accoglie i peccatori e mangia con loro</a:t>
            </a:r>
            <a:r>
              <a:rPr lang="it-IT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(15,2)</a:t>
            </a:r>
          </a:p>
        </p:txBody>
      </p:sp>
    </p:spTree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i="1" dirty="0" smtClean="0"/>
              <a:t>Capo dei pubblicani e ricco</a:t>
            </a:r>
            <a:endParaRPr lang="it-IT" b="1" i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it-IT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La professione era ‘sporca’ </a:t>
            </a:r>
          </a:p>
          <a:p>
            <a:pPr algn="ctr">
              <a:buNone/>
            </a:pPr>
            <a:r>
              <a:rPr lang="it-IT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e quindi anche molto redditizia.</a:t>
            </a:r>
          </a:p>
          <a:p>
            <a:pPr algn="ctr">
              <a:buNone/>
            </a:pPr>
            <a:endParaRPr lang="it-IT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it-IT" b="1" dirty="0" smtClean="0">
                <a:latin typeface="Times New Roman" pitchFamily="18" charset="0"/>
                <a:cs typeface="Times New Roman" pitchFamily="18" charset="0"/>
              </a:rPr>
              <a:t>Tra l’altro ne è il </a:t>
            </a:r>
            <a:r>
              <a:rPr lang="it-IT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capo</a:t>
            </a:r>
            <a:r>
              <a:rPr lang="it-IT" b="1" dirty="0" smtClean="0">
                <a:latin typeface="Times New Roman" pitchFamily="18" charset="0"/>
                <a:cs typeface="Times New Roman" pitchFamily="18" charset="0"/>
              </a:rPr>
              <a:t> di questi ‘professionisti’!</a:t>
            </a:r>
          </a:p>
          <a:p>
            <a:pPr algn="ctr">
              <a:buNone/>
            </a:pPr>
            <a:endParaRPr lang="it-IT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it-IT" b="1" dirty="0" smtClean="0">
                <a:latin typeface="Times New Roman" pitchFamily="18" charset="0"/>
                <a:cs typeface="Times New Roman" pitchFamily="18" charset="0"/>
              </a:rPr>
              <a:t>Ecco perché viene subito specificato che era </a:t>
            </a:r>
            <a:r>
              <a:rPr lang="it-IT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ricco</a:t>
            </a:r>
            <a:r>
              <a:rPr lang="it-IT" b="1" dirty="0" smtClean="0">
                <a:latin typeface="Times New Roman" pitchFamily="18" charset="0"/>
                <a:cs typeface="Times New Roman" pitchFamily="18" charset="0"/>
              </a:rPr>
              <a:t>!</a:t>
            </a:r>
          </a:p>
        </p:txBody>
      </p:sp>
    </p:spTree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Cercava di vedere Gesù </a:t>
            </a:r>
            <a:endParaRPr lang="it-IT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t-IT" b="1" dirty="0" smtClean="0">
                <a:latin typeface="Times New Roman" pitchFamily="18" charset="0"/>
                <a:cs typeface="Times New Roman" pitchFamily="18" charset="0"/>
              </a:rPr>
              <a:t>… stessa espressione con cui in </a:t>
            </a:r>
            <a:r>
              <a:rPr lang="it-IT" b="1" dirty="0" err="1" smtClean="0">
                <a:latin typeface="Times New Roman" pitchFamily="18" charset="0"/>
                <a:cs typeface="Times New Roman" pitchFamily="18" charset="0"/>
              </a:rPr>
              <a:t>Lc</a:t>
            </a:r>
            <a:r>
              <a:rPr lang="it-IT" b="1" dirty="0" smtClean="0">
                <a:latin typeface="Times New Roman" pitchFamily="18" charset="0"/>
                <a:cs typeface="Times New Roman" pitchFamily="18" charset="0"/>
              </a:rPr>
              <a:t> 9,9 è scritto che Erode </a:t>
            </a:r>
            <a:r>
              <a:rPr lang="it-IT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cercava di vederlo</a:t>
            </a:r>
            <a:r>
              <a:rPr lang="it-IT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b="1" dirty="0" smtClean="0">
                <a:latin typeface="Times New Roman" pitchFamily="18" charset="0"/>
                <a:cs typeface="Times New Roman" pitchFamily="18" charset="0"/>
              </a:rPr>
              <a:t>(Gesù)</a:t>
            </a:r>
          </a:p>
          <a:p>
            <a:pPr>
              <a:buNone/>
            </a:pPr>
            <a:endParaRPr lang="it-IT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it-IT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Ancora è detto</a:t>
            </a:r>
            <a:r>
              <a:rPr lang="it-IT" b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None/>
            </a:pPr>
            <a:r>
              <a:rPr lang="it-IT" b="1" dirty="0" smtClean="0">
                <a:latin typeface="Times New Roman" pitchFamily="18" charset="0"/>
                <a:cs typeface="Times New Roman" pitchFamily="18" charset="0"/>
              </a:rPr>
              <a:t>… </a:t>
            </a:r>
            <a:r>
              <a:rPr lang="it-IT" b="1" i="1" dirty="0" smtClean="0">
                <a:latin typeface="Times New Roman" pitchFamily="18" charset="0"/>
                <a:cs typeface="Times New Roman" pitchFamily="18" charset="0"/>
              </a:rPr>
              <a:t>corse avanti e, </a:t>
            </a:r>
            <a:r>
              <a:rPr lang="it-IT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per riuscire a vederlo</a:t>
            </a:r>
            <a:r>
              <a:rPr lang="it-IT" b="1" i="1" dirty="0" smtClean="0">
                <a:latin typeface="Times New Roman" pitchFamily="18" charset="0"/>
                <a:cs typeface="Times New Roman" pitchFamily="18" charset="0"/>
              </a:rPr>
              <a:t>, salì su un sicomoro</a:t>
            </a:r>
            <a:r>
              <a:rPr lang="it-IT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2000" dirty="0" smtClean="0">
                <a:latin typeface="Times New Roman" pitchFamily="18" charset="0"/>
                <a:cs typeface="Times New Roman" pitchFamily="18" charset="0"/>
              </a:rPr>
              <a:t>(4)  </a:t>
            </a:r>
          </a:p>
          <a:p>
            <a:pPr>
              <a:buNone/>
            </a:pPr>
            <a:endParaRPr lang="it-IT" dirty="0"/>
          </a:p>
        </p:txBody>
      </p:sp>
    </p:spTree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b="1" dirty="0" smtClean="0">
                <a:solidFill>
                  <a:srgbClr val="FF0000"/>
                </a:solidFill>
              </a:rPr>
              <a:t>Il sicomoro di Gerico</a:t>
            </a: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>(</a:t>
            </a:r>
            <a:r>
              <a:rPr lang="it-IT" i="1" dirty="0" smtClean="0"/>
              <a:t>ficus </a:t>
            </a:r>
            <a:r>
              <a:rPr lang="it-IT" i="1" dirty="0" err="1" smtClean="0"/>
              <a:t>sycomorus</a:t>
            </a:r>
            <a:r>
              <a:rPr lang="it-IT" dirty="0" smtClean="0"/>
              <a:t>)</a:t>
            </a:r>
            <a:endParaRPr lang="it-IT" dirty="0"/>
          </a:p>
        </p:txBody>
      </p:sp>
      <p:pic>
        <p:nvPicPr>
          <p:cNvPr id="4" name="Segnaposto contenuto 3" descr="https://upload.wikimedia.org/wikipedia/it/thumb/d/dc/Gerico02.JPG/220px-Gerico02.JPG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79712" y="1556792"/>
            <a:ext cx="5112568" cy="5040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>
                <a:solidFill>
                  <a:srgbClr val="FF0000"/>
                </a:solidFill>
                <a:latin typeface="Arial Black" pitchFamily="34" charset="0"/>
              </a:rPr>
              <a:t>Inversione di aspettative</a:t>
            </a:r>
            <a:endParaRPr lang="it-IT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it-IT" sz="5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it-IT" sz="5400" b="1" dirty="0" smtClean="0">
                <a:latin typeface="Times New Roman" pitchFamily="18" charset="0"/>
                <a:cs typeface="Times New Roman" pitchFamily="18" charset="0"/>
              </a:rPr>
              <a:t>Colui che </a:t>
            </a:r>
            <a:r>
              <a:rPr lang="it-IT" sz="5400" b="1" i="1" dirty="0" smtClean="0">
                <a:latin typeface="Times New Roman" pitchFamily="18" charset="0"/>
                <a:cs typeface="Times New Roman" pitchFamily="18" charset="0"/>
              </a:rPr>
              <a:t>cercava di vedere </a:t>
            </a:r>
          </a:p>
          <a:p>
            <a:pPr algn="ctr">
              <a:buNone/>
            </a:pPr>
            <a:r>
              <a:rPr lang="it-IT" sz="5400" b="1" dirty="0" smtClean="0">
                <a:latin typeface="Times New Roman" pitchFamily="18" charset="0"/>
                <a:cs typeface="Times New Roman" pitchFamily="18" charset="0"/>
              </a:rPr>
              <a:t>è da Lui stesso guardato!</a:t>
            </a:r>
          </a:p>
          <a:p>
            <a:pPr>
              <a:buNone/>
            </a:pPr>
            <a:endParaRPr lang="it-IT" sz="5400" dirty="0"/>
          </a:p>
        </p:txBody>
      </p:sp>
    </p:spTree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i="1" dirty="0" smtClean="0">
                <a:solidFill>
                  <a:srgbClr val="00B0F0"/>
                </a:solidFill>
              </a:rPr>
              <a:t>Gesù alzò lo sguardo</a:t>
            </a:r>
            <a:endParaRPr lang="it-IT" b="1" i="1" dirty="0">
              <a:solidFill>
                <a:srgbClr val="00B0F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it-IT" b="1" dirty="0" smtClean="0">
                <a:latin typeface="Times New Roman" pitchFamily="18" charset="0"/>
                <a:cs typeface="Times New Roman" pitchFamily="18" charset="0"/>
              </a:rPr>
              <a:t>Letteralmente </a:t>
            </a:r>
          </a:p>
          <a:p>
            <a:pPr algn="ctr">
              <a:buNone/>
            </a:pPr>
            <a:r>
              <a:rPr lang="it-IT" b="1" dirty="0" err="1" smtClean="0">
                <a:latin typeface="Times New Roman" pitchFamily="18" charset="0"/>
                <a:cs typeface="Times New Roman" pitchFamily="18" charset="0"/>
              </a:rPr>
              <a:t>ἀναβλέψας</a:t>
            </a:r>
            <a:r>
              <a:rPr lang="it-IT" b="1" dirty="0" smtClean="0">
                <a:latin typeface="Times New Roman" pitchFamily="18" charset="0"/>
                <a:cs typeface="Times New Roman" pitchFamily="18" charset="0"/>
              </a:rPr>
              <a:t>  = </a:t>
            </a:r>
            <a:r>
              <a:rPr lang="it-IT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avendo guardato in su</a:t>
            </a:r>
          </a:p>
          <a:p>
            <a:pPr algn="ctr">
              <a:buNone/>
            </a:pPr>
            <a:endParaRPr lang="it-IT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it-IT" b="1" dirty="0" smtClean="0">
                <a:latin typeface="Times New Roman" pitchFamily="18" charset="0"/>
                <a:cs typeface="Times New Roman" pitchFamily="18" charset="0"/>
              </a:rPr>
              <a:t>Ritorna lo stesso motivo!!!</a:t>
            </a:r>
          </a:p>
          <a:p>
            <a:pPr algn="ctr">
              <a:buNone/>
            </a:pPr>
            <a:endParaRPr lang="it-IT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it-IT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Vedere</a:t>
            </a:r>
            <a:r>
              <a:rPr lang="it-IT" b="1" dirty="0" smtClean="0">
                <a:latin typeface="Times New Roman" pitchFamily="18" charset="0"/>
                <a:cs typeface="Times New Roman" pitchFamily="18" charset="0"/>
              </a:rPr>
              <a:t> … </a:t>
            </a:r>
            <a:r>
              <a:rPr lang="it-IT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provare misericordia </a:t>
            </a:r>
            <a:r>
              <a:rPr lang="it-IT" b="1" dirty="0" smtClean="0">
                <a:latin typeface="Times New Roman" pitchFamily="18" charset="0"/>
                <a:cs typeface="Times New Roman" pitchFamily="18" charset="0"/>
              </a:rPr>
              <a:t>… </a:t>
            </a:r>
            <a:r>
              <a:rPr lang="it-IT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agire</a:t>
            </a:r>
          </a:p>
          <a:p>
            <a:pPr>
              <a:buNone/>
            </a:pPr>
            <a:endParaRPr lang="it-IT" dirty="0"/>
          </a:p>
        </p:txBody>
      </p:sp>
    </p:spTree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i="1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Zaccheo</a:t>
            </a:r>
            <a:r>
              <a:rPr lang="it-IT" b="1" i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scendi subito … oggi</a:t>
            </a:r>
            <a:endParaRPr lang="it-IT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it-IT" sz="5400" b="1" dirty="0" smtClean="0">
                <a:latin typeface="Times New Roman" pitchFamily="18" charset="0"/>
                <a:cs typeface="Times New Roman" pitchFamily="18" charset="0"/>
              </a:rPr>
              <a:t>Gesù chiama l’uomo per nome!</a:t>
            </a:r>
          </a:p>
          <a:p>
            <a:pPr algn="ctr">
              <a:buNone/>
            </a:pPr>
            <a:endParaRPr lang="it-IT" sz="5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it-IT" sz="5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Oggi </a:t>
            </a:r>
            <a:r>
              <a:rPr lang="it-IT" sz="5400" b="1" dirty="0" smtClean="0">
                <a:latin typeface="Times New Roman" pitchFamily="18" charset="0"/>
                <a:cs typeface="Times New Roman" pitchFamily="18" charset="0"/>
              </a:rPr>
              <a:t>….</a:t>
            </a:r>
            <a:endParaRPr lang="it-IT" sz="5400" dirty="0"/>
          </a:p>
        </p:txBody>
      </p:sp>
    </p:spTree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i="1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Zaccheo</a:t>
            </a:r>
            <a:r>
              <a:rPr lang="it-IT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scese subito</a:t>
            </a:r>
            <a:endParaRPr lang="it-IT" b="1" i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it-IT" b="1" dirty="0" smtClean="0"/>
              <a:t>… </a:t>
            </a:r>
            <a:r>
              <a:rPr lang="it-IT" b="1" i="1" dirty="0" smtClean="0"/>
              <a:t>e lo accolse con gioia </a:t>
            </a:r>
          </a:p>
          <a:p>
            <a:pPr algn="ctr">
              <a:buNone/>
            </a:pPr>
            <a:endParaRPr lang="it-IT" b="1" dirty="0" smtClean="0"/>
          </a:p>
          <a:p>
            <a:pPr algn="ctr">
              <a:buNone/>
            </a:pPr>
            <a:r>
              <a:rPr lang="it-IT" b="1" dirty="0" smtClean="0"/>
              <a:t>L’ACCOGLIENZA GIUDAICA …</a:t>
            </a:r>
          </a:p>
          <a:p>
            <a:pPr algn="ctr">
              <a:buNone/>
            </a:pPr>
            <a:endParaRPr lang="it-IT" b="1" dirty="0" smtClean="0"/>
          </a:p>
          <a:p>
            <a:pPr algn="ctr">
              <a:buNone/>
            </a:pPr>
            <a:r>
              <a:rPr lang="it-IT" b="1" dirty="0" smtClean="0"/>
              <a:t>Ma ancora mormorazioni:</a:t>
            </a:r>
          </a:p>
          <a:p>
            <a:pPr algn="ctr">
              <a:buNone/>
            </a:pPr>
            <a:r>
              <a:rPr lang="it-IT" b="1" i="1" dirty="0" smtClean="0">
                <a:solidFill>
                  <a:schemeClr val="accent6">
                    <a:lumMod val="50000"/>
                  </a:schemeClr>
                </a:solidFill>
              </a:rPr>
              <a:t>È andato ad alloggiare in casa di un peccatore</a:t>
            </a:r>
            <a:r>
              <a:rPr lang="it-IT" b="1" i="1" dirty="0" smtClean="0">
                <a:solidFill>
                  <a:srgbClr val="FFC000"/>
                </a:solidFill>
              </a:rPr>
              <a:t> </a:t>
            </a:r>
          </a:p>
          <a:p>
            <a:pPr algn="ctr">
              <a:buNone/>
            </a:pPr>
            <a:endParaRPr lang="it-IT" b="1" i="1" dirty="0" smtClean="0"/>
          </a:p>
          <a:p>
            <a:pPr algn="ctr">
              <a:buNone/>
            </a:pPr>
            <a:r>
              <a:rPr lang="el-GR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καταλύω </a:t>
            </a:r>
            <a:r>
              <a:rPr lang="it-IT" b="1" dirty="0" smtClean="0"/>
              <a:t>= </a:t>
            </a:r>
            <a:r>
              <a:rPr lang="it-IT" b="1" i="1" dirty="0" smtClean="0"/>
              <a:t>fermarsi presso qualcuno</a:t>
            </a:r>
            <a:endParaRPr lang="it-IT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1014</TotalTime>
  <Words>5722</Words>
  <Application>Microsoft Office PowerPoint</Application>
  <PresentationFormat>Presentazione su schermo (4:3)</PresentationFormat>
  <Paragraphs>807</Paragraphs>
  <Slides>157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157</vt:i4>
      </vt:variant>
    </vt:vector>
  </HeadingPairs>
  <TitlesOfParts>
    <vt:vector size="158" baseType="lpstr">
      <vt:lpstr>Tema di Office</vt:lpstr>
      <vt:lpstr>Verso … Gesù Cristo</vt:lpstr>
      <vt:lpstr>Diapositiva 2</vt:lpstr>
      <vt:lpstr>… nelle ‘Sacre Scritture’ </vt:lpstr>
      <vt:lpstr>Antico Testamento  si  o Antico Testamento  no?  Marcione dice no!</vt:lpstr>
      <vt:lpstr>Antico e Nuovo Testamento</vt:lpstr>
      <vt:lpstr>L’Antico Testamento</vt:lpstr>
      <vt:lpstr>Praticamente … Cristo!</vt:lpstr>
      <vt:lpstr>Scrittura / Scritture</vt:lpstr>
      <vt:lpstr>Diapositiva 9</vt:lpstr>
      <vt:lpstr>Bibbia ‘ebraica’ = TaNaK</vt:lpstr>
      <vt:lpstr>Diapositiva 11</vt:lpstr>
      <vt:lpstr>Mosè (Legge), i Profeti  e i Salmi (Scritti)</vt:lpstr>
      <vt:lpstr>Gesù Cristo nella Legge</vt:lpstr>
      <vt:lpstr>Vendita / Schiavo</vt:lpstr>
      <vt:lpstr>Giuseppe / Gesù </vt:lpstr>
      <vt:lpstr>Fratelli / Vendita / Tradimento …</vt:lpstr>
      <vt:lpstr>Gesù Cristo nei Profeti</vt:lpstr>
      <vt:lpstr>‘Progressione’ dei Canti</vt:lpstr>
      <vt:lpstr>No retribuzione!</vt:lpstr>
      <vt:lpstr>Chi è questo Servo?</vt:lpstr>
      <vt:lpstr>Il Servo è Gesù</vt:lpstr>
      <vt:lpstr>Sul Servo lo Spirito, così su Gesù</vt:lpstr>
      <vt:lpstr>Luce delle genti</vt:lpstr>
      <vt:lpstr>Oggetto di scherno</vt:lpstr>
      <vt:lpstr>Sepoltura tra i ricchi empi</vt:lpstr>
      <vt:lpstr>Espiazione ‘vicaria’</vt:lpstr>
      <vt:lpstr>Gesù negli Scritti</vt:lpstr>
      <vt:lpstr>Salmo 22: supplica</vt:lpstr>
      <vt:lpstr>Salmo 22: speranza e universalismo</vt:lpstr>
      <vt:lpstr>E tu?</vt:lpstr>
      <vt:lpstr>Diapositiva 31</vt:lpstr>
      <vt:lpstr>Generalità …</vt:lpstr>
      <vt:lpstr>Diapositiva 33</vt:lpstr>
      <vt:lpstr>Diapositiva 34</vt:lpstr>
      <vt:lpstr>Di Lui si dice …</vt:lpstr>
      <vt:lpstr>Ebreo e israelita</vt:lpstr>
      <vt:lpstr>Diapositiva 37</vt:lpstr>
      <vt:lpstr>Profeta …</vt:lpstr>
      <vt:lpstr>Gesù da Cafarnao a Gerusalemme</vt:lpstr>
      <vt:lpstr>E tu? </vt:lpstr>
      <vt:lpstr>Diapositiva 41</vt:lpstr>
      <vt:lpstr>Diapositiva 42</vt:lpstr>
      <vt:lpstr>Diapositiva 43</vt:lpstr>
      <vt:lpstr>Gesù stava insegnando in una sinagoga in giorno di sabato. </vt:lpstr>
      <vt:lpstr>Dove si trova?</vt:lpstr>
      <vt:lpstr>Lago / Mare di Galilea</vt:lpstr>
      <vt:lpstr>La donna …</vt:lpstr>
      <vt:lpstr>… uno spirito</vt:lpstr>
      <vt:lpstr>Luca … ex pagano</vt:lpstr>
      <vt:lpstr>Gesù prende l’iniziativa …</vt:lpstr>
      <vt:lpstr>… rituale esorcistico </vt:lpstr>
      <vt:lpstr>"Donna, sei liberata (sciolta, slegata) dalla tua malattia"</vt:lpstr>
      <vt:lpstr>Diapositiva 53</vt:lpstr>
      <vt:lpstr>In Luca 4,40 …</vt:lpstr>
      <vt:lpstr>… e la donna</vt:lpstr>
      <vt:lpstr>Glorificava Dio</vt:lpstr>
      <vt:lpstr>S. Bonaventura …</vt:lpstr>
      <vt:lpstr>E tu?</vt:lpstr>
      <vt:lpstr>Diapositiva 59</vt:lpstr>
      <vt:lpstr>Diapositiva 60</vt:lpstr>
      <vt:lpstr>Diapositiva 61</vt:lpstr>
      <vt:lpstr>Diapositiva 62</vt:lpstr>
      <vt:lpstr>Sempre per la vita</vt:lpstr>
      <vt:lpstr>Schema narrazione</vt:lpstr>
      <vt:lpstr>Naim / Nain</vt:lpstr>
      <vt:lpstr>Da Tomba … a Chiesa</vt:lpstr>
      <vt:lpstr>… figlio unico di madre vedova  </vt:lpstr>
      <vt:lpstr>Nell’AT era una delle categorie ‘deboli’ (Dt 26,12-13)</vt:lpstr>
      <vt:lpstr>Situazione disperata!</vt:lpstr>
      <vt:lpstr>Ebbe compassione / si commosse / ebbe misericordia </vt:lpstr>
      <vt:lpstr>Non piangere!</vt:lpstr>
      <vt:lpstr>Gesù non teme la ‘contaminazione’</vt:lpstr>
      <vt:lpstr>Altro imperativo </vt:lpstr>
      <vt:lpstr>Furono presi da timore </vt:lpstr>
      <vt:lpstr>Glorificare Dio  </vt:lpstr>
      <vt:lpstr>Questa fama di lui si diffuse … … per tutta quanta la Giudea </vt:lpstr>
      <vt:lpstr>E tu?</vt:lpstr>
      <vt:lpstr>Diapositiva 78</vt:lpstr>
      <vt:lpstr>Diapositiva 79</vt:lpstr>
      <vt:lpstr>Diapositiva 80</vt:lpstr>
      <vt:lpstr>Diapositiva 81</vt:lpstr>
      <vt:lpstr>Dal sicomoro a … casa</vt:lpstr>
      <vt:lpstr>Verbi di movimento</vt:lpstr>
      <vt:lpstr>Verso Gerusalemme</vt:lpstr>
      <vt:lpstr>Gerico </vt:lpstr>
      <vt:lpstr>Fondamenta di dimore emerse dagli scavi di Tell es-Sultan presso Gerico </vt:lpstr>
      <vt:lpstr>Diapositiva 87</vt:lpstr>
      <vt:lpstr>È l’ultima tappa prima …</vt:lpstr>
      <vt:lpstr>Zaccheo </vt:lpstr>
      <vt:lpstr>Perché è impuro?</vt:lpstr>
      <vt:lpstr>Diapositiva 91</vt:lpstr>
      <vt:lpstr>Gesù amico dei pubblicani</vt:lpstr>
      <vt:lpstr>Capo dei pubblicani e ricco</vt:lpstr>
      <vt:lpstr>Cercava di vedere Gesù </vt:lpstr>
      <vt:lpstr>Il sicomoro di Gerico (ficus sycomorus)</vt:lpstr>
      <vt:lpstr>Inversione di aspettative</vt:lpstr>
      <vt:lpstr>Gesù alzò lo sguardo</vt:lpstr>
      <vt:lpstr>Zaccheo scendi subito … oggi</vt:lpstr>
      <vt:lpstr>Zaccheo scese subito</vt:lpstr>
      <vt:lpstr>Non infrangeva le regole …</vt:lpstr>
      <vt:lpstr>Do la metà dei miei beni ai poveri</vt:lpstr>
      <vt:lpstr>4 volte tanto</vt:lpstr>
      <vt:lpstr>Oppure …</vt:lpstr>
      <vt:lpstr>Nessuna … categoria è esclusa dalla salvezza!</vt:lpstr>
      <vt:lpstr>Il perdono dei peccati</vt:lpstr>
      <vt:lpstr>Chi è Zaccheo?</vt:lpstr>
      <vt:lpstr>La gioia di Zaccheo</vt:lpstr>
      <vt:lpstr>Conseguenza …</vt:lpstr>
      <vt:lpstr>Oggi devo fermarmi a casa tua</vt:lpstr>
      <vt:lpstr>Alla fine …</vt:lpstr>
      <vt:lpstr>E tu?</vt:lpstr>
      <vt:lpstr>Diapositiva 112</vt:lpstr>
      <vt:lpstr>Diapositiva 113</vt:lpstr>
      <vt:lpstr>Diapositiva 114</vt:lpstr>
      <vt:lpstr>Diapositiva 115</vt:lpstr>
      <vt:lpstr>Diapositiva 116</vt:lpstr>
      <vt:lpstr>Diapositiva 117</vt:lpstr>
      <vt:lpstr>Gerusalemme </vt:lpstr>
      <vt:lpstr>Diapositiva 119</vt:lpstr>
      <vt:lpstr>Diapositiva 120</vt:lpstr>
      <vt:lpstr>Diapositiva 121</vt:lpstr>
      <vt:lpstr>Diapositiva 122</vt:lpstr>
      <vt:lpstr>Diapositiva 123</vt:lpstr>
      <vt:lpstr>Porte di Gerusalemme</vt:lpstr>
      <vt:lpstr>Diapositiva 125</vt:lpstr>
      <vt:lpstr>Diapositiva 126</vt:lpstr>
      <vt:lpstr>In preda all’angoscia …</vt:lpstr>
      <vt:lpstr>Lotta interiore e fisica</vt:lpstr>
      <vt:lpstr>Gocce di sangue</vt:lpstr>
      <vt:lpstr>Debolezza di Gesù …</vt:lpstr>
      <vt:lpstr>Vuol dire che … </vt:lpstr>
      <vt:lpstr>Nel luogo bagnato dal Sangue</vt:lpstr>
      <vt:lpstr>Qui …</vt:lpstr>
      <vt:lpstr>Qui l’arresto …</vt:lpstr>
      <vt:lpstr>Lo ‘schiaffo del soldato’</vt:lpstr>
      <vt:lpstr>Poi la flagellazione</vt:lpstr>
      <vt:lpstr>Flagello romano</vt:lpstr>
      <vt:lpstr>… numerosissime flagellate</vt:lpstr>
      <vt:lpstr>Gesù svestito e deriso</vt:lpstr>
      <vt:lpstr>Cioè </vt:lpstr>
      <vt:lpstr>… coronazione </vt:lpstr>
      <vt:lpstr>Papiro P 52</vt:lpstr>
      <vt:lpstr>Diapositiva 143</vt:lpstr>
      <vt:lpstr>Alle 9.00 viene crocifisso</vt:lpstr>
      <vt:lpstr>Crocifissione </vt:lpstr>
      <vt:lpstr>Alle 12.00 si fa buio</vt:lpstr>
      <vt:lpstr>Alle 15.00 muore</vt:lpstr>
      <vt:lpstr>Riflessioni di un medico</vt:lpstr>
      <vt:lpstr>In tutto ciò solo misericordia verso:</vt:lpstr>
      <vt:lpstr>E tu?</vt:lpstr>
      <vt:lpstr>Ti senti giudicato?</vt:lpstr>
      <vt:lpstr>Ti vedi spogliato</vt:lpstr>
      <vt:lpstr>Grida anche tu:</vt:lpstr>
      <vt:lpstr>La sofferenza e la morte …</vt:lpstr>
      <vt:lpstr>Non è qui. È risorto!</vt:lpstr>
      <vt:lpstr>Cos’è la Risurrezione?</vt:lpstr>
      <vt:lpstr>Dove continua la ‘storia’?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Gesù Cristo  nelle ‘Sacre Scritture’</dc:title>
  <dc:creator>Giusy</dc:creator>
  <cp:lastModifiedBy>Giusy</cp:lastModifiedBy>
  <cp:revision>124</cp:revision>
  <dcterms:created xsi:type="dcterms:W3CDTF">2015-05-26T08:29:48Z</dcterms:created>
  <dcterms:modified xsi:type="dcterms:W3CDTF">2016-10-10T08:56:24Z</dcterms:modified>
</cp:coreProperties>
</file>