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s/slide76.xml" ContentType="application/vnd.openxmlformats-officedocument.presentationml.slide+xml"/>
  <Override PartName="/ppt/slides/slide94.xml" ContentType="application/vnd.openxmlformats-officedocument.presentationml.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s/slide83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slides/slide72.xml" ContentType="application/vnd.openxmlformats-officedocument.presentationml.slide+xml"/>
  <Override PartName="/ppt/slides/slide90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9.xml" ContentType="application/vnd.openxmlformats-officedocument.presentationml.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68.xml" ContentType="application/vnd.openxmlformats-officedocument.presentationml.slide+xml"/>
  <Override PartName="/ppt/slides/slide77.xml" ContentType="application/vnd.openxmlformats-officedocument.presentationml.slide+xml"/>
  <Override PartName="/ppt/slides/slide8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s/slide75.xml" ContentType="application/vnd.openxmlformats-officedocument.presentationml.slide+xml"/>
  <Override PartName="/ppt/slides/slide86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slides/slide73.xml" ContentType="application/vnd.openxmlformats-officedocument.presentationml.slide+xml"/>
  <Override PartName="/ppt/slides/slide84.xml" ContentType="application/vnd.openxmlformats-officedocument.presentationml.slide+xml"/>
  <Override PartName="/ppt/slides/slide9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s/slide71.xml" ContentType="application/vnd.openxmlformats-officedocument.presentationml.slide+xml"/>
  <Override PartName="/ppt/slides/slide80.xml" ContentType="application/vnd.openxmlformats-officedocument.presentationml.slide+xml"/>
  <Override PartName="/ppt/slides/slide82.xml" ContentType="application/vnd.openxmlformats-officedocument.presentationml.slide+xml"/>
  <Override PartName="/ppt/slides/slide9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89.xml" ContentType="application/vnd.openxmlformats-officedocument.presentationml.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ppt/slides/slide78.xml" ContentType="application/vnd.openxmlformats-officedocument.presentationml.slide+xml"/>
  <Override PartName="/ppt/slides/slide87.xml" ContentType="application/vnd.openxmlformats-officedocument.presentationml.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s/slide85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s/slide74.xml" ContentType="application/vnd.openxmlformats-officedocument.presentationml.slide+xml"/>
  <Override PartName="/ppt/slides/slide92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s/slide81.xml" ContentType="application/vnd.openxmlformats-officedocument.presentationml.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slides/slide7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03" r:id="rId3"/>
    <p:sldId id="305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342" r:id="rId16"/>
    <p:sldId id="268" r:id="rId17"/>
    <p:sldId id="269" r:id="rId18"/>
    <p:sldId id="270" r:id="rId19"/>
    <p:sldId id="328" r:id="rId20"/>
    <p:sldId id="273" r:id="rId21"/>
    <p:sldId id="271" r:id="rId22"/>
    <p:sldId id="275" r:id="rId23"/>
    <p:sldId id="276" r:id="rId24"/>
    <p:sldId id="277" r:id="rId25"/>
    <p:sldId id="278" r:id="rId26"/>
    <p:sldId id="279" r:id="rId27"/>
    <p:sldId id="292" r:id="rId28"/>
    <p:sldId id="293" r:id="rId29"/>
    <p:sldId id="280" r:id="rId30"/>
    <p:sldId id="281" r:id="rId31"/>
    <p:sldId id="329" r:id="rId32"/>
    <p:sldId id="291" r:id="rId33"/>
    <p:sldId id="296" r:id="rId34"/>
    <p:sldId id="297" r:id="rId35"/>
    <p:sldId id="294" r:id="rId36"/>
    <p:sldId id="304" r:id="rId37"/>
    <p:sldId id="295" r:id="rId38"/>
    <p:sldId id="298" r:id="rId39"/>
    <p:sldId id="300" r:id="rId40"/>
    <p:sldId id="299" r:id="rId41"/>
    <p:sldId id="306" r:id="rId42"/>
    <p:sldId id="347" r:id="rId43"/>
    <p:sldId id="348" r:id="rId44"/>
    <p:sldId id="349" r:id="rId45"/>
    <p:sldId id="307" r:id="rId46"/>
    <p:sldId id="340" r:id="rId47"/>
    <p:sldId id="272" r:id="rId48"/>
    <p:sldId id="308" r:id="rId49"/>
    <p:sldId id="309" r:id="rId50"/>
    <p:sldId id="310" r:id="rId51"/>
    <p:sldId id="341" r:id="rId52"/>
    <p:sldId id="311" r:id="rId53"/>
    <p:sldId id="312" r:id="rId54"/>
    <p:sldId id="313" r:id="rId55"/>
    <p:sldId id="314" r:id="rId56"/>
    <p:sldId id="315" r:id="rId57"/>
    <p:sldId id="327" r:id="rId58"/>
    <p:sldId id="274" r:id="rId59"/>
    <p:sldId id="317" r:id="rId60"/>
    <p:sldId id="318" r:id="rId61"/>
    <p:sldId id="319" r:id="rId62"/>
    <p:sldId id="316" r:id="rId63"/>
    <p:sldId id="320" r:id="rId64"/>
    <p:sldId id="321" r:id="rId65"/>
    <p:sldId id="322" r:id="rId66"/>
    <p:sldId id="323" r:id="rId67"/>
    <p:sldId id="324" r:id="rId68"/>
    <p:sldId id="325" r:id="rId69"/>
    <p:sldId id="283" r:id="rId70"/>
    <p:sldId id="330" r:id="rId71"/>
    <p:sldId id="344" r:id="rId72"/>
    <p:sldId id="284" r:id="rId73"/>
    <p:sldId id="326" r:id="rId74"/>
    <p:sldId id="301" r:id="rId75"/>
    <p:sldId id="331" r:id="rId76"/>
    <p:sldId id="332" r:id="rId77"/>
    <p:sldId id="345" r:id="rId78"/>
    <p:sldId id="333" r:id="rId79"/>
    <p:sldId id="343" r:id="rId80"/>
    <p:sldId id="334" r:id="rId81"/>
    <p:sldId id="335" r:id="rId82"/>
    <p:sldId id="336" r:id="rId83"/>
    <p:sldId id="337" r:id="rId84"/>
    <p:sldId id="338" r:id="rId85"/>
    <p:sldId id="339" r:id="rId86"/>
    <p:sldId id="346" r:id="rId87"/>
    <p:sldId id="302" r:id="rId88"/>
    <p:sldId id="290" r:id="rId89"/>
    <p:sldId id="350" r:id="rId90"/>
    <p:sldId id="288" r:id="rId91"/>
    <p:sldId id="351" r:id="rId92"/>
    <p:sldId id="352" r:id="rId93"/>
    <p:sldId id="353" r:id="rId94"/>
    <p:sldId id="289" r:id="rId95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40" d="100"/>
          <a:sy n="40" d="100"/>
        </p:scale>
        <p:origin x="-1386" y="-2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97" Type="http://schemas.openxmlformats.org/officeDocument/2006/relationships/viewProps" Target="view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075C5-D4A5-49F9-82C0-682EDE13468C}" type="datetimeFigureOut">
              <a:rPr lang="it-IT" smtClean="0"/>
              <a:pPr/>
              <a:t>24/10/2016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61F02-2D4D-45CC-A330-4D2B392838B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075C5-D4A5-49F9-82C0-682EDE13468C}" type="datetimeFigureOut">
              <a:rPr lang="it-IT" smtClean="0"/>
              <a:pPr/>
              <a:t>24/10/2016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61F02-2D4D-45CC-A330-4D2B392838B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075C5-D4A5-49F9-82C0-682EDE13468C}" type="datetimeFigureOut">
              <a:rPr lang="it-IT" smtClean="0"/>
              <a:pPr/>
              <a:t>24/10/2016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61F02-2D4D-45CC-A330-4D2B392838B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075C5-D4A5-49F9-82C0-682EDE13468C}" type="datetimeFigureOut">
              <a:rPr lang="it-IT" smtClean="0"/>
              <a:pPr/>
              <a:t>24/10/2016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61F02-2D4D-45CC-A330-4D2B392838B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075C5-D4A5-49F9-82C0-682EDE13468C}" type="datetimeFigureOut">
              <a:rPr lang="it-IT" smtClean="0"/>
              <a:pPr/>
              <a:t>24/10/2016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61F02-2D4D-45CC-A330-4D2B392838B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075C5-D4A5-49F9-82C0-682EDE13468C}" type="datetimeFigureOut">
              <a:rPr lang="it-IT" smtClean="0"/>
              <a:pPr/>
              <a:t>24/10/2016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61F02-2D4D-45CC-A330-4D2B392838B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075C5-D4A5-49F9-82C0-682EDE13468C}" type="datetimeFigureOut">
              <a:rPr lang="it-IT" smtClean="0"/>
              <a:pPr/>
              <a:t>24/10/2016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61F02-2D4D-45CC-A330-4D2B392838B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075C5-D4A5-49F9-82C0-682EDE13468C}" type="datetimeFigureOut">
              <a:rPr lang="it-IT" smtClean="0"/>
              <a:pPr/>
              <a:t>24/10/2016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61F02-2D4D-45CC-A330-4D2B392838B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075C5-D4A5-49F9-82C0-682EDE13468C}" type="datetimeFigureOut">
              <a:rPr lang="it-IT" smtClean="0"/>
              <a:pPr/>
              <a:t>24/10/2016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61F02-2D4D-45CC-A330-4D2B392838B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075C5-D4A5-49F9-82C0-682EDE13468C}" type="datetimeFigureOut">
              <a:rPr lang="it-IT" smtClean="0"/>
              <a:pPr/>
              <a:t>24/10/2016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61F02-2D4D-45CC-A330-4D2B392838B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075C5-D4A5-49F9-82C0-682EDE13468C}" type="datetimeFigureOut">
              <a:rPr lang="it-IT" smtClean="0"/>
              <a:pPr/>
              <a:t>24/10/2016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61F02-2D4D-45CC-A330-4D2B392838B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8075C5-D4A5-49F9-82C0-682EDE13468C}" type="datetimeFigureOut">
              <a:rPr lang="it-IT" smtClean="0"/>
              <a:pPr/>
              <a:t>24/10/2016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361F02-2D4D-45CC-A330-4D2B392838BE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bing.com/images/search?q=san+Luca&amp;view=detailv2&amp;&amp;id=6522A1E71883579C62D4869A6AFE9C9D39A7B180&amp;selectedIndex=5&amp;ccid=xj/Agvjo&amp;simid=608001953553386533&amp;thid=OIP.Mc63fc082f8e854e10fb2a6020fb539e2o0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s://it.wikipedia.org/wiki/File:Jerusalem_temple4.jpg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s://it.wikipedia.org/wiki/File:Folio_79r_-_Pentecostes.jpg" TargetMode="Externa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www.bing.com/images/search?q=cartina+viaggi+san+paolo&amp;view=detailv2&amp;&amp;id=EFBB6050872B52278D324C1C480ED92A1ADFEEAC&amp;selectedIndex=1&amp;ccid=l+l5kUgq&amp;simid=608019932681472834&amp;thid=OIP.M97e97991482aeaaf3f9b571198391a11o0" TargetMode="External"/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60648"/>
            <a:ext cx="8206680" cy="2592289"/>
          </a:xfrm>
        </p:spPr>
        <p:txBody>
          <a:bodyPr>
            <a:normAutofit/>
          </a:bodyPr>
          <a:lstStyle/>
          <a:p>
            <a:r>
              <a:rPr lang="it-IT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L’Anno di grazia del Signore</a:t>
            </a:r>
            <a:r>
              <a:rPr lang="it-IT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it-IT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it-IT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Vangelo secondo san Luca </a:t>
            </a:r>
            <a:br>
              <a:rPr lang="it-IT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it-IT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 Atti degli Apostoli</a:t>
            </a:r>
            <a:endParaRPr lang="it-IT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Immagine 3" descr="http://tse1.mm.bing.net/th?&amp;id=OIP.Mc63fc082f8e854e10fb2a6020fb539e2o0&amp;w=300&amp;h=300&amp;c=0&amp;pid=1.9&amp;rs=0&amp;p=0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79712" y="2492896"/>
            <a:ext cx="5184576" cy="4021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Inoltre …</a:t>
            </a:r>
            <a:endParaRPr lang="it-IT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Il Vangelo e gli Atti presentano uguali </a:t>
            </a:r>
            <a:r>
              <a:rPr lang="it-IT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caratteristiche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ctr">
              <a:buNone/>
            </a:pPr>
            <a:r>
              <a:rPr lang="it-IT" b="1" dirty="0" smtClean="0">
                <a:latin typeface="Times New Roman" pitchFamily="18" charset="0"/>
                <a:cs typeface="Times New Roman" pitchFamily="18" charset="0"/>
              </a:rPr>
              <a:t>lessicali, grammaticali e stilistiche</a:t>
            </a:r>
          </a:p>
          <a:p>
            <a:pPr>
              <a:buNone/>
            </a:pPr>
            <a:endParaRPr lang="it-IT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E’ un compositore eccellente: sembra che dipinga le scene </a:t>
            </a:r>
          </a:p>
          <a:p>
            <a:pPr algn="ctr">
              <a:buNone/>
            </a:pP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it-IT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ecco perché San Luca è, oltre che Patrono dei medici, anche </a:t>
            </a:r>
            <a:r>
              <a:rPr lang="it-IT" b="1" u="sng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Patrono degli Artisti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it-IT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Chi è Luca?</a:t>
            </a:r>
            <a:endParaRPr lang="it-IT" b="1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it-IT" dirty="0" smtClean="0">
              <a:latin typeface="Aharoni" pitchFamily="2" charset="-79"/>
              <a:cs typeface="Aharoni" pitchFamily="2" charset="-79"/>
            </a:endParaRPr>
          </a:p>
          <a:p>
            <a:pPr algn="ctr">
              <a:buNone/>
            </a:pPr>
            <a:endParaRPr lang="it-IT" dirty="0" smtClean="0">
              <a:latin typeface="Aharoni" pitchFamily="2" charset="-79"/>
              <a:cs typeface="Aharoni" pitchFamily="2" charset="-79"/>
            </a:endParaRPr>
          </a:p>
          <a:p>
            <a:pPr algn="ctr">
              <a:buNone/>
            </a:pPr>
            <a:r>
              <a:rPr lang="it-IT" dirty="0" smtClean="0">
                <a:latin typeface="Aharoni" pitchFamily="2" charset="-79"/>
                <a:cs typeface="Aharoni" pitchFamily="2" charset="-79"/>
              </a:rPr>
              <a:t>Un autore di origine greca, </a:t>
            </a:r>
          </a:p>
          <a:p>
            <a:pPr algn="ctr">
              <a:buNone/>
            </a:pPr>
            <a:r>
              <a:rPr lang="it-IT" dirty="0" smtClean="0">
                <a:latin typeface="Aharoni" pitchFamily="2" charset="-79"/>
                <a:cs typeface="Aharoni" pitchFamily="2" charset="-79"/>
              </a:rPr>
              <a:t>ma che ben conosce il Giudaismo </a:t>
            </a:r>
          </a:p>
          <a:p>
            <a:pPr algn="ctr">
              <a:buNone/>
            </a:pPr>
            <a:r>
              <a:rPr lang="it-IT" dirty="0" smtClean="0">
                <a:latin typeface="Aharoni" pitchFamily="2" charset="-79"/>
                <a:cs typeface="Aharoni" pitchFamily="2" charset="-79"/>
              </a:rPr>
              <a:t>e l’Antico Testamento </a:t>
            </a:r>
          </a:p>
          <a:p>
            <a:pPr algn="ctr">
              <a:buNone/>
            </a:pPr>
            <a:r>
              <a:rPr lang="it-IT" dirty="0" smtClean="0">
                <a:latin typeface="Aharoni" pitchFamily="2" charset="-79"/>
                <a:cs typeface="Aharoni" pitchFamily="2" charset="-79"/>
              </a:rPr>
              <a:t>nella Versione dei </a:t>
            </a:r>
            <a:r>
              <a:rPr lang="it-IT" dirty="0" err="1" smtClean="0">
                <a:latin typeface="Aharoni" pitchFamily="2" charset="-79"/>
                <a:cs typeface="Aharoni" pitchFamily="2" charset="-79"/>
              </a:rPr>
              <a:t>LXX</a:t>
            </a:r>
            <a:r>
              <a:rPr lang="it-IT" dirty="0" smtClean="0">
                <a:latin typeface="Aharoni" pitchFamily="2" charset="-79"/>
                <a:cs typeface="Aharoni" pitchFamily="2" charset="-79"/>
              </a:rPr>
              <a:t>. </a:t>
            </a:r>
            <a:endParaRPr lang="it-IT" dirty="0"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Segnaposto contenuto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108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29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sz="3600" dirty="0" smtClean="0">
                          <a:latin typeface="Times New Roman" pitchFamily="18" charset="0"/>
                          <a:cs typeface="Times New Roman" pitchFamily="18" charset="0"/>
                        </a:rPr>
                        <a:t>Luca è </a:t>
                      </a:r>
                      <a:endParaRPr lang="it-IT"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sz="36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Di origine pagana </a:t>
                      </a:r>
                      <a:r>
                        <a:rPr lang="it-IT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(Col 4,10-14)</a:t>
                      </a:r>
                      <a:endParaRPr lang="it-IT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sz="36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Compagno di viaggio </a:t>
                      </a:r>
                    </a:p>
                    <a:p>
                      <a:pPr algn="ctr"/>
                      <a:r>
                        <a:rPr lang="it-IT" sz="36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</a:t>
                      </a:r>
                      <a:r>
                        <a:rPr lang="it-IT" sz="3600" b="1" baseline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it-IT" sz="36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di prigionia</a:t>
                      </a:r>
                      <a:r>
                        <a:rPr lang="it-IT" sz="3600" b="1" baseline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di Paolo </a:t>
                      </a:r>
                      <a:r>
                        <a:rPr lang="it-IT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(Col 4,14; </a:t>
                      </a:r>
                      <a:r>
                        <a:rPr lang="it-IT" sz="12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Fm</a:t>
                      </a:r>
                      <a:r>
                        <a:rPr lang="it-IT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24; 2Tm 4,11)</a:t>
                      </a:r>
                      <a:endParaRPr lang="it-IT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sz="36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Medico</a:t>
                      </a:r>
                      <a:r>
                        <a:rPr lang="it-IT" sz="36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it-IT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(lo si evince dal lessico; da qui </a:t>
                      </a:r>
                      <a:r>
                        <a:rPr lang="it-IT" sz="12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Patrono</a:t>
                      </a:r>
                      <a:r>
                        <a:rPr lang="it-IT" sz="1200" b="1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dei Medici</a:t>
                      </a:r>
                      <a:r>
                        <a:rPr lang="it-IT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it-IT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Il Vangelo</a:t>
            </a:r>
            <a:endParaRPr lang="it-IT" dirty="0">
              <a:solidFill>
                <a:srgbClr val="FFFF00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23528" y="1628800"/>
            <a:ext cx="8229600" cy="4525963"/>
          </a:xfrm>
        </p:spPr>
        <p:txBody>
          <a:bodyPr/>
          <a:lstStyle/>
          <a:p>
            <a:pPr algn="ctr">
              <a:buNone/>
            </a:pPr>
            <a:endParaRPr lang="it-IT" b="1" dirty="0" smtClean="0"/>
          </a:p>
          <a:p>
            <a:pPr algn="ctr">
              <a:buNone/>
            </a:pPr>
            <a:r>
              <a:rPr lang="it-IT" b="1" dirty="0" smtClean="0"/>
              <a:t>Continua ‘tensione’ verso </a:t>
            </a:r>
          </a:p>
          <a:p>
            <a:pPr algn="ctr">
              <a:buNone/>
            </a:pPr>
            <a:r>
              <a:rPr lang="it-IT" b="1" dirty="0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Gerusalemme</a:t>
            </a:r>
          </a:p>
          <a:p>
            <a:pPr algn="ctr">
              <a:buNone/>
            </a:pPr>
            <a:endParaRPr lang="it-IT" b="1" dirty="0"/>
          </a:p>
          <a:p>
            <a:pPr algn="ctr">
              <a:buNone/>
            </a:pPr>
            <a:r>
              <a:rPr lang="it-IT" b="1" dirty="0" smtClean="0"/>
              <a:t>Gerusalemme è la </a:t>
            </a:r>
            <a:r>
              <a:rPr lang="it-IT" b="1" u="sng" dirty="0" smtClean="0"/>
              <a:t>città santa </a:t>
            </a:r>
            <a:r>
              <a:rPr lang="it-IT" b="1" dirty="0" smtClean="0"/>
              <a:t>dove inizia </a:t>
            </a:r>
            <a:r>
              <a:rPr lang="it-IT" sz="2000" dirty="0" smtClean="0"/>
              <a:t>(1,5s) </a:t>
            </a:r>
          </a:p>
          <a:p>
            <a:pPr algn="ctr">
              <a:buNone/>
            </a:pPr>
            <a:r>
              <a:rPr lang="it-IT" b="1" dirty="0" smtClean="0"/>
              <a:t>e dove si completa la missione di Gesù </a:t>
            </a:r>
            <a:r>
              <a:rPr lang="it-IT" sz="2000" dirty="0" smtClean="0"/>
              <a:t>(24,52s)</a:t>
            </a:r>
            <a:endParaRPr lang="it-IT" sz="20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Segnaposto contenuto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26928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29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sz="4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La parte centrale 9,51-18,14</a:t>
                      </a:r>
                      <a:endParaRPr lang="it-IT" sz="4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869936">
                <a:tc>
                  <a:txBody>
                    <a:bodyPr/>
                    <a:lstStyle/>
                    <a:p>
                      <a:pPr algn="ctr"/>
                      <a:r>
                        <a:rPr lang="it-IT" sz="48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Lunga salita a </a:t>
                      </a:r>
                    </a:p>
                    <a:p>
                      <a:pPr algn="ctr"/>
                      <a:r>
                        <a:rPr lang="it-IT" sz="48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Gerusalemme</a:t>
                      </a:r>
                      <a:endParaRPr lang="it-IT" sz="48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egnaposto contenuto 3" descr="https://upload.wikimedia.org/wikipedia/commons/thumb/f/fb/Jerusalem_temple4.jpg/310px-Jerusalem_temple4.jpg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87624" y="908720"/>
            <a:ext cx="7128792" cy="4968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egnaposto contenuto 3"/>
          <p:cNvGraphicFramePr>
            <a:graphicFrameLocks noGrp="1"/>
          </p:cNvGraphicFramePr>
          <p:nvPr>
            <p:ph idx="1"/>
          </p:nvPr>
        </p:nvGraphicFramePr>
        <p:xfrm>
          <a:off x="457200" y="764704"/>
          <a:ext cx="8229600" cy="50067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70984"/>
                <a:gridCol w="2458616"/>
              </a:tblGrid>
              <a:tr h="648072">
                <a:tc>
                  <a:txBody>
                    <a:bodyPr/>
                    <a:lstStyle/>
                    <a:p>
                      <a:pPr algn="ctr"/>
                      <a:r>
                        <a:rPr lang="it-IT" sz="2800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Caratteristiche</a:t>
                      </a:r>
                      <a:endParaRPr lang="it-IT" sz="2800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Riferimenti</a:t>
                      </a:r>
                      <a:endParaRPr lang="it-IT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sz="24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Misericordia verso i peccatori</a:t>
                      </a:r>
                      <a:endParaRPr lang="it-IT" sz="24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it-IT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sz="24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Perdono  dei peccati</a:t>
                      </a:r>
                      <a:endParaRPr lang="it-IT" sz="24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7,36-50; 15,11-32;</a:t>
                      </a:r>
                      <a:r>
                        <a:rPr lang="it-IT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19,1-10; 23,34-43</a:t>
                      </a:r>
                      <a:endParaRPr lang="it-IT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sz="24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Tenerezza verso i poveri, </a:t>
                      </a:r>
                    </a:p>
                    <a:p>
                      <a:pPr algn="ctr"/>
                      <a:r>
                        <a:rPr lang="it-IT" sz="24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severità verso gli orgogliosi</a:t>
                      </a:r>
                      <a:endParaRPr lang="it-IT" sz="24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1,51-53; 6,20-26; 12,13-21; 14,7-11; 16,15-31;</a:t>
                      </a:r>
                      <a:r>
                        <a:rPr lang="it-IT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18,9-14</a:t>
                      </a:r>
                      <a:endParaRPr lang="it-IT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sz="24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Esigenze della sequela:</a:t>
                      </a:r>
                    </a:p>
                    <a:p>
                      <a:pPr algn="ctr"/>
                      <a:r>
                        <a:rPr lang="it-IT" sz="24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rinunciare a se stessi</a:t>
                      </a:r>
                      <a:endParaRPr lang="it-IT" sz="24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14,25-34</a:t>
                      </a:r>
                      <a:endParaRPr lang="it-IT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sz="24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Abbandono delle ricchezze</a:t>
                      </a:r>
                      <a:endParaRPr lang="it-IT" sz="24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6,34s; 12,33; 16,9-13</a:t>
                      </a:r>
                      <a:endParaRPr lang="it-IT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sz="24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Necessità della preghiera</a:t>
                      </a:r>
                      <a:endParaRPr lang="it-IT" sz="24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11,5-8; 18,1-8</a:t>
                      </a:r>
                      <a:endParaRPr lang="it-IT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sz="24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Esempio di preghiera da parte</a:t>
                      </a:r>
                      <a:r>
                        <a:rPr lang="it-IT" sz="2400" b="1" baseline="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di Gesù</a:t>
                      </a:r>
                      <a:endParaRPr lang="it-IT" sz="24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3,21; 5,16; 6,12;</a:t>
                      </a:r>
                      <a:r>
                        <a:rPr lang="it-IT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9,28</a:t>
                      </a:r>
                      <a:endParaRPr lang="it-IT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b="1" dirty="0" smtClean="0">
                <a:solidFill>
                  <a:srgbClr val="FF0000"/>
                </a:solidFill>
                <a:latin typeface="Algerian" pitchFamily="82" charset="0"/>
                <a:cs typeface="Times New Roman" pitchFamily="18" charset="0"/>
              </a:rPr>
              <a:t>Soprattutto lo Spirito Santo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it-IT" dirty="0" smtClean="0"/>
          </a:p>
          <a:p>
            <a:pPr algn="ctr">
              <a:buNone/>
            </a:pPr>
            <a:r>
              <a:rPr lang="it-IT" b="1" dirty="0" smtClean="0">
                <a:latin typeface="Times New Roman" pitchFamily="18" charset="0"/>
                <a:cs typeface="Times New Roman" pitchFamily="18" charset="0"/>
              </a:rPr>
              <a:t>Quello di Luca è il Vangelo dello Spirito Santo</a:t>
            </a:r>
          </a:p>
          <a:p>
            <a:pPr algn="ctr">
              <a:buNone/>
            </a:pPr>
            <a:endParaRPr lang="it-IT" dirty="0"/>
          </a:p>
          <a:p>
            <a:pPr algn="ctr">
              <a:buNone/>
            </a:pPr>
            <a:r>
              <a:rPr lang="it-IT" dirty="0" smtClean="0"/>
              <a:t>Tutto è mosso dallo</a:t>
            </a:r>
            <a:r>
              <a:rPr lang="it-IT" dirty="0" smtClean="0">
                <a:solidFill>
                  <a:srgbClr val="C00000"/>
                </a:solidFill>
              </a:rPr>
              <a:t> </a:t>
            </a:r>
            <a:r>
              <a:rPr lang="it-IT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Spirito Santo</a:t>
            </a:r>
            <a:r>
              <a:rPr lang="it-IT" dirty="0" smtClean="0"/>
              <a:t>:</a:t>
            </a:r>
          </a:p>
          <a:p>
            <a:pPr algn="ctr">
              <a:buNone/>
            </a:pPr>
            <a:r>
              <a:rPr lang="it-IT" sz="2800" dirty="0" smtClean="0"/>
              <a:t>1,15.35.41.67; 2,25-27; 4,1.14.18; 10,21; 11,13; 24,49</a:t>
            </a:r>
            <a:endParaRPr lang="it-IT" sz="28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>
                <a:solidFill>
                  <a:srgbClr val="92D050"/>
                </a:solidFill>
              </a:rPr>
              <a:t>‘Suddivisione’ del Vangelo</a:t>
            </a:r>
            <a:endParaRPr lang="it-IT" b="1" dirty="0">
              <a:solidFill>
                <a:srgbClr val="92D05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1)Episodi della Nascita del Battista e di Gesù </a:t>
            </a:r>
            <a:r>
              <a:rPr lang="it-IT" sz="1100" dirty="0" smtClean="0">
                <a:latin typeface="Times New Roman" pitchFamily="18" charset="0"/>
                <a:cs typeface="Times New Roman" pitchFamily="18" charset="0"/>
              </a:rPr>
              <a:t>(1,5-2,52)</a:t>
            </a:r>
          </a:p>
          <a:p>
            <a:pPr>
              <a:buNone/>
            </a:pP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2)Preparazione del Ministero di Gesù </a:t>
            </a:r>
            <a:r>
              <a:rPr lang="it-IT" sz="1400" dirty="0" smtClean="0">
                <a:latin typeface="Times New Roman" pitchFamily="18" charset="0"/>
                <a:cs typeface="Times New Roman" pitchFamily="18" charset="0"/>
              </a:rPr>
              <a:t>(3,1-4,13)</a:t>
            </a:r>
          </a:p>
          <a:p>
            <a:pPr>
              <a:buNone/>
            </a:pP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3)Ministero di Gesù in Galilea </a:t>
            </a:r>
            <a:r>
              <a:rPr lang="it-IT" sz="2000" dirty="0" smtClean="0">
                <a:latin typeface="Times New Roman" pitchFamily="18" charset="0"/>
                <a:cs typeface="Times New Roman" pitchFamily="18" charset="0"/>
              </a:rPr>
              <a:t>(4,14-9,50)</a:t>
            </a:r>
          </a:p>
          <a:p>
            <a:pPr>
              <a:buNone/>
            </a:pPr>
            <a:r>
              <a:rPr lang="it-IT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4)Salita verso Gerusalemme </a:t>
            </a:r>
            <a:r>
              <a:rPr lang="it-IT" sz="2000" dirty="0" smtClean="0">
                <a:latin typeface="Times New Roman" pitchFamily="18" charset="0"/>
                <a:cs typeface="Times New Roman" pitchFamily="18" charset="0"/>
              </a:rPr>
              <a:t>(9,51-19,27)</a:t>
            </a:r>
          </a:p>
          <a:p>
            <a:pPr>
              <a:buNone/>
            </a:pP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5)Ministero di Gesù a Gerusalemme </a:t>
            </a:r>
            <a:r>
              <a:rPr lang="it-IT" sz="2000" dirty="0" smtClean="0">
                <a:latin typeface="Times New Roman" pitchFamily="18" charset="0"/>
                <a:cs typeface="Times New Roman" pitchFamily="18" charset="0"/>
              </a:rPr>
              <a:t>(19,28-21,37)</a:t>
            </a:r>
          </a:p>
          <a:p>
            <a:pPr>
              <a:buNone/>
            </a:pP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6)Passione e Morte </a:t>
            </a:r>
            <a:r>
              <a:rPr lang="it-IT" sz="2000" dirty="0" smtClean="0">
                <a:latin typeface="Times New Roman" pitchFamily="18" charset="0"/>
                <a:cs typeface="Times New Roman" pitchFamily="18" charset="0"/>
              </a:rPr>
              <a:t>(22 e 23)</a:t>
            </a:r>
          </a:p>
          <a:p>
            <a:pPr>
              <a:buNone/>
            </a:pP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7)Risurrezione e Ascensione </a:t>
            </a:r>
            <a:r>
              <a:rPr lang="it-IT" sz="2000" dirty="0" smtClean="0">
                <a:latin typeface="Times New Roman" pitchFamily="18" charset="0"/>
                <a:cs typeface="Times New Roman" pitchFamily="18" charset="0"/>
              </a:rPr>
              <a:t>(cap. 24)</a:t>
            </a:r>
            <a:endParaRPr lang="it-IT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>
                <a:solidFill>
                  <a:srgbClr val="00B050"/>
                </a:solidFill>
                <a:latin typeface="Aharoni" pitchFamily="2" charset="-79"/>
                <a:cs typeface="Aharoni" pitchFamily="2" charset="-79"/>
              </a:rPr>
              <a:t>Alcune caratteristiche …</a:t>
            </a:r>
            <a:endParaRPr lang="it-IT" dirty="0">
              <a:solidFill>
                <a:srgbClr val="00B050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t-IT" b="1" dirty="0" smtClean="0">
                <a:latin typeface="Times New Roman" pitchFamily="18" charset="0"/>
                <a:cs typeface="Times New Roman" pitchFamily="18" charset="0"/>
              </a:rPr>
              <a:t>… del Ministero taumaturgico di Gesù!</a:t>
            </a:r>
          </a:p>
          <a:p>
            <a:pPr>
              <a:buNone/>
            </a:pPr>
            <a:endParaRPr lang="it-IT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it-IT" sz="7200" b="1" dirty="0" smtClean="0">
                <a:solidFill>
                  <a:srgbClr val="FF0000"/>
                </a:solidFill>
                <a:latin typeface="Arial Black" pitchFamily="34" charset="0"/>
                <a:cs typeface="Times New Roman" pitchFamily="18" charset="0"/>
              </a:rPr>
              <a:t>Stranieri e Misericordia</a:t>
            </a:r>
            <a:endParaRPr lang="it-IT" sz="7200" b="1" dirty="0">
              <a:solidFill>
                <a:srgbClr val="FF0000"/>
              </a:solidFill>
              <a:latin typeface="Arial Black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>
                <a:solidFill>
                  <a:srgbClr val="C00000"/>
                </a:solidFill>
              </a:rPr>
              <a:t>Invocazione</a:t>
            </a:r>
            <a:endParaRPr lang="it-IT" b="1" dirty="0">
              <a:solidFill>
                <a:srgbClr val="C0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472608"/>
          </a:xfrm>
        </p:spPr>
        <p:txBody>
          <a:bodyPr>
            <a:noAutofit/>
          </a:bodyPr>
          <a:lstStyle/>
          <a:p>
            <a:pPr algn="ctr">
              <a:buNone/>
            </a:pPr>
            <a:endParaRPr lang="it-IT" sz="4800" b="1" i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it-IT" sz="4800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Vieni Santo Spirito, riempi i cuori dei tuoi fedeli e accendi in essi il fuoco del tuo Amore.</a:t>
            </a:r>
          </a:p>
          <a:p>
            <a:pPr algn="ctr">
              <a:buNone/>
            </a:pPr>
            <a:r>
              <a:rPr lang="it-IT" sz="4800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Tu, che nella diversità di molte lingue hai riunito i fedeli nell’unità della fede</a:t>
            </a:r>
            <a:endParaRPr lang="it-IT" sz="4800" b="1" i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sz="4900" dirty="0" smtClean="0">
                <a:solidFill>
                  <a:srgbClr val="FF0000"/>
                </a:solidFill>
                <a:latin typeface="Algerian" pitchFamily="82" charset="0"/>
                <a:ea typeface="Calibri" pitchFamily="34" charset="0"/>
                <a:cs typeface="Times New Roman" pitchFamily="18" charset="0"/>
              </a:rPr>
              <a:t>La fede del </a:t>
            </a:r>
            <a:r>
              <a:rPr lang="it-IT" sz="4900" b="1" dirty="0" smtClean="0">
                <a:solidFill>
                  <a:srgbClr val="FF0000"/>
                </a:solidFill>
                <a:latin typeface="Algerian" pitchFamily="82" charset="0"/>
                <a:ea typeface="Calibri" pitchFamily="34" charset="0"/>
                <a:cs typeface="Times New Roman" pitchFamily="18" charset="0"/>
              </a:rPr>
              <a:t>centurione</a:t>
            </a:r>
            <a:r>
              <a:rPr lang="it-IT" sz="4900" dirty="0" smtClean="0">
                <a:solidFill>
                  <a:srgbClr val="FF0000"/>
                </a:solidFill>
                <a:latin typeface="Algerian" pitchFamily="82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it-IT" sz="7200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lang="it-IT" sz="7200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lang="it-IT" sz="7200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it-IT" sz="22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(Mt 8,5-13; </a:t>
            </a:r>
            <a:r>
              <a:rPr lang="it-IT" sz="22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Lc</a:t>
            </a:r>
            <a:r>
              <a:rPr lang="it-IT" sz="22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7,1-10) o Funzionario regio (</a:t>
            </a:r>
            <a:r>
              <a:rPr lang="it-IT" sz="22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Gv</a:t>
            </a:r>
            <a:r>
              <a:rPr lang="it-IT" sz="22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4,46) </a:t>
            </a:r>
            <a:endParaRPr lang="it-IT" sz="22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it-IT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>
              <a:buNone/>
            </a:pPr>
            <a:r>
              <a:rPr lang="it-IT" i="1" dirty="0" smtClean="0">
                <a:latin typeface="Times New Roman" pitchFamily="18" charset="0"/>
                <a:cs typeface="Times New Roman" pitchFamily="18" charset="0"/>
              </a:rPr>
              <a:t>Signore, il mio servo è in casa, a letto, paralizzato e soffre terribilmente. Gli disse: "Verrò e lo guarirò. Ma il centurione rispose: "Signore, </a:t>
            </a:r>
            <a:r>
              <a:rPr lang="it-IT" b="1" i="1" dirty="0" smtClean="0">
                <a:latin typeface="Times New Roman" pitchFamily="18" charset="0"/>
                <a:cs typeface="Times New Roman" pitchFamily="18" charset="0"/>
              </a:rPr>
              <a:t>io non sono degno che tu entri sotto il mio tetto</a:t>
            </a:r>
            <a:r>
              <a:rPr lang="it-IT" i="1" dirty="0" smtClean="0">
                <a:latin typeface="Times New Roman" pitchFamily="18" charset="0"/>
                <a:cs typeface="Times New Roman" pitchFamily="18" charset="0"/>
              </a:rPr>
              <a:t>, ma </a:t>
            </a:r>
            <a:r>
              <a:rPr lang="it-IT" b="1" i="1" dirty="0" smtClean="0">
                <a:latin typeface="Times New Roman" pitchFamily="18" charset="0"/>
                <a:cs typeface="Times New Roman" pitchFamily="18" charset="0"/>
              </a:rPr>
              <a:t>di' soltanto una </a:t>
            </a:r>
            <a:r>
              <a:rPr lang="it-IT" b="1" i="1" u="sng" dirty="0" smtClean="0">
                <a:latin typeface="Times New Roman" pitchFamily="18" charset="0"/>
                <a:cs typeface="Times New Roman" pitchFamily="18" charset="0"/>
              </a:rPr>
              <a:t>parola</a:t>
            </a:r>
            <a:r>
              <a:rPr lang="it-IT" b="1" i="1" dirty="0" smtClean="0">
                <a:latin typeface="Times New Roman" pitchFamily="18" charset="0"/>
                <a:cs typeface="Times New Roman" pitchFamily="18" charset="0"/>
              </a:rPr>
              <a:t> e il mio servo sarà guarito.</a:t>
            </a:r>
            <a:endParaRPr lang="it-IT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b="1" dirty="0" smtClean="0">
                <a:solidFill>
                  <a:srgbClr val="FF0000"/>
                </a:solidFill>
                <a:latin typeface="Algerian" pitchFamily="82" charset="0"/>
              </a:rPr>
              <a:t>Gesù elogia </a:t>
            </a:r>
            <a:br>
              <a:rPr lang="it-IT" b="1" dirty="0" smtClean="0">
                <a:solidFill>
                  <a:srgbClr val="FF0000"/>
                </a:solidFill>
                <a:latin typeface="Algerian" pitchFamily="82" charset="0"/>
              </a:rPr>
            </a:br>
            <a:r>
              <a:rPr lang="it-IT" b="1" dirty="0" smtClean="0">
                <a:solidFill>
                  <a:srgbClr val="FF0000"/>
                </a:solidFill>
                <a:latin typeface="Algerian" pitchFamily="82" charset="0"/>
              </a:rPr>
              <a:t>la fede del centurione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t-IT" i="1" dirty="0" smtClean="0">
                <a:latin typeface="Times New Roman" pitchFamily="18" charset="0"/>
                <a:cs typeface="Times New Roman" pitchFamily="18" charset="0"/>
              </a:rPr>
              <a:t>"In verità io vi dico, </a:t>
            </a:r>
            <a:r>
              <a:rPr lang="it-IT" b="1" i="1" dirty="0" smtClean="0">
                <a:latin typeface="Times New Roman" pitchFamily="18" charset="0"/>
                <a:cs typeface="Times New Roman" pitchFamily="18" charset="0"/>
              </a:rPr>
              <a:t>IN ISRAELE</a:t>
            </a:r>
            <a:r>
              <a:rPr lang="it-IT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b="1" i="1" dirty="0" smtClean="0">
                <a:latin typeface="Times New Roman" pitchFamily="18" charset="0"/>
                <a:cs typeface="Times New Roman" pitchFamily="18" charset="0"/>
              </a:rPr>
              <a:t>NON HO TROVATO NESSUNO CON UNA FEDE COSÌ GRANDE</a:t>
            </a:r>
            <a:r>
              <a:rPr lang="it-IT" i="1" dirty="0" smtClean="0">
                <a:latin typeface="Times New Roman" pitchFamily="18" charset="0"/>
                <a:cs typeface="Times New Roman" pitchFamily="18" charset="0"/>
              </a:rPr>
              <a:t>! Ora io vi dico che molti verranno dall'oriente e dall'occidente e siederanno a mensa con Abramo, Isacco e Giacobbe nel regno dei cieli,  mentre i figli del regno saranno cacciati fuori, nelle tenebre, dove sarà pianto e stridore di denti". 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>
                <a:solidFill>
                  <a:srgbClr val="C00000"/>
                </a:solidFill>
                <a:latin typeface="Algerian" pitchFamily="82" charset="0"/>
              </a:rPr>
              <a:t>Gesù e i samaritani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it-IT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ctr"/>
            <a:r>
              <a:rPr lang="it-IT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Lc</a:t>
            </a:r>
            <a:r>
              <a:rPr lang="it-IT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9,51 i </a:t>
            </a:r>
            <a:r>
              <a:rPr lang="it-IT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Samaritani</a:t>
            </a:r>
            <a:r>
              <a:rPr lang="it-IT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non lo ospitano</a:t>
            </a:r>
          </a:p>
          <a:p>
            <a:pPr algn="ctr"/>
            <a:endParaRPr lang="it-IT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ctr"/>
            <a:r>
              <a:rPr lang="it-IT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1)I</a:t>
            </a:r>
            <a:r>
              <a:rPr lang="it-IT" b="1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 buon Samaritano</a:t>
            </a:r>
          </a:p>
          <a:p>
            <a:pPr algn="ctr"/>
            <a:r>
              <a:rPr lang="it-IT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2)I dieci lebbrosi (uno </a:t>
            </a:r>
            <a:r>
              <a:rPr lang="it-IT" b="1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samaritano</a:t>
            </a:r>
            <a:r>
              <a:rPr lang="it-IT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Il samaritano lebbroso </a:t>
            </a:r>
            <a:endParaRPr lang="it-IT" b="1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it-IT" b="1" dirty="0" smtClean="0">
                <a:latin typeface="Times New Roman" pitchFamily="18" charset="0"/>
                <a:cs typeface="Times New Roman" pitchFamily="18" charset="0"/>
              </a:rPr>
              <a:t>“La misericordia di Gesù non fa distinzioni”</a:t>
            </a:r>
          </a:p>
          <a:p>
            <a:pPr algn="ctr">
              <a:buFontTx/>
              <a:buNone/>
            </a:pPr>
            <a:endParaRPr lang="it-IT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FontTx/>
              <a:buNone/>
            </a:pPr>
            <a:r>
              <a:rPr lang="it-IT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Tutti vengono purificati dalla lebbra!</a:t>
            </a:r>
          </a:p>
          <a:p>
            <a:pPr algn="ctr">
              <a:buFontTx/>
              <a:buNone/>
            </a:pPr>
            <a:r>
              <a:rPr lang="it-IT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La distinzione sta nella reazione dei ‘guariti’</a:t>
            </a:r>
          </a:p>
          <a:p>
            <a:pPr algn="ctr">
              <a:buFontTx/>
              <a:buNone/>
            </a:pPr>
            <a:endParaRPr lang="it-IT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FontTx/>
              <a:buNone/>
            </a:pPr>
            <a:r>
              <a:rPr lang="it-IT" b="1" u="sng" dirty="0" smtClean="0">
                <a:latin typeface="Times New Roman" pitchFamily="18" charset="0"/>
                <a:cs typeface="Times New Roman" pitchFamily="18" charset="0"/>
              </a:rPr>
              <a:t>Solo il samaritano si distingue</a:t>
            </a:r>
            <a:r>
              <a:rPr lang="it-IT" b="1" dirty="0" smtClean="0">
                <a:latin typeface="Times New Roman" pitchFamily="18" charset="0"/>
                <a:cs typeface="Times New Roman" pitchFamily="18" charset="0"/>
              </a:rPr>
              <a:t>!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… infatti</a:t>
            </a:r>
            <a:endParaRPr lang="it-IT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505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29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sz="40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Il samaritano torna da Gesù</a:t>
                      </a:r>
                      <a:endParaRPr lang="it-IT" sz="40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sz="4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Glorifica</a:t>
                      </a:r>
                      <a:endParaRPr lang="it-IT" sz="4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sz="4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Adora</a:t>
                      </a:r>
                      <a:endParaRPr lang="it-IT" sz="4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sz="4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Ringrazia</a:t>
                      </a:r>
                      <a:endParaRPr lang="it-IT" sz="4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sz="4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Gesù lo conferma : </a:t>
                      </a:r>
                      <a:r>
                        <a:rPr lang="it-IT" sz="4000" b="1" dirty="0" smtClean="0">
                          <a:solidFill>
                            <a:srgbClr val="FFC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è salvo</a:t>
                      </a:r>
                      <a:r>
                        <a:rPr lang="it-IT" sz="4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!</a:t>
                      </a:r>
                      <a:endParaRPr lang="it-IT" sz="4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>
                <a:latin typeface="Aharoni" pitchFamily="2" charset="-79"/>
                <a:cs typeface="Aharoni" pitchFamily="2" charset="-79"/>
              </a:rPr>
              <a:t>Il samaritano è ‘modello’ </a:t>
            </a:r>
            <a:endParaRPr lang="it-IT" dirty="0">
              <a:latin typeface="Aharoni" pitchFamily="2" charset="-79"/>
              <a:cs typeface="Aharoni" pitchFamily="2" charset="-79"/>
            </a:endParaRPr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</p:nvPr>
        </p:nvGraphicFramePr>
        <p:xfrm>
          <a:off x="0" y="1600200"/>
          <a:ext cx="9144000" cy="3352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11760"/>
                <a:gridCol w="3280364"/>
                <a:gridCol w="345187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Personaggio</a:t>
                      </a:r>
                      <a:endParaRPr lang="it-IT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Testo</a:t>
                      </a:r>
                      <a:endParaRPr lang="it-IT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Traduzione</a:t>
                      </a:r>
                      <a:endParaRPr lang="it-IT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sz="2800" b="1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Sacerdote</a:t>
                      </a:r>
                      <a:endParaRPr lang="it-IT" sz="2800" b="1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800" b="1" kern="1200" baseline="0" dirty="0" smtClean="0">
                          <a:solidFill>
                            <a:srgbClr val="FFC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ἰδὼν </a:t>
                      </a:r>
                      <a:r>
                        <a:rPr lang="el-GR" sz="2800" b="1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ἀντιπαρῆλθεν</a:t>
                      </a:r>
                      <a:endParaRPr lang="it-IT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800" b="1" i="1" dirty="0" smtClean="0">
                          <a:solidFill>
                            <a:srgbClr val="FFC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Vide </a:t>
                      </a:r>
                    </a:p>
                    <a:p>
                      <a:pPr algn="ctr"/>
                      <a:r>
                        <a:rPr lang="it-IT" sz="28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 passò oltre</a:t>
                      </a:r>
                      <a:endParaRPr lang="it-IT" sz="28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sz="2800" b="1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Levita</a:t>
                      </a:r>
                      <a:endParaRPr lang="it-IT" sz="2800" b="1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800" b="1" kern="1200" baseline="0" dirty="0" smtClean="0">
                          <a:solidFill>
                            <a:srgbClr val="FFC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ἰδὼν </a:t>
                      </a:r>
                      <a:r>
                        <a:rPr lang="el-GR" sz="2800" b="1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ἀντιπαρῆλθεν</a:t>
                      </a:r>
                      <a:endParaRPr lang="it-IT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800" b="1" i="1" dirty="0" smtClean="0">
                          <a:solidFill>
                            <a:srgbClr val="FFC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Vide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8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 passò oltre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sz="2800" b="1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Samaritano</a:t>
                      </a:r>
                      <a:endParaRPr lang="it-IT" sz="2800" b="1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l-GR" sz="2800" b="1" kern="1200" baseline="0" dirty="0" smtClean="0">
                          <a:solidFill>
                            <a:srgbClr val="FFC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ἰδὼν </a:t>
                      </a:r>
                      <a:r>
                        <a:rPr lang="el-GR" sz="2800" b="1" kern="1200" baseline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ἐσπλαγχνίσθη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800" b="1" i="1" dirty="0" smtClean="0">
                          <a:solidFill>
                            <a:srgbClr val="FFC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Vide </a:t>
                      </a:r>
                      <a:r>
                        <a:rPr lang="it-IT" sz="28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algn="ctr"/>
                      <a:r>
                        <a:rPr lang="it-IT" sz="2800" b="1" i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ne ebbe compassione</a:t>
                      </a:r>
                      <a:endParaRPr lang="it-IT" sz="2800" b="1" i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egnaposto contenuto 3"/>
          <p:cNvGraphicFramePr>
            <a:graphicFrameLocks noGrp="1"/>
          </p:cNvGraphicFramePr>
          <p:nvPr>
            <p:ph idx="1"/>
          </p:nvPr>
        </p:nvGraphicFramePr>
        <p:xfrm>
          <a:off x="457200" y="1052736"/>
          <a:ext cx="8229600" cy="4838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29600"/>
              </a:tblGrid>
              <a:tr h="2376264">
                <a:tc>
                  <a:txBody>
                    <a:bodyPr/>
                    <a:lstStyle/>
                    <a:p>
                      <a:pPr algn="ctr"/>
                      <a:r>
                        <a:rPr lang="el-GR" sz="4000" b="1" kern="1200" baseline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σπλαγχνίζομαι </a:t>
                      </a:r>
                      <a:r>
                        <a:rPr lang="it-IT" sz="4000" b="1" kern="1200" baseline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= </a:t>
                      </a:r>
                      <a:r>
                        <a:rPr lang="it-IT" sz="4000" b="1" i="1" kern="1200" baseline="0" dirty="0" smtClean="0">
                          <a:solidFill>
                            <a:srgbClr val="00B0F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provo compassione</a:t>
                      </a:r>
                      <a:r>
                        <a:rPr lang="it-IT" sz="4000" b="1" i="1" kern="1200" baseline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</a:p>
                    <a:p>
                      <a:pPr algn="ctr"/>
                      <a:endParaRPr lang="it-IT" sz="4000" b="1" kern="1200" baseline="0" dirty="0" smtClean="0">
                        <a:solidFill>
                          <a:srgbClr val="FF000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el-GR" sz="4000" b="1" kern="1200" baseline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σπλαγχνον</a:t>
                      </a:r>
                      <a:r>
                        <a:rPr lang="it-IT" sz="4000" b="1" kern="1200" baseline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= </a:t>
                      </a:r>
                      <a:r>
                        <a:rPr lang="it-IT" sz="4000" b="1" i="1" kern="1200" baseline="0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viscere / cuore</a:t>
                      </a:r>
                      <a:endParaRPr lang="it-IT" sz="4000" b="1" i="1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2462376">
                <a:tc>
                  <a:txBody>
                    <a:bodyPr/>
                    <a:lstStyle/>
                    <a:p>
                      <a:pPr algn="ctr"/>
                      <a:r>
                        <a:rPr lang="it-IT" sz="4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… </a:t>
                      </a:r>
                      <a:r>
                        <a:rPr lang="it-IT" sz="40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le viscere sono scosse  </a:t>
                      </a:r>
                      <a:r>
                        <a:rPr lang="it-IT" sz="4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… </a:t>
                      </a:r>
                    </a:p>
                    <a:p>
                      <a:pPr algn="ctr"/>
                      <a:endParaRPr lang="it-IT" sz="4000" b="1" dirty="0" smtClean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it-IT" sz="40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MISERICORDIA</a:t>
                      </a:r>
                      <a:endParaRPr lang="it-IT" sz="40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5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ר</a:t>
            </a:r>
            <a:r>
              <a:rPr lang="he-IL" sz="5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חמים </a:t>
            </a:r>
            <a:r>
              <a:rPr lang="it-IT" sz="5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it-IT" i="1" dirty="0" err="1" smtClean="0">
                <a:latin typeface="Times New Roman" pitchFamily="18" charset="0"/>
                <a:cs typeface="Times New Roman" pitchFamily="18" charset="0"/>
              </a:rPr>
              <a:t>Rahamim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it-IT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274320" indent="-274320" algn="ctr">
              <a:buClr>
                <a:schemeClr val="accent3"/>
              </a:buClr>
              <a:buNone/>
              <a:defRPr/>
            </a:pPr>
            <a:r>
              <a:rPr lang="it-IT" sz="3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Viscere</a:t>
            </a:r>
            <a:r>
              <a:rPr lang="it-IT" sz="36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274320" indent="-274320" algn="ctr">
              <a:buClr>
                <a:schemeClr val="accent3"/>
              </a:buClr>
              <a:buNone/>
              <a:defRPr/>
            </a:pP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il ‘luogo’ dove si trova la sede </a:t>
            </a:r>
          </a:p>
          <a:p>
            <a:pPr marL="274320" indent="-274320" algn="ctr">
              <a:buClr>
                <a:schemeClr val="accent3"/>
              </a:buClr>
              <a:buNone/>
              <a:defRPr/>
            </a:pP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delle emozioni e dei sentimenti.</a:t>
            </a:r>
          </a:p>
          <a:p>
            <a:pPr marL="274320" indent="-274320" algn="ctr">
              <a:buClr>
                <a:schemeClr val="accent3"/>
              </a:buClr>
              <a:buNone/>
              <a:defRPr/>
            </a:pP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Le ‘viscere’ si muovono infatti sotto i colpi inferti dal dolore fisico o interiore.</a:t>
            </a:r>
          </a:p>
          <a:p>
            <a:pPr marL="274320" indent="-274320" algn="ctr">
              <a:buClr>
                <a:schemeClr val="accent3"/>
              </a:buClr>
              <a:buNone/>
              <a:defRPr/>
            </a:pPr>
            <a:r>
              <a:rPr lang="it-IT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Anche le ‘viscere’ di Dio </a:t>
            </a:r>
          </a:p>
          <a:p>
            <a:pPr marL="274320" indent="-274320" algn="ctr">
              <a:buClr>
                <a:schemeClr val="accent3"/>
              </a:buClr>
              <a:buNone/>
              <a:defRPr/>
            </a:pPr>
            <a:r>
              <a:rPr lang="it-IT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fremono  per gli uomini </a:t>
            </a:r>
            <a:endParaRPr lang="it-IT" sz="2000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74320" indent="-274320" algn="ctr">
              <a:buClr>
                <a:schemeClr val="accent3"/>
              </a:buClr>
              <a:buNone/>
              <a:defRPr/>
            </a:pPr>
            <a:r>
              <a:rPr lang="it-IT" sz="20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it-IT" sz="2000" dirty="0" err="1" smtClean="0"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it-IT" sz="2000" dirty="0" smtClean="0">
                <a:latin typeface="Times New Roman" pitchFamily="18" charset="0"/>
                <a:cs typeface="Times New Roman" pitchFamily="18" charset="0"/>
              </a:rPr>
              <a:t> 9,16; 14,1; 49,10.13; </a:t>
            </a:r>
            <a:r>
              <a:rPr lang="it-IT" sz="2000" dirty="0" err="1" smtClean="0">
                <a:latin typeface="Times New Roman" pitchFamily="18" charset="0"/>
                <a:cs typeface="Times New Roman" pitchFamily="18" charset="0"/>
              </a:rPr>
              <a:t>Ger</a:t>
            </a:r>
            <a:r>
              <a:rPr lang="it-IT" sz="2000" dirty="0" smtClean="0">
                <a:latin typeface="Times New Roman" pitchFamily="18" charset="0"/>
                <a:cs typeface="Times New Roman" pitchFamily="18" charset="0"/>
              </a:rPr>
              <a:t> 31,20; 33,26)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>
                <a:solidFill>
                  <a:schemeClr val="accent6">
                    <a:lumMod val="75000"/>
                  </a:schemeClr>
                </a:solidFill>
                <a:latin typeface="Aharoni" pitchFamily="2" charset="-79"/>
                <a:cs typeface="Aharoni" pitchFamily="2" charset="-79"/>
              </a:rPr>
              <a:t>Letteratura greca e NT</a:t>
            </a:r>
            <a:endParaRPr lang="it-IT" b="1" dirty="0">
              <a:solidFill>
                <a:schemeClr val="accent6">
                  <a:lumMod val="75000"/>
                </a:schemeClr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it-IT" b="1" dirty="0" err="1" smtClean="0">
                <a:latin typeface="Symbol" pitchFamily="18" charset="2"/>
              </a:rPr>
              <a:t>Splagcnon</a:t>
            </a:r>
            <a:r>
              <a:rPr lang="it-IT" dirty="0" smtClean="0"/>
              <a:t>:</a:t>
            </a:r>
          </a:p>
          <a:p>
            <a:pPr algn="ctr">
              <a:buNone/>
            </a:pP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-interiora delle vittime sacrificali</a:t>
            </a:r>
          </a:p>
          <a:p>
            <a:pPr algn="ctr">
              <a:buNone/>
            </a:pP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-intimo, sentimenti, cuore, misericordia</a:t>
            </a:r>
            <a:r>
              <a:rPr lang="it-IT" dirty="0" smtClean="0"/>
              <a:t>.</a:t>
            </a:r>
          </a:p>
          <a:p>
            <a:pPr algn="ctr"/>
            <a:r>
              <a:rPr lang="it-IT" dirty="0" smtClean="0"/>
              <a:t> </a:t>
            </a:r>
            <a:r>
              <a:rPr lang="it-IT" b="1" dirty="0" err="1" smtClean="0">
                <a:latin typeface="Symbol" pitchFamily="18" charset="2"/>
              </a:rPr>
              <a:t>splagcneuw</a:t>
            </a:r>
            <a:r>
              <a:rPr lang="it-IT" dirty="0" smtClean="0">
                <a:latin typeface="Symbol" pitchFamily="18" charset="2"/>
              </a:rPr>
              <a:t> = </a:t>
            </a:r>
            <a:r>
              <a:rPr lang="it-IT" i="1" dirty="0" smtClean="0">
                <a:latin typeface="Times New Roman" pitchFamily="18" charset="0"/>
                <a:cs typeface="Times New Roman" pitchFamily="18" charset="0"/>
              </a:rPr>
              <a:t>mangio le viscere</a:t>
            </a:r>
          </a:p>
          <a:p>
            <a:pPr algn="ctr">
              <a:buNone/>
            </a:pP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Con la </a:t>
            </a:r>
            <a:r>
              <a:rPr lang="it-IT" dirty="0" err="1" smtClean="0">
                <a:latin typeface="Times New Roman" pitchFamily="18" charset="0"/>
                <a:cs typeface="Times New Roman" pitchFamily="18" charset="0"/>
              </a:rPr>
              <a:t>LXX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 e nei </a:t>
            </a:r>
            <a:r>
              <a:rPr lang="it-IT" i="1" dirty="0" smtClean="0">
                <a:latin typeface="Times New Roman" pitchFamily="18" charset="0"/>
                <a:cs typeface="Times New Roman" pitchFamily="18" charset="0"/>
              </a:rPr>
              <a:t>Testamenti dei 12 patriarchi:</a:t>
            </a:r>
          </a:p>
          <a:p>
            <a:pPr algn="ctr">
              <a:buNone/>
            </a:pPr>
            <a:r>
              <a:rPr lang="it-IT" b="1" dirty="0" err="1" smtClean="0">
                <a:latin typeface="Symbol" pitchFamily="18" charset="2"/>
              </a:rPr>
              <a:t>splagcnizomai</a:t>
            </a:r>
            <a:r>
              <a:rPr lang="it-IT" b="1" dirty="0" smtClean="0">
                <a:latin typeface="Symbol" pitchFamily="18" charset="2"/>
              </a:rPr>
              <a:t> </a:t>
            </a:r>
            <a:r>
              <a:rPr lang="it-IT" dirty="0" smtClean="0">
                <a:latin typeface="Symbol" pitchFamily="18" charset="2"/>
              </a:rPr>
              <a:t>= </a:t>
            </a:r>
            <a:r>
              <a:rPr lang="it-IT" i="1" dirty="0" smtClean="0">
                <a:latin typeface="Times New Roman" pitchFamily="18" charset="0"/>
                <a:cs typeface="Times New Roman" pitchFamily="18" charset="0"/>
              </a:rPr>
              <a:t>sono mosso a compassione, </a:t>
            </a:r>
          </a:p>
          <a:p>
            <a:pPr algn="ctr">
              <a:buNone/>
            </a:pPr>
            <a:r>
              <a:rPr lang="it-IT" i="1" dirty="0" smtClean="0">
                <a:latin typeface="Times New Roman" pitchFamily="18" charset="0"/>
                <a:cs typeface="Times New Roman" pitchFamily="18" charset="0"/>
              </a:rPr>
              <a:t>ho pietà, sono commosso</a:t>
            </a:r>
            <a:r>
              <a:rPr lang="it-IT" i="1" dirty="0" smtClean="0"/>
              <a:t>.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>
                <a:solidFill>
                  <a:srgbClr val="FFC000"/>
                </a:solidFill>
                <a:latin typeface="Algerian" pitchFamily="82" charset="0"/>
              </a:rPr>
              <a:t>Gesù / Samaritano / Padre</a:t>
            </a:r>
            <a:endParaRPr lang="it-IT" dirty="0">
              <a:solidFill>
                <a:srgbClr val="FFC000"/>
              </a:solidFill>
              <a:latin typeface="Algerian" pitchFamily="82" charset="0"/>
            </a:endParaRPr>
          </a:p>
        </p:txBody>
      </p:sp>
      <p:graphicFrame>
        <p:nvGraphicFramePr>
          <p:cNvPr id="5" name="Segnaposto contenuto 4"/>
          <p:cNvGraphicFramePr>
            <a:graphicFrameLocks noGrp="1"/>
          </p:cNvGraphicFramePr>
          <p:nvPr>
            <p:ph idx="1"/>
          </p:nvPr>
        </p:nvGraphicFramePr>
        <p:xfrm>
          <a:off x="457200" y="1340769"/>
          <a:ext cx="8229600" cy="40802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82552"/>
                <a:gridCol w="2520280"/>
                <a:gridCol w="3826768"/>
              </a:tblGrid>
              <a:tr h="470312">
                <a:tc>
                  <a:txBody>
                    <a:bodyPr/>
                    <a:lstStyle/>
                    <a:p>
                      <a:pPr algn="ctr"/>
                      <a:r>
                        <a:rPr lang="it-IT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Luca</a:t>
                      </a:r>
                      <a:endParaRPr lang="it-IT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Personaggio</a:t>
                      </a:r>
                      <a:endParaRPr lang="it-IT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Verbi</a:t>
                      </a:r>
                      <a:endParaRPr lang="it-IT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005603">
                <a:tc>
                  <a:txBody>
                    <a:bodyPr/>
                    <a:lstStyle/>
                    <a:p>
                      <a:pPr algn="ctr"/>
                      <a:r>
                        <a:rPr lang="it-IT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7,13</a:t>
                      </a:r>
                      <a:endParaRPr lang="it-IT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800" b="1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Gesù</a:t>
                      </a:r>
                      <a:endParaRPr lang="it-IT" sz="2800" b="1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8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Vide</a:t>
                      </a:r>
                      <a:r>
                        <a:rPr lang="it-IT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(la vedova di </a:t>
                      </a:r>
                      <a:r>
                        <a:rPr lang="it-IT" sz="28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Nain</a:t>
                      </a:r>
                      <a:r>
                        <a:rPr lang="it-IT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</a:p>
                    <a:p>
                      <a:pPr algn="ctr"/>
                      <a:r>
                        <a:rPr lang="it-IT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it-IT" sz="28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ne ebbe compassione</a:t>
                      </a:r>
                      <a:endParaRPr lang="it-IT" sz="28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239236">
                <a:tc>
                  <a:txBody>
                    <a:bodyPr/>
                    <a:lstStyle/>
                    <a:p>
                      <a:pPr algn="ctr"/>
                      <a:r>
                        <a:rPr lang="it-IT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10,33</a:t>
                      </a:r>
                      <a:endParaRPr lang="it-IT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800" b="1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Samaritano</a:t>
                      </a:r>
                      <a:endParaRPr lang="it-IT" sz="2800" b="1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8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Vide</a:t>
                      </a:r>
                      <a:r>
                        <a:rPr lang="it-IT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(il malcapitato) </a:t>
                      </a:r>
                    </a:p>
                    <a:p>
                      <a:pPr algn="ctr"/>
                      <a:r>
                        <a:rPr lang="it-IT" sz="28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ne ebbe compassione</a:t>
                      </a:r>
                      <a:endParaRPr lang="it-IT" sz="28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317298">
                <a:tc>
                  <a:txBody>
                    <a:bodyPr/>
                    <a:lstStyle/>
                    <a:p>
                      <a:pPr algn="ctr"/>
                      <a:r>
                        <a:rPr lang="it-IT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15,20</a:t>
                      </a:r>
                      <a:endParaRPr lang="it-IT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800" b="1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Padre</a:t>
                      </a:r>
                      <a:endParaRPr lang="it-IT" sz="2800" b="1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8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Vide</a:t>
                      </a:r>
                      <a:r>
                        <a:rPr lang="it-IT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(il</a:t>
                      </a:r>
                      <a:r>
                        <a:rPr lang="it-IT" sz="28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figlio) </a:t>
                      </a:r>
                    </a:p>
                    <a:p>
                      <a:pPr algn="ctr"/>
                      <a:r>
                        <a:rPr lang="it-IT" sz="2800" b="1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ne ebbe compassione</a:t>
                      </a:r>
                      <a:endParaRPr lang="it-IT" sz="28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i="1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Un Anno di Grazia del Signore</a:t>
            </a:r>
            <a:endParaRPr lang="it-IT" i="1" dirty="0">
              <a:solidFill>
                <a:srgbClr val="FF0000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0" y="1268760"/>
            <a:ext cx="9144000" cy="4857403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it-IT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Si recò a </a:t>
            </a:r>
            <a:r>
              <a:rPr lang="it-IT" sz="2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Nazaret</a:t>
            </a:r>
            <a:r>
              <a:rPr lang="it-IT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dove era stato allevato; ed entrò, secondo il suo solito, di sabato nella sinagoga e si alzò a leggere. Gli fu dato il rotolo del profeta Isaia; apertolo trovò il passo dove era scritto:</a:t>
            </a:r>
            <a:r>
              <a:rPr lang="it-IT" sz="28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Lo Spirito del Signore è sopra di me; per questo mi ha consacrato con l' unzione, e mi ha mandato per annunziare ai poveri un lieto messaggio, per proclamare ai prigionieri la liberazione e ai ciechi la vista; per rimettere in libertà gli oppressi</a:t>
            </a:r>
            <a:r>
              <a:rPr lang="it-IT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it-IT" sz="28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e predicare un anno di grazia del Signore</a:t>
            </a:r>
            <a:r>
              <a:rPr lang="it-IT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 Poi arrotolò il volume, lo consegnò all' inserviente e sedette. Gli occhi di tutti nella sinagoga stavano fissi sopra di lui. Allora cominciò a dire: "Oggi si è adempiuta questa Scrittura che voi avete udita con i vostri orecchi". </a:t>
            </a:r>
          </a:p>
          <a:p>
            <a:pPr algn="ctr">
              <a:buNone/>
            </a:pPr>
            <a:endParaRPr lang="it-IT" sz="28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… quindi</a:t>
            </a:r>
            <a:endParaRPr lang="it-IT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Tx/>
              <a:buNone/>
            </a:pPr>
            <a:endParaRPr lang="it-IT" b="1" i="1" dirty="0" smtClean="0">
              <a:solidFill>
                <a:srgbClr val="0070C0"/>
              </a:solidFill>
              <a:latin typeface="Algerian" pitchFamily="82" charset="0"/>
            </a:endParaRPr>
          </a:p>
          <a:p>
            <a:pPr algn="ctr">
              <a:buFontTx/>
              <a:buNone/>
            </a:pPr>
            <a:r>
              <a:rPr lang="it-IT" sz="5400" b="1" i="1" dirty="0" smtClean="0">
                <a:solidFill>
                  <a:srgbClr val="0070C0"/>
                </a:solidFill>
                <a:latin typeface="Algerian" pitchFamily="82" charset="0"/>
              </a:rPr>
              <a:t>Va’ e anche tu fa’ </a:t>
            </a:r>
          </a:p>
          <a:p>
            <a:pPr algn="ctr">
              <a:buFontTx/>
              <a:buNone/>
            </a:pPr>
            <a:endParaRPr lang="it-IT" sz="5400" b="1" dirty="0" smtClean="0">
              <a:solidFill>
                <a:srgbClr val="0070C0"/>
              </a:solidFill>
              <a:latin typeface="Algerian" pitchFamily="82" charset="0"/>
            </a:endParaRPr>
          </a:p>
          <a:p>
            <a:pPr algn="ctr">
              <a:buFontTx/>
              <a:buNone/>
            </a:pPr>
            <a:r>
              <a:rPr lang="it-IT" sz="5400" b="1" dirty="0" smtClean="0">
                <a:solidFill>
                  <a:srgbClr val="0070C0"/>
                </a:solidFill>
                <a:latin typeface="Algerian" pitchFamily="82" charset="0"/>
              </a:rPr>
              <a:t>… come il samaritano!</a:t>
            </a:r>
            <a:endParaRPr lang="it-IT" b="1" dirty="0" smtClean="0">
              <a:solidFill>
                <a:srgbClr val="0070C0"/>
              </a:solidFill>
              <a:latin typeface="Algerian" pitchFamily="82" charset="0"/>
            </a:endParaRPr>
          </a:p>
          <a:p>
            <a:pPr>
              <a:buNone/>
            </a:pPr>
            <a:endParaRPr lang="it-IT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>
                <a:solidFill>
                  <a:srgbClr val="92D050"/>
                </a:solidFill>
              </a:rPr>
              <a:t>Un’altra caratteristica …</a:t>
            </a:r>
            <a:endParaRPr lang="it-IT" b="1" dirty="0">
              <a:solidFill>
                <a:srgbClr val="92D05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t-IT" dirty="0" smtClean="0"/>
              <a:t>… della quotidianità di Gesù!</a:t>
            </a:r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endParaRPr lang="it-IT" dirty="0" smtClean="0"/>
          </a:p>
          <a:p>
            <a:pPr algn="ctr">
              <a:buNone/>
            </a:pPr>
            <a:r>
              <a:rPr lang="it-IT" sz="7200" b="1" dirty="0" smtClean="0">
                <a:solidFill>
                  <a:srgbClr val="FFFF00"/>
                </a:solidFill>
                <a:latin typeface="Algerian" pitchFamily="82" charset="0"/>
              </a:rPr>
              <a:t>Preghiera </a:t>
            </a:r>
            <a:endParaRPr lang="it-IT" sz="7200" b="1" dirty="0">
              <a:solidFill>
                <a:srgbClr val="FFFF00"/>
              </a:solidFill>
              <a:latin typeface="Algerian" pitchFamily="82" charset="0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>
                <a:solidFill>
                  <a:schemeClr val="accent6">
                    <a:lumMod val="75000"/>
                  </a:schemeClr>
                </a:solidFill>
              </a:rPr>
              <a:t>La preghiera …</a:t>
            </a:r>
            <a:endParaRPr lang="it-IT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  <a:defRPr/>
            </a:pPr>
            <a:r>
              <a:rPr lang="it-IT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Vegliate e pregate per non entrare in tentazione; lo spirito è pronto, </a:t>
            </a:r>
          </a:p>
          <a:p>
            <a:pPr algn="ctr">
              <a:buNone/>
              <a:defRPr/>
            </a:pPr>
            <a:r>
              <a:rPr lang="it-IT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ma la carne è debole</a:t>
            </a:r>
            <a:endParaRPr lang="it-IT" dirty="0" smtClean="0">
              <a:solidFill>
                <a:srgbClr val="0070C0"/>
              </a:solidFill>
              <a:cs typeface="Arial" pitchFamily="34" charset="0"/>
            </a:endParaRPr>
          </a:p>
          <a:p>
            <a:pPr algn="ctr">
              <a:buNone/>
              <a:defRPr/>
            </a:pPr>
            <a:endParaRPr lang="it-IT" dirty="0" smtClean="0">
              <a:latin typeface="Times New Roman" pitchFamily="18" charset="0"/>
            </a:endParaRPr>
          </a:p>
          <a:p>
            <a:pPr algn="ctr" fontAlgn="auto">
              <a:spcAft>
                <a:spcPts val="0"/>
              </a:spcAft>
              <a:buFont typeface="Arial" charset="0"/>
              <a:buNone/>
              <a:defRPr/>
            </a:pPr>
            <a:r>
              <a:rPr lang="it-IT" dirty="0" smtClean="0">
                <a:latin typeface="Times New Roman" pitchFamily="18" charset="0"/>
              </a:rPr>
              <a:t>E</a:t>
            </a:r>
            <a:r>
              <a:rPr lang="it-IT" dirty="0" smtClean="0"/>
              <a:t>’</a:t>
            </a:r>
            <a:r>
              <a:rPr lang="it-IT" dirty="0" smtClean="0">
                <a:latin typeface="Times New Roman" pitchFamily="18" charset="0"/>
              </a:rPr>
              <a:t> una duplice esortazione e anche </a:t>
            </a:r>
          </a:p>
          <a:p>
            <a:pPr algn="ctr">
              <a:buNone/>
              <a:defRPr/>
            </a:pPr>
            <a:r>
              <a:rPr lang="it-IT" dirty="0" smtClean="0">
                <a:latin typeface="Times New Roman" pitchFamily="18" charset="0"/>
              </a:rPr>
              <a:t>un esempio circa la </a:t>
            </a:r>
            <a:r>
              <a:rPr lang="it-IT" u="sng" dirty="0" smtClean="0">
                <a:latin typeface="Times New Roman" pitchFamily="18" charset="0"/>
              </a:rPr>
              <a:t>necessit</a:t>
            </a:r>
            <a:r>
              <a:rPr lang="it-IT" u="sng" dirty="0" smtClean="0"/>
              <a:t>à</a:t>
            </a:r>
            <a:r>
              <a:rPr lang="it-IT" u="sng" dirty="0" smtClean="0">
                <a:latin typeface="Times New Roman" pitchFamily="18" charset="0"/>
              </a:rPr>
              <a:t> della preghiera </a:t>
            </a:r>
          </a:p>
          <a:p>
            <a:pPr algn="ctr">
              <a:buNone/>
              <a:defRPr/>
            </a:pPr>
            <a:r>
              <a:rPr lang="it-IT" u="sng" dirty="0" smtClean="0">
                <a:latin typeface="Times New Roman" pitchFamily="18" charset="0"/>
              </a:rPr>
              <a:t>per superare la </a:t>
            </a:r>
            <a:r>
              <a:rPr lang="it-IT" u="sng" dirty="0" smtClean="0"/>
              <a:t>‘</a:t>
            </a:r>
            <a:r>
              <a:rPr lang="it-IT" u="sng" dirty="0" smtClean="0">
                <a:latin typeface="Times New Roman" pitchFamily="18" charset="0"/>
              </a:rPr>
              <a:t>prova</a:t>
            </a:r>
            <a:r>
              <a:rPr lang="it-IT" u="sng" dirty="0" smtClean="0"/>
              <a:t>’</a:t>
            </a:r>
            <a:r>
              <a:rPr lang="it-IT" dirty="0" smtClean="0">
                <a:latin typeface="Times New Roman" pitchFamily="18" charset="0"/>
              </a:rPr>
              <a:t>, </a:t>
            </a:r>
          </a:p>
          <a:p>
            <a:pPr algn="ctr">
              <a:buNone/>
              <a:defRPr/>
            </a:pPr>
            <a:r>
              <a:rPr lang="it-IT" dirty="0" smtClean="0">
                <a:latin typeface="Times New Roman" pitchFamily="18" charset="0"/>
              </a:rPr>
              <a:t>una preghiera particolarmente intensa.</a:t>
            </a:r>
            <a:endParaRPr lang="it-IT" dirty="0" smtClean="0"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1296144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it-IT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it-IT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it-IT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Vegliate e pregate per non entrare in tentazione; lo spirito è pronto, </a:t>
            </a:r>
            <a:br>
              <a:rPr lang="it-IT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it-IT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ma la carne è debole</a:t>
            </a:r>
            <a:r>
              <a:rPr lang="it-IT" dirty="0" smtClean="0">
                <a:cs typeface="Arial" pitchFamily="34" charset="0"/>
              </a:rPr>
              <a:t/>
            </a:r>
            <a:br>
              <a:rPr lang="it-IT" dirty="0" smtClean="0">
                <a:cs typeface="Arial" pitchFamily="34" charset="0"/>
              </a:rPr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3993307"/>
          </a:xfrm>
        </p:spPr>
        <p:txBody>
          <a:bodyPr/>
          <a:lstStyle/>
          <a:p>
            <a:pPr algn="ctr">
              <a:buNone/>
            </a:pPr>
            <a:endParaRPr lang="it-IT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ctr">
              <a:buNone/>
            </a:pPr>
            <a:r>
              <a:rPr lang="it-IT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Alla duplice preghiera di Ges</a:t>
            </a:r>
            <a:r>
              <a:rPr lang="it-IT" dirty="0" smtClean="0">
                <a:latin typeface="Constantia" pitchFamily="18" charset="0"/>
                <a:ea typeface="Calibri" pitchFamily="34" charset="0"/>
                <a:cs typeface="Times New Roman" pitchFamily="18" charset="0"/>
              </a:rPr>
              <a:t>ù</a:t>
            </a:r>
            <a:r>
              <a:rPr lang="it-IT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corrisponde la duplice esortazione: </a:t>
            </a:r>
            <a:endParaRPr lang="it-IT" dirty="0" smtClean="0">
              <a:ea typeface="Calibri" pitchFamily="34" charset="0"/>
              <a:cs typeface="Arial" charset="0"/>
            </a:endParaRPr>
          </a:p>
          <a:p>
            <a:pPr algn="ctr"/>
            <a:r>
              <a:rPr lang="it-IT" b="1" dirty="0" smtClean="0">
                <a:solidFill>
                  <a:srgbClr val="FFFF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1)vegliate</a:t>
            </a:r>
            <a:endParaRPr lang="it-IT" b="1" dirty="0" smtClean="0">
              <a:solidFill>
                <a:srgbClr val="FFFF00"/>
              </a:solidFill>
              <a:cs typeface="Arial" charset="0"/>
            </a:endParaRPr>
          </a:p>
          <a:p>
            <a:pPr algn="ctr"/>
            <a:r>
              <a:rPr lang="it-IT" b="1" dirty="0" smtClean="0">
                <a:solidFill>
                  <a:srgbClr val="FFFF00"/>
                </a:solidFill>
                <a:latin typeface="Times New Roman" pitchFamily="18" charset="0"/>
              </a:rPr>
              <a:t>2)pregate</a:t>
            </a:r>
          </a:p>
          <a:p>
            <a:pPr algn="ctr">
              <a:buFont typeface="Arial" charset="0"/>
              <a:buNone/>
            </a:pPr>
            <a:r>
              <a:rPr lang="it-IT" i="1" dirty="0" smtClean="0">
                <a:latin typeface="Times New Roman" pitchFamily="18" charset="0"/>
              </a:rPr>
              <a:t>per non entrare in tentazione </a:t>
            </a:r>
            <a:r>
              <a:rPr lang="it-IT" sz="1400" dirty="0" smtClean="0">
                <a:latin typeface="Times New Roman" pitchFamily="18" charset="0"/>
              </a:rPr>
              <a:t>(cio</a:t>
            </a:r>
            <a:r>
              <a:rPr lang="it-IT" sz="1400" dirty="0" smtClean="0">
                <a:latin typeface="Constantia" pitchFamily="18" charset="0"/>
              </a:rPr>
              <a:t>è</a:t>
            </a:r>
            <a:r>
              <a:rPr lang="it-IT" sz="1400" dirty="0" smtClean="0">
                <a:latin typeface="Times New Roman" pitchFamily="18" charset="0"/>
              </a:rPr>
              <a:t> per ottenere di fare la volont</a:t>
            </a:r>
            <a:r>
              <a:rPr lang="it-IT" sz="1400" dirty="0" smtClean="0">
                <a:latin typeface="Constantia" pitchFamily="18" charset="0"/>
              </a:rPr>
              <a:t>à</a:t>
            </a:r>
            <a:r>
              <a:rPr lang="it-IT" sz="1400" dirty="0" smtClean="0">
                <a:latin typeface="Times New Roman" pitchFamily="18" charset="0"/>
              </a:rPr>
              <a:t> di Dio).</a:t>
            </a:r>
            <a:endParaRPr lang="it-IT" sz="1400" dirty="0" smtClean="0">
              <a:cs typeface="Arial" charset="0"/>
            </a:endParaRPr>
          </a:p>
          <a:p>
            <a:pPr algn="ctr">
              <a:buFont typeface="Arial" charset="0"/>
              <a:buNone/>
            </a:pPr>
            <a:r>
              <a:rPr lang="it-IT" sz="1400" dirty="0" smtClean="0">
                <a:latin typeface="Times New Roman" pitchFamily="18" charset="0"/>
              </a:rPr>
              <a:t>  </a:t>
            </a:r>
            <a:endParaRPr lang="it-IT" sz="1400" dirty="0" smtClean="0">
              <a:cs typeface="Arial" charset="0"/>
            </a:endParaRPr>
          </a:p>
          <a:p>
            <a:pPr algn="ctr">
              <a:buFont typeface="Arial" charset="0"/>
              <a:buNone/>
            </a:pPr>
            <a:endParaRPr lang="it-IT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>
                <a:solidFill>
                  <a:srgbClr val="FFFF00"/>
                </a:solidFill>
              </a:rPr>
              <a:t>Lunga preghiera …</a:t>
            </a:r>
            <a:endParaRPr lang="it-IT" b="1" dirty="0">
              <a:solidFill>
                <a:srgbClr val="FFFF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ctr" fontAlgn="auto">
              <a:spcAft>
                <a:spcPts val="0"/>
              </a:spcAft>
              <a:buFont typeface="Arial" charset="0"/>
              <a:buNone/>
              <a:defRPr/>
            </a:pPr>
            <a:r>
              <a:rPr lang="it-IT" b="1" i="1" dirty="0" smtClean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Ges</a:t>
            </a:r>
            <a:r>
              <a:rPr lang="it-IT" b="1" i="1" dirty="0" smtClean="0">
                <a:solidFill>
                  <a:srgbClr val="0070C0"/>
                </a:solidFill>
                <a:latin typeface="Constantia" pitchFamily="18" charset="0"/>
                <a:ea typeface="Calibri" pitchFamily="34" charset="0"/>
                <a:cs typeface="Times New Roman" pitchFamily="18" charset="0"/>
              </a:rPr>
              <a:t>ù</a:t>
            </a:r>
            <a:r>
              <a:rPr lang="it-IT" b="1" i="1" dirty="0" smtClean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pregava </a:t>
            </a:r>
            <a:r>
              <a:rPr lang="it-IT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(35), all</a:t>
            </a:r>
            <a:r>
              <a:rPr lang="it-IT" dirty="0" smtClean="0">
                <a:latin typeface="Constantia" pitchFamily="18" charset="0"/>
                <a:ea typeface="Calibri" pitchFamily="34" charset="0"/>
                <a:cs typeface="Times New Roman" pitchFamily="18" charset="0"/>
              </a:rPr>
              <a:t>’</a:t>
            </a:r>
            <a:r>
              <a:rPr lang="it-IT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imperfetto, un</a:t>
            </a:r>
            <a:r>
              <a:rPr lang="it-IT" dirty="0" smtClean="0">
                <a:latin typeface="Constantia" pitchFamily="18" charset="0"/>
                <a:ea typeface="Calibri" pitchFamily="34" charset="0"/>
                <a:cs typeface="Times New Roman" pitchFamily="18" charset="0"/>
              </a:rPr>
              <a:t>’</a:t>
            </a:r>
            <a:r>
              <a:rPr lang="it-IT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azione cio</a:t>
            </a:r>
            <a:r>
              <a:rPr lang="it-IT" dirty="0" smtClean="0">
                <a:latin typeface="Constantia" pitchFamily="18" charset="0"/>
                <a:ea typeface="Calibri" pitchFamily="34" charset="0"/>
                <a:cs typeface="Times New Roman" pitchFamily="18" charset="0"/>
              </a:rPr>
              <a:t>è</a:t>
            </a:r>
            <a:r>
              <a:rPr lang="it-IT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protratta nel tempo.</a:t>
            </a:r>
            <a:endParaRPr lang="it-IT" dirty="0" smtClean="0">
              <a:ea typeface="Calibri" pitchFamily="34" charset="0"/>
              <a:cs typeface="Arial" pitchFamily="34" charset="0"/>
            </a:endParaRPr>
          </a:p>
          <a:p>
            <a:pPr algn="ctr">
              <a:defRPr/>
            </a:pPr>
            <a:r>
              <a:rPr lang="it-IT" dirty="0" smtClean="0">
                <a:latin typeface="Times New Roman" pitchFamily="18" charset="0"/>
              </a:rPr>
              <a:t>(In </a:t>
            </a:r>
            <a:r>
              <a:rPr lang="it-IT" dirty="0" err="1" smtClean="0">
                <a:latin typeface="Times New Roman" pitchFamily="18" charset="0"/>
              </a:rPr>
              <a:t>Lc</a:t>
            </a:r>
            <a:r>
              <a:rPr lang="it-IT" dirty="0" smtClean="0">
                <a:latin typeface="Times New Roman" pitchFamily="18" charset="0"/>
              </a:rPr>
              <a:t> a questa preghiera corrisponde la risposta: </a:t>
            </a:r>
          </a:p>
          <a:p>
            <a:pPr algn="ctr">
              <a:buNone/>
              <a:defRPr/>
            </a:pPr>
            <a:r>
              <a:rPr lang="it-IT" i="1" dirty="0" smtClean="0">
                <a:latin typeface="Times New Roman" pitchFamily="18" charset="0"/>
              </a:rPr>
              <a:t>venne un angelo dal cielo per confortarlo)</a:t>
            </a:r>
            <a:r>
              <a:rPr lang="it-IT" dirty="0" smtClean="0">
                <a:latin typeface="Times New Roman" pitchFamily="18" charset="0"/>
              </a:rPr>
              <a:t>.</a:t>
            </a:r>
            <a:endParaRPr lang="it-IT" dirty="0" smtClean="0">
              <a:cs typeface="Arial" pitchFamily="34" charset="0"/>
            </a:endParaRPr>
          </a:p>
          <a:p>
            <a:pPr algn="ctr">
              <a:defRPr/>
            </a:pPr>
            <a:r>
              <a:rPr lang="it-IT" dirty="0" smtClean="0">
                <a:solidFill>
                  <a:srgbClr val="FF0000"/>
                </a:solidFill>
                <a:latin typeface="Times New Roman" pitchFamily="18" charset="0"/>
              </a:rPr>
              <a:t>Abbondanti sono </a:t>
            </a:r>
            <a:r>
              <a:rPr lang="it-IT" dirty="0" err="1" smtClean="0">
                <a:solidFill>
                  <a:srgbClr val="FF0000"/>
                </a:solidFill>
                <a:latin typeface="Times New Roman" pitchFamily="18" charset="0"/>
              </a:rPr>
              <a:t>Lc</a:t>
            </a:r>
            <a:r>
              <a:rPr lang="it-IT" dirty="0" smtClean="0">
                <a:solidFill>
                  <a:srgbClr val="FF0000"/>
                </a:solidFill>
                <a:latin typeface="Times New Roman" pitchFamily="18" charset="0"/>
              </a:rPr>
              <a:t> i riferimenti agli </a:t>
            </a:r>
            <a:r>
              <a:rPr lang="it-IT" b="1" dirty="0" smtClean="0">
                <a:solidFill>
                  <a:srgbClr val="FF0000"/>
                </a:solidFill>
                <a:latin typeface="Times New Roman" pitchFamily="18" charset="0"/>
              </a:rPr>
              <a:t>angeli  </a:t>
            </a:r>
            <a:r>
              <a:rPr lang="it-IT" dirty="0" smtClean="0">
                <a:latin typeface="Times New Roman" pitchFamily="18" charset="0"/>
              </a:rPr>
              <a:t>(</a:t>
            </a:r>
            <a:r>
              <a:rPr lang="it-IT" sz="2200" dirty="0" smtClean="0">
                <a:latin typeface="Times New Roman" pitchFamily="18" charset="0"/>
              </a:rPr>
              <a:t>episodi della nascita e 4,10; 9,26; 12,8-9; 15,10; 16,22; 20,36; 24,33</a:t>
            </a:r>
            <a:r>
              <a:rPr lang="it-IT" dirty="0" smtClean="0">
                <a:latin typeface="Times New Roman" pitchFamily="18" charset="0"/>
              </a:rPr>
              <a:t>). </a:t>
            </a:r>
          </a:p>
          <a:p>
            <a:pPr algn="ctr">
              <a:defRPr/>
            </a:pPr>
            <a:r>
              <a:rPr lang="it-IT" dirty="0" smtClean="0">
                <a:latin typeface="Times New Roman" pitchFamily="18" charset="0"/>
              </a:rPr>
              <a:t>Si pensi ad Elia che,</a:t>
            </a:r>
          </a:p>
          <a:p>
            <a:pPr algn="ctr">
              <a:buNone/>
              <a:defRPr/>
            </a:pPr>
            <a:r>
              <a:rPr lang="it-IT" dirty="0" smtClean="0">
                <a:latin typeface="Times New Roman" pitchFamily="18" charset="0"/>
              </a:rPr>
              <a:t> confortato da un angelo nel deserto, </a:t>
            </a:r>
          </a:p>
          <a:p>
            <a:pPr algn="ctr">
              <a:buNone/>
              <a:defRPr/>
            </a:pPr>
            <a:r>
              <a:rPr lang="it-IT" dirty="0" smtClean="0">
                <a:latin typeface="Times New Roman" pitchFamily="18" charset="0"/>
              </a:rPr>
              <a:t>riprende il cammino (1 Re 19,5-8).</a:t>
            </a:r>
            <a:endParaRPr lang="it-IT" dirty="0" smtClean="0"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>
                <a:solidFill>
                  <a:srgbClr val="FF0000"/>
                </a:solidFill>
                <a:latin typeface="Algerian" pitchFamily="82" charset="0"/>
                <a:cs typeface="Times New Roman" pitchFamily="18" charset="0"/>
              </a:rPr>
              <a:t>Gesù uomo di preghiera</a:t>
            </a:r>
            <a:endParaRPr lang="it-IT" dirty="0">
              <a:solidFill>
                <a:srgbClr val="FF0000"/>
              </a:solidFill>
              <a:latin typeface="Algerian" pitchFamily="82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ctr">
              <a:buNone/>
              <a:defRPr/>
            </a:pP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Luca insiste molto sul presentare </a:t>
            </a:r>
          </a:p>
          <a:p>
            <a:pPr algn="ctr">
              <a:buNone/>
              <a:defRPr/>
            </a:pPr>
            <a:r>
              <a:rPr lang="it-IT" b="1" u="sng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Gesù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 come </a:t>
            </a:r>
            <a:r>
              <a:rPr lang="it-IT" b="1" u="sng" dirty="0" smtClean="0">
                <a:latin typeface="Times New Roman" pitchFamily="18" charset="0"/>
                <a:cs typeface="Times New Roman" pitchFamily="18" charset="0"/>
              </a:rPr>
              <a:t>uomo di preghiera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ctr">
              <a:buNone/>
              <a:defRPr/>
            </a:pP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3,21; 5,16; 6,12; 9,18; 9,28; 11,1;</a:t>
            </a:r>
          </a:p>
          <a:p>
            <a:pPr algn="ctr">
              <a:buNone/>
              <a:defRPr/>
            </a:pP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come </a:t>
            </a:r>
            <a:r>
              <a:rPr lang="it-IT" b="1" dirty="0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modello di preghiera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ctr">
              <a:buNone/>
              <a:defRPr/>
            </a:pP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11,1; 22,40.46;</a:t>
            </a:r>
          </a:p>
          <a:p>
            <a:pPr algn="ctr">
              <a:buNone/>
              <a:defRPr/>
            </a:pP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come Colui che </a:t>
            </a:r>
            <a:r>
              <a:rPr lang="it-IT" b="1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pregava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 regolarmente,</a:t>
            </a:r>
          </a:p>
          <a:p>
            <a:pPr algn="ctr">
              <a:buNone/>
              <a:defRPr/>
            </a:pP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it-IT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per tutta la notte </a:t>
            </a:r>
          </a:p>
          <a:p>
            <a:pPr algn="ctr">
              <a:buNone/>
              <a:defRPr/>
            </a:pPr>
            <a:r>
              <a:rPr lang="it-IT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in occasioni particolari</a:t>
            </a:r>
          </a:p>
          <a:p>
            <a:pPr algn="ctr">
              <a:buNone/>
              <a:defRPr/>
            </a:pP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(scelta dei Dodici, trasfigurazione, …) 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/>
              <a:t>‘Modelli’ di preghiera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it-IT" b="1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Si ritirava in </a:t>
            </a:r>
            <a:r>
              <a:rPr lang="it-IT" b="1" i="1" u="sng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luoghi deserti</a:t>
            </a:r>
            <a:r>
              <a:rPr lang="it-IT" b="1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a pregare.</a:t>
            </a:r>
          </a:p>
          <a:p>
            <a:pPr algn="ctr">
              <a:buNone/>
            </a:pPr>
            <a:endParaRPr lang="it-IT" b="1" i="1" dirty="0" smtClean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it-IT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 quei giorni egli se ne andò </a:t>
            </a:r>
            <a:r>
              <a:rPr lang="it-IT" b="1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sul monte</a:t>
            </a:r>
            <a:r>
              <a:rPr lang="it-IT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a pregare e passò </a:t>
            </a:r>
            <a:r>
              <a:rPr lang="it-IT" b="1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tutta la notte</a:t>
            </a:r>
            <a:r>
              <a:rPr lang="it-IT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pregando Dio.</a:t>
            </a:r>
          </a:p>
          <a:p>
            <a:pPr algn="ctr">
              <a:buNone/>
            </a:pPr>
            <a:endParaRPr lang="it-IT" b="1" i="1" dirty="0" smtClean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it-IT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… Gesù prese </a:t>
            </a:r>
            <a:r>
              <a:rPr lang="it-IT" b="1" i="1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con</a:t>
            </a:r>
            <a:r>
              <a:rPr lang="it-IT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sé </a:t>
            </a:r>
            <a:r>
              <a:rPr lang="it-IT" b="1" i="1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Pietro, Giovanni e Giacomo</a:t>
            </a:r>
            <a:r>
              <a:rPr lang="it-IT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e salì </a:t>
            </a:r>
            <a:r>
              <a:rPr lang="it-IT" b="1" i="1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sul monte</a:t>
            </a:r>
            <a:r>
              <a:rPr lang="it-IT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a pregare.</a:t>
            </a:r>
          </a:p>
          <a:p>
            <a:pPr algn="ctr">
              <a:buNone/>
            </a:pPr>
            <a:endParaRPr lang="it-IT" b="1" i="1" dirty="0" smtClean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it-IT" b="1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it-IT" b="1" i="1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>
                <a:solidFill>
                  <a:schemeClr val="accent5">
                    <a:lumMod val="75000"/>
                  </a:schemeClr>
                </a:solidFill>
                <a:latin typeface="Aharoni" pitchFamily="2" charset="-79"/>
                <a:cs typeface="Aharoni" pitchFamily="2" charset="-79"/>
              </a:rPr>
              <a:t>Luca medico …</a:t>
            </a:r>
            <a:endParaRPr lang="it-IT" b="1" dirty="0">
              <a:solidFill>
                <a:schemeClr val="accent5">
                  <a:lumMod val="75000"/>
                </a:schemeClr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lnSpc>
                <a:spcPct val="80000"/>
              </a:lnSpc>
              <a:buNone/>
            </a:pPr>
            <a:r>
              <a:rPr lang="it-IT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… </a:t>
            </a:r>
            <a:r>
              <a:rPr lang="it-IT" b="1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divenne il sangue di lui come grumi </a:t>
            </a:r>
          </a:p>
          <a:p>
            <a:pPr algn="ctr">
              <a:lnSpc>
                <a:spcPct val="80000"/>
              </a:lnSpc>
              <a:buNone/>
            </a:pPr>
            <a:r>
              <a:rPr lang="it-IT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(grosse gocce) </a:t>
            </a:r>
            <a:r>
              <a:rPr lang="it-IT" b="1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di sangue </a:t>
            </a:r>
            <a:r>
              <a:rPr lang="it-IT" i="1" dirty="0" smtClean="0">
                <a:ea typeface="Calibri" pitchFamily="34" charset="0"/>
                <a:cs typeface="Times New Roman" pitchFamily="18" charset="0"/>
              </a:rPr>
              <a:t>…</a:t>
            </a:r>
            <a:endParaRPr lang="it-IT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ctr">
              <a:lnSpc>
                <a:spcPct val="80000"/>
              </a:lnSpc>
            </a:pPr>
            <a:r>
              <a:rPr lang="it-IT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Agonia</a:t>
            </a:r>
            <a:r>
              <a:rPr lang="it-IT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nell</a:t>
            </a:r>
            <a:r>
              <a:rPr lang="it-IT" dirty="0" smtClean="0">
                <a:ea typeface="Calibri" pitchFamily="34" charset="0"/>
                <a:cs typeface="Times New Roman" pitchFamily="18" charset="0"/>
              </a:rPr>
              <a:t>’</a:t>
            </a:r>
            <a:r>
              <a:rPr lang="it-IT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antichit</a:t>
            </a:r>
            <a:r>
              <a:rPr lang="it-IT" dirty="0" smtClean="0">
                <a:ea typeface="Calibri" pitchFamily="34" charset="0"/>
                <a:cs typeface="Times New Roman" pitchFamily="18" charset="0"/>
              </a:rPr>
              <a:t>à</a:t>
            </a:r>
            <a:r>
              <a:rPr lang="it-IT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non era usato per intendere  un grande dolore. </a:t>
            </a:r>
          </a:p>
          <a:p>
            <a:pPr algn="ctr">
              <a:lnSpc>
                <a:spcPct val="80000"/>
              </a:lnSpc>
            </a:pPr>
            <a:r>
              <a:rPr lang="it-IT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Era piuttosto associato allo stato dell</a:t>
            </a:r>
            <a:r>
              <a:rPr lang="it-IT" dirty="0" smtClean="0">
                <a:ea typeface="Calibri" pitchFamily="34" charset="0"/>
                <a:cs typeface="Times New Roman" pitchFamily="18" charset="0"/>
              </a:rPr>
              <a:t>’</a:t>
            </a:r>
            <a:r>
              <a:rPr lang="it-IT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atleta  </a:t>
            </a:r>
          </a:p>
          <a:p>
            <a:pPr algn="ctr">
              <a:lnSpc>
                <a:spcPct val="80000"/>
              </a:lnSpc>
              <a:buFont typeface="Arial" charset="0"/>
              <a:buNone/>
            </a:pPr>
            <a:r>
              <a:rPr lang="it-IT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nel momento della lotta vittoriosa. </a:t>
            </a:r>
          </a:p>
          <a:p>
            <a:pPr algn="ctr">
              <a:lnSpc>
                <a:spcPct val="80000"/>
              </a:lnSpc>
            </a:pPr>
            <a:r>
              <a:rPr lang="it-IT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Secondo Aristotele era la tensione dell</a:t>
            </a:r>
            <a:r>
              <a:rPr lang="it-IT" dirty="0" smtClean="0">
                <a:ea typeface="Calibri" pitchFamily="34" charset="0"/>
                <a:cs typeface="Times New Roman" pitchFamily="18" charset="0"/>
              </a:rPr>
              <a:t>’</a:t>
            </a:r>
            <a:r>
              <a:rPr lang="it-IT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atleta </a:t>
            </a:r>
            <a:r>
              <a:rPr lang="it-IT" sz="1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</a:t>
            </a:r>
            <a:r>
              <a:rPr lang="it-IT" sz="14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Problemata</a:t>
            </a:r>
            <a:r>
              <a:rPr lang="it-IT" sz="1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27,3; 2,26.31; 11,31.53).</a:t>
            </a:r>
            <a:endParaRPr lang="it-IT" sz="1400" dirty="0" smtClean="0">
              <a:ea typeface="Calibri" pitchFamily="34" charset="0"/>
              <a:cs typeface="Arial" charset="0"/>
            </a:endParaRPr>
          </a:p>
          <a:p>
            <a:pPr algn="ctr">
              <a:lnSpc>
                <a:spcPct val="80000"/>
              </a:lnSpc>
            </a:pPr>
            <a:r>
              <a:rPr lang="it-IT" b="1" dirty="0" err="1" smtClean="0">
                <a:latin typeface="Symbol" pitchFamily="18" charset="2"/>
                <a:ea typeface="Calibri" pitchFamily="34" charset="0"/>
                <a:cs typeface="Arial" charset="0"/>
              </a:rPr>
              <a:t>Agonizomai</a:t>
            </a:r>
            <a:r>
              <a:rPr lang="it-IT" dirty="0" smtClean="0">
                <a:latin typeface="Symbol" pitchFamily="18" charset="2"/>
                <a:ea typeface="Calibri" pitchFamily="34" charset="0"/>
                <a:cs typeface="Arial" charset="0"/>
              </a:rPr>
              <a:t> </a:t>
            </a:r>
            <a:r>
              <a:rPr lang="it-IT" dirty="0" smtClean="0">
                <a:latin typeface="Times New Roman" pitchFamily="18" charset="0"/>
                <a:ea typeface="Calibri" pitchFamily="34" charset="0"/>
                <a:cs typeface="Arial" charset="0"/>
              </a:rPr>
              <a:t>nel NT viene usato in ambito sportivo </a:t>
            </a:r>
            <a:r>
              <a:rPr lang="it-IT" sz="1800" dirty="0" smtClean="0">
                <a:latin typeface="Times New Roman" pitchFamily="18" charset="0"/>
                <a:ea typeface="Calibri" pitchFamily="34" charset="0"/>
                <a:cs typeface="Arial" charset="0"/>
              </a:rPr>
              <a:t> (1 </a:t>
            </a:r>
            <a:r>
              <a:rPr lang="it-IT" sz="1800" dirty="0" err="1" smtClean="0">
                <a:latin typeface="Times New Roman" pitchFamily="18" charset="0"/>
                <a:ea typeface="Calibri" pitchFamily="34" charset="0"/>
                <a:cs typeface="Arial" charset="0"/>
              </a:rPr>
              <a:t>Cor</a:t>
            </a:r>
            <a:r>
              <a:rPr lang="it-IT" sz="1800" dirty="0" smtClean="0">
                <a:latin typeface="Times New Roman" pitchFamily="18" charset="0"/>
                <a:ea typeface="Calibri" pitchFamily="34" charset="0"/>
                <a:cs typeface="Arial" charset="0"/>
              </a:rPr>
              <a:t> 9,25; 1 </a:t>
            </a:r>
            <a:r>
              <a:rPr lang="it-IT" sz="1800" dirty="0" err="1" smtClean="0">
                <a:latin typeface="Times New Roman" pitchFamily="18" charset="0"/>
                <a:ea typeface="Calibri" pitchFamily="34" charset="0"/>
                <a:cs typeface="Arial" charset="0"/>
              </a:rPr>
              <a:t>Tm</a:t>
            </a:r>
            <a:r>
              <a:rPr lang="it-IT" sz="1800" dirty="0" smtClean="0">
                <a:latin typeface="Times New Roman" pitchFamily="18" charset="0"/>
                <a:ea typeface="Calibri" pitchFamily="34" charset="0"/>
                <a:cs typeface="Arial" charset="0"/>
              </a:rPr>
              <a:t> 6,12; 2 </a:t>
            </a:r>
            <a:r>
              <a:rPr lang="it-IT" sz="1800" dirty="0" err="1" smtClean="0">
                <a:latin typeface="Times New Roman" pitchFamily="18" charset="0"/>
                <a:ea typeface="Calibri" pitchFamily="34" charset="0"/>
                <a:cs typeface="Arial" charset="0"/>
              </a:rPr>
              <a:t>Tm</a:t>
            </a:r>
            <a:r>
              <a:rPr lang="it-IT" sz="1800" dirty="0" smtClean="0">
                <a:latin typeface="Times New Roman" pitchFamily="18" charset="0"/>
                <a:ea typeface="Calibri" pitchFamily="34" charset="0"/>
                <a:cs typeface="Arial" charset="0"/>
              </a:rPr>
              <a:t> 4,7).</a:t>
            </a:r>
            <a:endParaRPr lang="it-IT" sz="1800" dirty="0" smtClean="0">
              <a:ea typeface="Calibri" pitchFamily="34" charset="0"/>
              <a:cs typeface="Arial" charset="0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>
            <a:noAutofit/>
          </a:bodyPr>
          <a:lstStyle/>
          <a:p>
            <a:pPr algn="ctr">
              <a:lnSpc>
                <a:spcPct val="90000"/>
              </a:lnSpc>
              <a:buNone/>
            </a:pPr>
            <a:endParaRPr lang="it-IT" sz="2800" dirty="0" smtClean="0">
              <a:ea typeface="Calibri" pitchFamily="34" charset="0"/>
              <a:cs typeface="Arial" charset="0"/>
            </a:endParaRPr>
          </a:p>
          <a:p>
            <a:pPr algn="ctr">
              <a:lnSpc>
                <a:spcPct val="90000"/>
              </a:lnSpc>
            </a:pPr>
            <a:r>
              <a:rPr lang="it-IT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Spiegazione scientifica: </a:t>
            </a:r>
            <a:r>
              <a:rPr lang="it-IT" sz="2800" dirty="0" smtClean="0">
                <a:latin typeface="Constantia" pitchFamily="18" charset="0"/>
                <a:ea typeface="Calibri" pitchFamily="34" charset="0"/>
                <a:cs typeface="Times New Roman" pitchFamily="18" charset="0"/>
              </a:rPr>
              <a:t>‘</a:t>
            </a:r>
            <a:r>
              <a:rPr lang="it-IT" sz="2800" b="1" u="sng" dirty="0" smtClean="0">
                <a:solidFill>
                  <a:srgbClr val="FF257D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diapedes</a:t>
            </a:r>
            <a:r>
              <a:rPr lang="it-IT" sz="2800" b="1" u="sng" dirty="0" smtClean="0">
                <a:solidFill>
                  <a:srgbClr val="FF75AD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</a:t>
            </a:r>
            <a:r>
              <a:rPr lang="it-IT" sz="2800" dirty="0" smtClean="0">
                <a:latin typeface="Constantia" pitchFamily="18" charset="0"/>
                <a:ea typeface="Calibri" pitchFamily="34" charset="0"/>
                <a:cs typeface="Times New Roman" pitchFamily="18" charset="0"/>
              </a:rPr>
              <a:t>’</a:t>
            </a:r>
            <a:r>
              <a:rPr lang="it-IT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</a:p>
          <a:p>
            <a:pPr algn="ctr">
              <a:lnSpc>
                <a:spcPct val="90000"/>
              </a:lnSpc>
            </a:pPr>
            <a:r>
              <a:rPr lang="it-IT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(= </a:t>
            </a:r>
            <a:r>
              <a:rPr lang="it-IT" sz="2800" dirty="0" smtClean="0">
                <a:latin typeface="Andalus" pitchFamily="18" charset="-78"/>
                <a:ea typeface="Calibri" pitchFamily="34" charset="0"/>
                <a:cs typeface="Andalus" pitchFamily="18" charset="-78"/>
              </a:rPr>
              <a:t>nei focolai infiammatori, fuoriuscita dai capillari degli elementi </a:t>
            </a:r>
            <a:r>
              <a:rPr lang="it-IT" sz="2800" dirty="0" err="1" smtClean="0">
                <a:latin typeface="Andalus" pitchFamily="18" charset="-78"/>
                <a:ea typeface="Calibri" pitchFamily="34" charset="0"/>
                <a:cs typeface="Andalus" pitchFamily="18" charset="-78"/>
              </a:rPr>
              <a:t>corpuscolati</a:t>
            </a:r>
            <a:r>
              <a:rPr lang="it-IT" sz="2800" dirty="0" smtClean="0">
                <a:latin typeface="Andalus" pitchFamily="18" charset="-78"/>
                <a:ea typeface="Calibri" pitchFamily="34" charset="0"/>
                <a:cs typeface="Andalus" pitchFamily="18" charset="-78"/>
              </a:rPr>
              <a:t> del sangue</a:t>
            </a:r>
            <a:r>
              <a:rPr lang="it-IT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lang="it-IT" sz="12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Nuovo </a:t>
            </a:r>
            <a:r>
              <a:rPr lang="it-IT" sz="12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Zingarelli</a:t>
            </a:r>
            <a:r>
              <a:rPr lang="it-IT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). </a:t>
            </a:r>
            <a:endParaRPr lang="it-IT" sz="2800" dirty="0" smtClean="0">
              <a:ea typeface="Calibri" pitchFamily="34" charset="0"/>
              <a:cs typeface="Arial" charset="0"/>
            </a:endParaRPr>
          </a:p>
          <a:p>
            <a:pPr algn="ctr">
              <a:lnSpc>
                <a:spcPct val="90000"/>
              </a:lnSpc>
            </a:pPr>
            <a:r>
              <a:rPr lang="it-IT" sz="2800" dirty="0" smtClean="0">
                <a:latin typeface="Times New Roman" pitchFamily="18" charset="0"/>
              </a:rPr>
              <a:t>Quindi Ges</a:t>
            </a:r>
            <a:r>
              <a:rPr lang="it-IT" sz="2800" dirty="0" smtClean="0">
                <a:latin typeface="Constantia" pitchFamily="18" charset="0"/>
              </a:rPr>
              <a:t>ù</a:t>
            </a:r>
            <a:r>
              <a:rPr lang="it-IT" sz="2800" dirty="0" smtClean="0">
                <a:latin typeface="Times New Roman" pitchFamily="18" charset="0"/>
              </a:rPr>
              <a:t> </a:t>
            </a:r>
            <a:r>
              <a:rPr lang="it-IT" sz="2800" dirty="0" smtClean="0">
                <a:latin typeface="Constantia" pitchFamily="18" charset="0"/>
              </a:rPr>
              <a:t>‘</a:t>
            </a:r>
            <a:r>
              <a:rPr lang="it-IT" sz="2800" dirty="0" smtClean="0">
                <a:latin typeface="Times New Roman" pitchFamily="18" charset="0"/>
              </a:rPr>
              <a:t>era entrato in stato di massima concentrazione</a:t>
            </a:r>
            <a:r>
              <a:rPr lang="it-IT" sz="2800" dirty="0" smtClean="0">
                <a:latin typeface="Constantia" pitchFamily="18" charset="0"/>
              </a:rPr>
              <a:t>’</a:t>
            </a:r>
            <a:r>
              <a:rPr lang="it-IT" sz="2800" dirty="0" smtClean="0">
                <a:latin typeface="Times New Roman" pitchFamily="18" charset="0"/>
              </a:rPr>
              <a:t>.</a:t>
            </a:r>
          </a:p>
          <a:p>
            <a:pPr algn="ctr">
              <a:lnSpc>
                <a:spcPct val="90000"/>
              </a:lnSpc>
              <a:buNone/>
            </a:pPr>
            <a:endParaRPr lang="it-IT" sz="2800" dirty="0" smtClean="0">
              <a:cs typeface="Arial" charset="0"/>
            </a:endParaRPr>
          </a:p>
          <a:p>
            <a:pPr algn="ctr">
              <a:lnSpc>
                <a:spcPct val="90000"/>
              </a:lnSpc>
            </a:pPr>
            <a:r>
              <a:rPr lang="it-IT" sz="2800" dirty="0" smtClean="0">
                <a:latin typeface="Times New Roman" pitchFamily="18" charset="0"/>
              </a:rPr>
              <a:t>I </a:t>
            </a:r>
            <a:r>
              <a:rPr lang="it-IT" sz="2800" i="1" dirty="0" smtClean="0">
                <a:latin typeface="Times New Roman" pitchFamily="18" charset="0"/>
              </a:rPr>
              <a:t>grumi di sangue </a:t>
            </a:r>
            <a:r>
              <a:rPr lang="it-IT" sz="2800" dirty="0" smtClean="0">
                <a:latin typeface="Times New Roman" pitchFamily="18" charset="0"/>
              </a:rPr>
              <a:t>stanno bene ad indicare questo episodio di sforzo estremo. </a:t>
            </a:r>
            <a:endParaRPr lang="it-IT" sz="2800" dirty="0" smtClean="0">
              <a:cs typeface="Arial" charset="0"/>
            </a:endParaRPr>
          </a:p>
          <a:p>
            <a:pPr algn="ctr">
              <a:lnSpc>
                <a:spcPct val="90000"/>
              </a:lnSpc>
            </a:pPr>
            <a:endParaRPr lang="it-IT" sz="2800" dirty="0" smtClean="0">
              <a:latin typeface="Times New Roman" pitchFamily="18" charset="0"/>
            </a:endParaRPr>
          </a:p>
          <a:p>
            <a:pPr algn="ctr">
              <a:lnSpc>
                <a:spcPct val="90000"/>
              </a:lnSpc>
            </a:pPr>
            <a:r>
              <a:rPr lang="it-IT" sz="2800" dirty="0" smtClean="0">
                <a:latin typeface="Times New Roman" pitchFamily="18" charset="0"/>
              </a:rPr>
              <a:t>Terminato questo evento, </a:t>
            </a:r>
          </a:p>
          <a:p>
            <a:pPr algn="ctr">
              <a:lnSpc>
                <a:spcPct val="90000"/>
              </a:lnSpc>
              <a:buFont typeface="Arial" charset="0"/>
              <a:buNone/>
            </a:pPr>
            <a:r>
              <a:rPr lang="it-IT" sz="2800" b="1" dirty="0" smtClean="0">
                <a:latin typeface="Times New Roman" pitchFamily="18" charset="0"/>
              </a:rPr>
              <a:t>Ges</a:t>
            </a:r>
            <a:r>
              <a:rPr lang="it-IT" sz="2800" b="1" dirty="0" smtClean="0">
                <a:latin typeface="Constantia" pitchFamily="18" charset="0"/>
              </a:rPr>
              <a:t>ù</a:t>
            </a:r>
            <a:r>
              <a:rPr lang="it-IT" sz="2800" b="1" dirty="0" smtClean="0">
                <a:latin typeface="Times New Roman" pitchFamily="18" charset="0"/>
              </a:rPr>
              <a:t> si alza </a:t>
            </a:r>
            <a:r>
              <a:rPr lang="it-IT" sz="2800" dirty="0" smtClean="0">
                <a:latin typeface="Times New Roman" pitchFamily="18" charset="0"/>
              </a:rPr>
              <a:t>e torna dai discepoli.</a:t>
            </a:r>
            <a:endParaRPr lang="it-IT" sz="2800" dirty="0" smtClean="0">
              <a:cs typeface="Arial" charset="0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it-IT" dirty="0" smtClean="0"/>
              <a:t> </a:t>
            </a:r>
            <a:r>
              <a:rPr lang="it-IT" dirty="0" smtClean="0">
                <a:latin typeface="Times New Roman" pitchFamily="18" charset="0"/>
              </a:rPr>
              <a:t>… </a:t>
            </a:r>
            <a:r>
              <a:rPr lang="it-IT" b="1" dirty="0" smtClean="0">
                <a:solidFill>
                  <a:schemeClr val="tx2"/>
                </a:solidFill>
                <a:latin typeface="Times New Roman" pitchFamily="18" charset="0"/>
              </a:rPr>
              <a:t>anche il mio peccato era presente </a:t>
            </a:r>
          </a:p>
          <a:p>
            <a:pPr algn="ctr">
              <a:buNone/>
            </a:pPr>
            <a:r>
              <a:rPr lang="it-IT" b="1" dirty="0" smtClean="0">
                <a:solidFill>
                  <a:schemeClr val="tx2"/>
                </a:solidFill>
                <a:latin typeface="Times New Roman" pitchFamily="18" charset="0"/>
              </a:rPr>
              <a:t>in quel calice spaventoso</a:t>
            </a:r>
            <a:r>
              <a:rPr lang="it-IT" dirty="0" smtClean="0">
                <a:latin typeface="Times New Roman" pitchFamily="18" charset="0"/>
              </a:rPr>
              <a:t> … </a:t>
            </a:r>
          </a:p>
          <a:p>
            <a:pPr algn="ctr">
              <a:buNone/>
            </a:pPr>
            <a:endParaRPr lang="it-IT" dirty="0" smtClean="0">
              <a:latin typeface="Times New Roman" pitchFamily="18" charset="0"/>
            </a:endParaRPr>
          </a:p>
          <a:p>
            <a:pPr algn="ctr">
              <a:buNone/>
            </a:pPr>
            <a:r>
              <a:rPr lang="it-IT" dirty="0" smtClean="0">
                <a:latin typeface="Times New Roman" pitchFamily="18" charset="0"/>
              </a:rPr>
              <a:t>  </a:t>
            </a:r>
            <a:r>
              <a:rPr lang="it-IT" u="sng" dirty="0" smtClean="0">
                <a:latin typeface="Times New Roman" pitchFamily="18" charset="0"/>
              </a:rPr>
              <a:t>Pascal</a:t>
            </a:r>
            <a:r>
              <a:rPr lang="it-IT" dirty="0" smtClean="0">
                <a:latin typeface="Times New Roman" pitchFamily="18" charset="0"/>
              </a:rPr>
              <a:t> si sente rivolgere da Gesù le parole:</a:t>
            </a:r>
          </a:p>
          <a:p>
            <a:pPr algn="ctr">
              <a:buNone/>
            </a:pPr>
            <a:endParaRPr lang="it-IT" dirty="0" smtClean="0">
              <a:latin typeface="Times New Roman" pitchFamily="18" charset="0"/>
            </a:endParaRPr>
          </a:p>
          <a:p>
            <a:pPr algn="ctr">
              <a:buNone/>
            </a:pPr>
            <a:r>
              <a:rPr lang="it-IT" dirty="0" smtClean="0">
                <a:latin typeface="Times New Roman" pitchFamily="18" charset="0"/>
              </a:rPr>
              <a:t>“</a:t>
            </a:r>
            <a:r>
              <a:rPr lang="it-IT" sz="3600" b="1" dirty="0" smtClean="0">
                <a:solidFill>
                  <a:schemeClr val="tx2"/>
                </a:solidFill>
                <a:latin typeface="Times New Roman" pitchFamily="18" charset="0"/>
              </a:rPr>
              <a:t>Quelle gocce di sangue, </a:t>
            </a:r>
          </a:p>
          <a:p>
            <a:pPr algn="ctr">
              <a:buNone/>
            </a:pPr>
            <a:r>
              <a:rPr lang="it-IT" sz="3600" b="1" dirty="0" smtClean="0">
                <a:solidFill>
                  <a:schemeClr val="tx2"/>
                </a:solidFill>
                <a:latin typeface="Times New Roman" pitchFamily="18" charset="0"/>
              </a:rPr>
              <a:t>le ho versate per te</a:t>
            </a:r>
            <a:r>
              <a:rPr lang="it-IT" dirty="0" smtClean="0">
                <a:latin typeface="Times New Roman" pitchFamily="18" charset="0"/>
              </a:rPr>
              <a:t>”</a:t>
            </a:r>
          </a:p>
          <a:p>
            <a:pPr algn="ctr">
              <a:buNone/>
            </a:pPr>
            <a:r>
              <a:rPr lang="it-IT" sz="2000" dirty="0" smtClean="0">
                <a:latin typeface="Times New Roman" pitchFamily="18" charset="0"/>
              </a:rPr>
              <a:t>(Pensée, VII 553)</a:t>
            </a:r>
          </a:p>
          <a:p>
            <a:pPr>
              <a:buNone/>
            </a:pPr>
            <a:endParaRPr lang="it-IT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Segnaposto contenuto 5"/>
          <p:cNvGraphicFramePr>
            <a:graphicFrameLocks noGrp="1"/>
          </p:cNvGraphicFramePr>
          <p:nvPr>
            <p:ph idx="1"/>
          </p:nvPr>
        </p:nvGraphicFramePr>
        <p:xfrm>
          <a:off x="0" y="286640"/>
          <a:ext cx="9144000" cy="57346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800"/>
                <a:gridCol w="1828800"/>
                <a:gridCol w="1828800"/>
                <a:gridCol w="1828800"/>
                <a:gridCol w="1828800"/>
              </a:tblGrid>
              <a:tr h="878712"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Vangeli</a:t>
                      </a:r>
                      <a:endParaRPr lang="it-IT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Atti degli Apostoli</a:t>
                      </a:r>
                      <a:endParaRPr lang="it-IT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Lettere di S.</a:t>
                      </a:r>
                      <a:r>
                        <a:rPr lang="it-IT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Paolo</a:t>
                      </a:r>
                      <a:endParaRPr lang="it-IT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Lettere cattoliche </a:t>
                      </a:r>
                      <a:endParaRPr lang="it-IT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Apocalisse</a:t>
                      </a:r>
                      <a:endParaRPr lang="it-IT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855936">
                <a:tc>
                  <a:txBody>
                    <a:bodyPr/>
                    <a:lstStyle/>
                    <a:p>
                      <a:pPr algn="ctr"/>
                      <a:r>
                        <a:rPr lang="it-IT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Matteo</a:t>
                      </a:r>
                    </a:p>
                    <a:p>
                      <a:pPr algn="ctr"/>
                      <a:r>
                        <a:rPr lang="it-IT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Marco</a:t>
                      </a:r>
                    </a:p>
                    <a:p>
                      <a:pPr algn="ctr"/>
                      <a:r>
                        <a:rPr lang="it-IT" sz="28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Luca</a:t>
                      </a:r>
                    </a:p>
                    <a:p>
                      <a:pPr algn="ctr"/>
                      <a:r>
                        <a:rPr lang="it-IT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Giovanni</a:t>
                      </a:r>
                      <a:endParaRPr lang="it-IT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8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Atti degli Apostoli</a:t>
                      </a:r>
                      <a:endParaRPr lang="it-IT" sz="28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Romani</a:t>
                      </a:r>
                    </a:p>
                    <a:p>
                      <a:pPr algn="ctr"/>
                      <a:r>
                        <a:rPr lang="it-IT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lang="it-IT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e 2 </a:t>
                      </a:r>
                      <a:r>
                        <a:rPr lang="it-IT" sz="28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Cor</a:t>
                      </a:r>
                      <a:r>
                        <a:rPr lang="it-IT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algn="ctr"/>
                      <a:r>
                        <a:rPr lang="it-IT" sz="28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Galati</a:t>
                      </a:r>
                      <a:endParaRPr lang="it-IT" sz="280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it-IT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Efesini</a:t>
                      </a:r>
                    </a:p>
                    <a:p>
                      <a:pPr algn="ctr"/>
                      <a:r>
                        <a:rPr lang="it-IT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Filippesi</a:t>
                      </a:r>
                    </a:p>
                    <a:p>
                      <a:pPr algn="ctr"/>
                      <a:r>
                        <a:rPr lang="it-IT" sz="28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Colossesi</a:t>
                      </a:r>
                      <a:endParaRPr lang="it-IT" sz="280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it-IT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1/2Tess</a:t>
                      </a:r>
                    </a:p>
                    <a:p>
                      <a:pPr algn="ctr"/>
                      <a:r>
                        <a:rPr lang="it-IT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1/2Tim</a:t>
                      </a:r>
                    </a:p>
                    <a:p>
                      <a:pPr algn="ctr"/>
                      <a:r>
                        <a:rPr lang="it-IT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Tito</a:t>
                      </a:r>
                    </a:p>
                    <a:p>
                      <a:pPr algn="ctr"/>
                      <a:r>
                        <a:rPr lang="it-IT" sz="28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Filemone</a:t>
                      </a:r>
                      <a:endParaRPr lang="it-IT" sz="280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it-IT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Ebrei</a:t>
                      </a:r>
                      <a:endParaRPr lang="it-IT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Giacomo</a:t>
                      </a:r>
                    </a:p>
                    <a:p>
                      <a:pPr algn="ctr"/>
                      <a:r>
                        <a:rPr lang="it-IT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1/2 Pietro</a:t>
                      </a:r>
                    </a:p>
                    <a:p>
                      <a:pPr algn="ctr"/>
                      <a:r>
                        <a:rPr lang="it-IT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1/2/3Gv</a:t>
                      </a:r>
                    </a:p>
                    <a:p>
                      <a:pPr algn="ctr"/>
                      <a:r>
                        <a:rPr lang="it-IT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Giuda</a:t>
                      </a:r>
                      <a:endParaRPr lang="it-IT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Apocalisse</a:t>
                      </a:r>
                      <a:endParaRPr lang="it-IT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rmAutofit/>
          </a:bodyPr>
          <a:lstStyle/>
          <a:p>
            <a:pPr algn="ctr">
              <a:lnSpc>
                <a:spcPct val="80000"/>
              </a:lnSpc>
              <a:defRPr/>
            </a:pPr>
            <a:r>
              <a:rPr lang="it-IT" b="1" dirty="0" smtClean="0">
                <a:solidFill>
                  <a:srgbClr val="FFFF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Ges</a:t>
            </a:r>
            <a:r>
              <a:rPr lang="it-IT" b="1" dirty="0" smtClean="0">
                <a:solidFill>
                  <a:srgbClr val="FFFF00"/>
                </a:solidFill>
                <a:ea typeface="Calibri" pitchFamily="34" charset="0"/>
                <a:cs typeface="Times New Roman" pitchFamily="18" charset="0"/>
              </a:rPr>
              <a:t>ù</a:t>
            </a:r>
            <a:r>
              <a:rPr lang="it-IT" b="1" dirty="0" smtClean="0">
                <a:solidFill>
                  <a:srgbClr val="FFFF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it-IT" b="1" dirty="0" smtClean="0">
                <a:solidFill>
                  <a:srgbClr val="FFFF00"/>
                </a:solidFill>
                <a:ea typeface="Calibri" pitchFamily="34" charset="0"/>
                <a:cs typeface="Times New Roman" pitchFamily="18" charset="0"/>
              </a:rPr>
              <a:t>è</a:t>
            </a:r>
            <a:r>
              <a:rPr lang="it-IT" b="1" dirty="0" smtClean="0">
                <a:solidFill>
                  <a:srgbClr val="FFFF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in piedi vittorioso</a:t>
            </a:r>
            <a:r>
              <a:rPr lang="it-IT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</a:p>
          <a:p>
            <a:pPr algn="ctr">
              <a:lnSpc>
                <a:spcPct val="80000"/>
              </a:lnSpc>
              <a:buNone/>
              <a:defRPr/>
            </a:pPr>
            <a:r>
              <a:rPr lang="it-IT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loro sono distesi addormentati per la </a:t>
            </a:r>
            <a:r>
              <a:rPr lang="it-IT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tristezza</a:t>
            </a:r>
            <a:r>
              <a:rPr lang="it-IT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endParaRPr lang="it-IT" dirty="0" smtClean="0">
              <a:ea typeface="Calibri" pitchFamily="34" charset="0"/>
              <a:cs typeface="Arial" pitchFamily="34" charset="0"/>
            </a:endParaRPr>
          </a:p>
          <a:p>
            <a:pPr algn="ctr">
              <a:lnSpc>
                <a:spcPct val="80000"/>
              </a:lnSpc>
              <a:defRPr/>
            </a:pPr>
            <a:r>
              <a:rPr lang="it-IT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 conclusione, Ges</a:t>
            </a:r>
            <a:r>
              <a:rPr lang="it-IT" dirty="0" smtClean="0">
                <a:ea typeface="Calibri" pitchFamily="34" charset="0"/>
                <a:cs typeface="Times New Roman" pitchFamily="18" charset="0"/>
              </a:rPr>
              <a:t>ù</a:t>
            </a:r>
            <a:r>
              <a:rPr lang="it-IT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esorta ancora i suoi </a:t>
            </a:r>
          </a:p>
          <a:p>
            <a:pPr algn="ctr">
              <a:lnSpc>
                <a:spcPct val="80000"/>
              </a:lnSpc>
              <a:buNone/>
              <a:defRPr/>
            </a:pPr>
            <a:r>
              <a:rPr lang="it-IT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 fare ciò che ha fatto Lui: </a:t>
            </a:r>
          </a:p>
          <a:p>
            <a:pPr algn="ctr">
              <a:lnSpc>
                <a:spcPct val="80000"/>
              </a:lnSpc>
              <a:buNone/>
              <a:defRPr/>
            </a:pPr>
            <a:r>
              <a:rPr lang="it-IT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pregare per non entrare in tentazione</a:t>
            </a:r>
            <a:r>
              <a:rPr lang="it-IT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endParaRPr lang="it-IT" dirty="0" smtClean="0">
              <a:cs typeface="Arial" pitchFamily="34" charset="0"/>
            </a:endParaRPr>
          </a:p>
          <a:p>
            <a:pPr algn="ctr">
              <a:lnSpc>
                <a:spcPct val="80000"/>
              </a:lnSpc>
              <a:defRPr/>
            </a:pPr>
            <a:r>
              <a:rPr lang="it-IT" dirty="0" smtClean="0">
                <a:latin typeface="Times New Roman" pitchFamily="18" charset="0"/>
              </a:rPr>
              <a:t>Ma i discepoli supereranno lo scandalo </a:t>
            </a:r>
          </a:p>
          <a:p>
            <a:pPr algn="ctr">
              <a:lnSpc>
                <a:spcPct val="80000"/>
              </a:lnSpc>
              <a:buNone/>
              <a:defRPr/>
            </a:pPr>
            <a:r>
              <a:rPr lang="it-IT" dirty="0" smtClean="0">
                <a:latin typeface="Times New Roman" pitchFamily="18" charset="0"/>
              </a:rPr>
              <a:t>della Passione e Morte di Cristo perch</a:t>
            </a:r>
            <a:r>
              <a:rPr lang="it-IT" dirty="0" smtClean="0"/>
              <a:t>é</a:t>
            </a:r>
            <a:r>
              <a:rPr lang="it-IT" dirty="0" smtClean="0">
                <a:latin typeface="Times New Roman" pitchFamily="18" charset="0"/>
              </a:rPr>
              <a:t> Cristo stesso ha pregato per loro ed ha lasciato un modello, quello che </a:t>
            </a:r>
            <a:r>
              <a:rPr lang="it-IT" b="1" u="sng" dirty="0" smtClean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è possibile, </a:t>
            </a:r>
          </a:p>
          <a:p>
            <a:pPr algn="ctr">
              <a:lnSpc>
                <a:spcPct val="80000"/>
              </a:lnSpc>
              <a:buNone/>
              <a:defRPr/>
            </a:pPr>
            <a:r>
              <a:rPr lang="it-IT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con la preghiera</a:t>
            </a:r>
            <a:r>
              <a:rPr lang="it-IT" b="1" u="sng" dirty="0" smtClean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 algn="ctr">
              <a:lnSpc>
                <a:spcPct val="80000"/>
              </a:lnSpc>
              <a:buNone/>
              <a:defRPr/>
            </a:pPr>
            <a:r>
              <a:rPr lang="it-IT" b="1" u="sng" dirty="0" smtClean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combattere e superare la violenza della prova</a:t>
            </a:r>
            <a:r>
              <a:rPr lang="it-IT" dirty="0" smtClean="0">
                <a:latin typeface="Times New Roman" pitchFamily="18" charset="0"/>
              </a:rPr>
              <a:t>.</a:t>
            </a:r>
            <a:endParaRPr lang="it-IT" dirty="0" smtClean="0"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L’Orto degli Ulivi …</a:t>
            </a:r>
            <a:endParaRPr lang="it-IT" b="1" dirty="0">
              <a:solidFill>
                <a:schemeClr val="accent6">
                  <a:lumMod val="50000"/>
                </a:schemeClr>
              </a:solidFill>
              <a:latin typeface="Arial Black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it-IT" dirty="0" smtClean="0"/>
          </a:p>
          <a:p>
            <a:pPr algn="ctr">
              <a:buNone/>
            </a:pPr>
            <a:r>
              <a:rPr lang="it-IT" b="1" dirty="0" smtClean="0">
                <a:latin typeface="Times New Roman" pitchFamily="18" charset="0"/>
                <a:cs typeface="Times New Roman" pitchFamily="18" charset="0"/>
              </a:rPr>
              <a:t>… è il luogo dove Luca pone l’episodio dell’Ascensione </a:t>
            </a:r>
            <a:r>
              <a:rPr lang="it-IT" sz="20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it-IT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At</a:t>
            </a:r>
            <a:r>
              <a:rPr lang="it-IT" sz="2000" dirty="0" smtClean="0">
                <a:latin typeface="Times New Roman" pitchFamily="18" charset="0"/>
                <a:cs typeface="Times New Roman" pitchFamily="18" charset="0"/>
              </a:rPr>
              <a:t> 1,12)</a:t>
            </a:r>
          </a:p>
          <a:p>
            <a:pPr algn="ctr">
              <a:buNone/>
            </a:pPr>
            <a:endParaRPr lang="it-IT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it-IT" b="1" dirty="0" smtClean="0">
                <a:latin typeface="Times New Roman" pitchFamily="18" charset="0"/>
                <a:cs typeface="Times New Roman" pitchFamily="18" charset="0"/>
              </a:rPr>
              <a:t>… il luogo dove </a:t>
            </a:r>
            <a:r>
              <a:rPr lang="it-IT" b="1" i="1" dirty="0" smtClean="0">
                <a:latin typeface="Times New Roman" pitchFamily="18" charset="0"/>
                <a:cs typeface="Times New Roman" pitchFamily="18" charset="0"/>
              </a:rPr>
              <a:t>il Signore verrà </a:t>
            </a:r>
            <a:r>
              <a:rPr lang="it-IT" b="1" dirty="0" smtClean="0">
                <a:latin typeface="Times New Roman" pitchFamily="18" charset="0"/>
                <a:cs typeface="Times New Roman" pitchFamily="18" charset="0"/>
              </a:rPr>
              <a:t>per il giudizio finale </a:t>
            </a:r>
            <a:r>
              <a:rPr lang="it-IT" sz="20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it-IT" sz="2000" dirty="0" err="1" smtClean="0">
                <a:latin typeface="Times New Roman" pitchFamily="18" charset="0"/>
                <a:cs typeface="Times New Roman" pitchFamily="18" charset="0"/>
              </a:rPr>
              <a:t>Zc</a:t>
            </a:r>
            <a:r>
              <a:rPr lang="it-IT" sz="2000" dirty="0" smtClean="0">
                <a:latin typeface="Times New Roman" pitchFamily="18" charset="0"/>
                <a:cs typeface="Times New Roman" pitchFamily="18" charset="0"/>
              </a:rPr>
              <a:t> 14) </a:t>
            </a:r>
            <a:endParaRPr lang="it-IT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… ed io?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FontTx/>
              <a:buNone/>
            </a:pPr>
            <a:endParaRPr lang="it-IT" sz="3600" b="1" dirty="0" smtClean="0">
              <a:solidFill>
                <a:srgbClr val="C00000"/>
              </a:solidFill>
              <a:latin typeface="Arial Black" pitchFamily="34" charset="0"/>
              <a:cs typeface="Times New Roman" pitchFamily="18" charset="0"/>
            </a:endParaRPr>
          </a:p>
          <a:p>
            <a:pPr algn="ctr">
              <a:buFontTx/>
              <a:buNone/>
            </a:pPr>
            <a:r>
              <a:rPr lang="it-IT" sz="3600" b="1" dirty="0" smtClean="0">
                <a:solidFill>
                  <a:srgbClr val="C00000"/>
                </a:solidFill>
                <a:latin typeface="Arial Black" pitchFamily="34" charset="0"/>
                <a:cs typeface="Times New Roman" pitchFamily="18" charset="0"/>
              </a:rPr>
              <a:t>… ‘vedo’?</a:t>
            </a:r>
          </a:p>
          <a:p>
            <a:pPr algn="ctr">
              <a:buFontTx/>
              <a:buNone/>
            </a:pPr>
            <a:r>
              <a:rPr lang="it-IT" sz="3600" b="1" dirty="0" smtClean="0">
                <a:solidFill>
                  <a:srgbClr val="C00000"/>
                </a:solidFill>
                <a:latin typeface="Arial Black" pitchFamily="34" charset="0"/>
                <a:cs typeface="Times New Roman" pitchFamily="18" charset="0"/>
              </a:rPr>
              <a:t>… ‘passo oltre’?</a:t>
            </a:r>
          </a:p>
          <a:p>
            <a:pPr algn="ctr">
              <a:buFontTx/>
              <a:buNone/>
            </a:pPr>
            <a:r>
              <a:rPr lang="it-IT" sz="3600" b="1" dirty="0" smtClean="0">
                <a:solidFill>
                  <a:srgbClr val="C00000"/>
                </a:solidFill>
                <a:latin typeface="Arial Black" pitchFamily="34" charset="0"/>
                <a:cs typeface="Times New Roman" pitchFamily="18" charset="0"/>
              </a:rPr>
              <a:t>… ‘mi </a:t>
            </a:r>
            <a:r>
              <a:rPr lang="it-IT" sz="3600" b="1" dirty="0" err="1" smtClean="0">
                <a:solidFill>
                  <a:srgbClr val="C00000"/>
                </a:solidFill>
                <a:latin typeface="Arial Black" pitchFamily="34" charset="0"/>
                <a:cs typeface="Times New Roman" pitchFamily="18" charset="0"/>
              </a:rPr>
              <a:t>avvicino’</a:t>
            </a:r>
            <a:r>
              <a:rPr lang="it-IT" sz="3600" b="1" dirty="0" smtClean="0">
                <a:solidFill>
                  <a:srgbClr val="C00000"/>
                </a:solidFill>
                <a:latin typeface="Arial Black" pitchFamily="34" charset="0"/>
                <a:cs typeface="Times New Roman" pitchFamily="18" charset="0"/>
              </a:rPr>
              <a:t>?</a:t>
            </a:r>
          </a:p>
          <a:p>
            <a:pPr algn="ctr">
              <a:buFontTx/>
              <a:buNone/>
            </a:pPr>
            <a:r>
              <a:rPr lang="it-IT" sz="3600" b="1" dirty="0" smtClean="0">
                <a:solidFill>
                  <a:srgbClr val="C00000"/>
                </a:solidFill>
                <a:latin typeface="Arial Black" pitchFamily="34" charset="0"/>
                <a:cs typeface="Times New Roman" pitchFamily="18" charset="0"/>
              </a:rPr>
              <a:t>… ‘mi muovo a compassione’?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… chi è il mio ‘malcapitato’?</a:t>
            </a:r>
            <a:endParaRPr lang="it-IT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it-IT" b="1" dirty="0" smtClean="0"/>
              <a:t>… il vicino bisognoso e insistente?</a:t>
            </a:r>
          </a:p>
          <a:p>
            <a:pPr>
              <a:buFontTx/>
              <a:buNone/>
            </a:pPr>
            <a:r>
              <a:rPr lang="it-IT" b="1" dirty="0" smtClean="0"/>
              <a:t>… il concittadino in difficoltà?</a:t>
            </a:r>
          </a:p>
          <a:p>
            <a:pPr>
              <a:buFontTx/>
              <a:buNone/>
            </a:pPr>
            <a:r>
              <a:rPr lang="it-IT" b="1" dirty="0" smtClean="0"/>
              <a:t>… coloro che bussano alla porta?</a:t>
            </a:r>
          </a:p>
          <a:p>
            <a:pPr>
              <a:buFontTx/>
              <a:buNone/>
            </a:pPr>
            <a:r>
              <a:rPr lang="it-IT" b="1" dirty="0" smtClean="0"/>
              <a:t>… colui che è tormentato interiormente?</a:t>
            </a:r>
          </a:p>
          <a:p>
            <a:pPr>
              <a:buFontTx/>
              <a:buNone/>
            </a:pPr>
            <a:r>
              <a:rPr lang="it-IT" b="1" dirty="0" smtClean="0"/>
              <a:t>… chi ha vere difficoltà economiche?</a:t>
            </a:r>
          </a:p>
          <a:p>
            <a:pPr>
              <a:buFontTx/>
              <a:buNone/>
            </a:pPr>
            <a:r>
              <a:rPr lang="it-IT" b="1" dirty="0" smtClean="0"/>
              <a:t>… chi vive nella paura del momento attuale? 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b="1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Mi accorgo di aver bisogno io </a:t>
            </a:r>
            <a:br>
              <a:rPr lang="it-IT" b="1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</a:br>
            <a:r>
              <a:rPr lang="it-IT" b="1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di soccorso?</a:t>
            </a:r>
            <a:endParaRPr lang="it-IT" dirty="0"/>
          </a:p>
        </p:txBody>
      </p:sp>
      <p:graphicFrame>
        <p:nvGraphicFramePr>
          <p:cNvPr id="5" name="Segnaposto contenuto 4"/>
          <p:cNvGraphicFramePr>
            <a:graphicFrameLocks noGrp="1"/>
          </p:cNvGraphicFramePr>
          <p:nvPr>
            <p:ph idx="1"/>
          </p:nvPr>
        </p:nvGraphicFramePr>
        <p:xfrm>
          <a:off x="395536" y="2204864"/>
          <a:ext cx="8229600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29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sz="3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Da chi mi lascio soccorrere?</a:t>
                      </a:r>
                      <a:endParaRPr lang="it-IT" sz="3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sz="3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Dai familiari?</a:t>
                      </a:r>
                      <a:endParaRPr lang="it-IT" sz="3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sz="3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Dagli ‘esperti’?</a:t>
                      </a:r>
                      <a:endParaRPr lang="it-IT" sz="3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3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Dalla</a:t>
                      </a:r>
                      <a:r>
                        <a:rPr lang="it-IT" sz="36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preghiera altrui?</a:t>
                      </a:r>
                      <a:endParaRPr lang="it-IT" sz="36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sz="3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Dalla Chiesa?</a:t>
                      </a:r>
                      <a:endParaRPr lang="it-IT" sz="3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it-IT" sz="7200" b="1" dirty="0" smtClean="0">
                <a:solidFill>
                  <a:srgbClr val="FF0000"/>
                </a:solidFill>
                <a:latin typeface="Arial Black" pitchFamily="34" charset="0"/>
              </a:rPr>
              <a:t>Atti degli Apostoli</a:t>
            </a:r>
            <a:endParaRPr lang="it-IT" sz="7200" b="1" dirty="0">
              <a:solidFill>
                <a:srgbClr val="FF0000"/>
              </a:solidFill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th?id=OI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332656"/>
            <a:ext cx="7488832" cy="6264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>
                <a:solidFill>
                  <a:srgbClr val="FFC000"/>
                </a:solidFill>
                <a:latin typeface="Algerian" pitchFamily="82" charset="0"/>
              </a:rPr>
              <a:t>Atti  … </a:t>
            </a:r>
            <a:endParaRPr lang="it-IT" b="1" dirty="0">
              <a:solidFill>
                <a:srgbClr val="FFC000"/>
              </a:solidFill>
              <a:latin typeface="Algerian" pitchFamily="82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it-IT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… nel senso di ‘fatti’</a:t>
            </a:r>
          </a:p>
          <a:p>
            <a:pPr algn="ctr">
              <a:buNone/>
            </a:pPr>
            <a:endParaRPr lang="it-IT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it-IT" b="1" dirty="0" smtClean="0">
                <a:solidFill>
                  <a:srgbClr val="FFC000"/>
                </a:solidFill>
                <a:latin typeface="Algerian" pitchFamily="82" charset="0"/>
                <a:cs typeface="Times New Roman" pitchFamily="18" charset="0"/>
              </a:rPr>
              <a:t>… degli Apostoli …</a:t>
            </a:r>
          </a:p>
          <a:p>
            <a:pPr algn="ctr">
              <a:buNone/>
            </a:pPr>
            <a:endParaRPr lang="it-IT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… in realtà soprattutto di Pietro e Paolo 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>
                <a:solidFill>
                  <a:srgbClr val="00B050"/>
                </a:solidFill>
                <a:latin typeface="Arial Black" pitchFamily="34" charset="0"/>
              </a:rPr>
              <a:t>Schema</a:t>
            </a:r>
            <a:r>
              <a:rPr lang="it-IT" dirty="0" smtClean="0"/>
              <a:t> </a:t>
            </a:r>
            <a:endParaRPr lang="it-IT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</p:nvPr>
        </p:nvGraphicFramePr>
        <p:xfrm>
          <a:off x="0" y="1600200"/>
          <a:ext cx="9144000" cy="2621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62897"/>
                <a:gridCol w="2109103"/>
                <a:gridCol w="2160240"/>
                <a:gridCol w="2411760"/>
              </a:tblGrid>
              <a:tr h="370840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it-IT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1)</a:t>
                      </a:r>
                      <a:r>
                        <a:rPr lang="it-IT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La Chiesa di </a:t>
                      </a:r>
                      <a:r>
                        <a:rPr lang="it-IT" sz="2800" b="1" dirty="0" smtClean="0">
                          <a:solidFill>
                            <a:srgbClr val="FFC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Gerusalemme</a:t>
                      </a:r>
                      <a:endParaRPr lang="it-IT" sz="2800" dirty="0" smtClean="0">
                        <a:solidFill>
                          <a:srgbClr val="FFC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it-IT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2)</a:t>
                      </a:r>
                      <a:r>
                        <a:rPr lang="it-IT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Prime missioni</a:t>
                      </a:r>
                      <a:endParaRPr lang="it-IT" sz="3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it-IT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3)</a:t>
                      </a:r>
                      <a:r>
                        <a:rPr lang="it-IT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Viaggi missionari di Paolo</a:t>
                      </a:r>
                      <a:endParaRPr lang="it-IT" sz="3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it-IT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4)</a:t>
                      </a:r>
                      <a:r>
                        <a:rPr lang="it-IT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Paolo da </a:t>
                      </a:r>
                      <a:r>
                        <a:rPr lang="it-IT" sz="2800" b="1" dirty="0" smtClean="0">
                          <a:solidFill>
                            <a:srgbClr val="FFC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Gerusalemme</a:t>
                      </a:r>
                      <a:r>
                        <a:rPr lang="it-IT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it-IT" sz="32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verso Roma</a:t>
                      </a:r>
                      <a:endParaRPr lang="it-IT" sz="3200" dirty="0" smtClean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it-IT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(1,12-5,42)</a:t>
                      </a:r>
                      <a:endParaRPr lang="it-IT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(6,1-12,25)</a:t>
                      </a:r>
                      <a:endParaRPr lang="it-IT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(13-21)</a:t>
                      </a:r>
                      <a:endParaRPr lang="it-IT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(22-28)</a:t>
                      </a:r>
                      <a:endParaRPr lang="it-IT" sz="32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>
                <a:solidFill>
                  <a:srgbClr val="0070C0"/>
                </a:solidFill>
              </a:rPr>
              <a:t>40 </a:t>
            </a:r>
            <a:r>
              <a:rPr lang="it-IT" sz="3600" dirty="0" smtClean="0">
                <a:solidFill>
                  <a:srgbClr val="0070C0"/>
                </a:solidFill>
              </a:rPr>
              <a:t>e</a:t>
            </a:r>
            <a:r>
              <a:rPr lang="it-IT" b="1" dirty="0" smtClean="0">
                <a:solidFill>
                  <a:srgbClr val="FF0000"/>
                </a:solidFill>
              </a:rPr>
              <a:t> Spirito Santo</a:t>
            </a:r>
            <a:endParaRPr lang="it-IT" b="1" dirty="0">
              <a:solidFill>
                <a:srgbClr val="FF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t-IT" b="1" dirty="0" smtClean="0">
                <a:latin typeface="Times New Roman" pitchFamily="18" charset="0"/>
                <a:cs typeface="Times New Roman" pitchFamily="18" charset="0"/>
              </a:rPr>
              <a:t>Gesù appare per </a:t>
            </a:r>
            <a:r>
              <a:rPr lang="it-IT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40</a:t>
            </a:r>
            <a:r>
              <a:rPr lang="it-IT" b="1" dirty="0" smtClean="0">
                <a:latin typeface="Times New Roman" pitchFamily="18" charset="0"/>
                <a:cs typeface="Times New Roman" pitchFamily="18" charset="0"/>
              </a:rPr>
              <a:t> giorni preparandoli alla venuta dello </a:t>
            </a:r>
            <a:r>
              <a:rPr lang="it-IT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Spirito Santo </a:t>
            </a:r>
            <a:r>
              <a:rPr lang="it-IT" sz="2800" dirty="0" smtClean="0">
                <a:latin typeface="Times New Roman" pitchFamily="18" charset="0"/>
                <a:cs typeface="Times New Roman" pitchFamily="18" charset="0"/>
              </a:rPr>
              <a:t>(At 1,3)</a:t>
            </a:r>
          </a:p>
          <a:p>
            <a:pPr>
              <a:buNone/>
            </a:pPr>
            <a:endParaRPr lang="it-IT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it-IT" b="1" dirty="0" smtClean="0">
                <a:latin typeface="Times New Roman" pitchFamily="18" charset="0"/>
                <a:cs typeface="Times New Roman" pitchFamily="18" charset="0"/>
              </a:rPr>
              <a:t>Sempre </a:t>
            </a:r>
            <a:r>
              <a:rPr lang="it-IT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40</a:t>
            </a:r>
            <a:r>
              <a:rPr lang="it-IT" b="1" dirty="0" smtClean="0">
                <a:latin typeface="Times New Roman" pitchFamily="18" charset="0"/>
                <a:cs typeface="Times New Roman" pitchFamily="18" charset="0"/>
              </a:rPr>
              <a:t> giorni Gesù era stato condotto dallo Spirito nel deserto e poi </a:t>
            </a:r>
            <a:r>
              <a:rPr lang="it-IT" b="1" i="1" dirty="0" smtClean="0">
                <a:latin typeface="Times New Roman" pitchFamily="18" charset="0"/>
                <a:cs typeface="Times New Roman" pitchFamily="18" charset="0"/>
              </a:rPr>
              <a:t>ritornò in Galilea con la potenza dello </a:t>
            </a:r>
            <a:r>
              <a:rPr lang="it-IT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Spirito</a:t>
            </a:r>
            <a:r>
              <a:rPr lang="it-IT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28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it-IT" sz="2800" dirty="0" err="1" smtClean="0">
                <a:latin typeface="Times New Roman" pitchFamily="18" charset="0"/>
                <a:cs typeface="Times New Roman" pitchFamily="18" charset="0"/>
              </a:rPr>
              <a:t>Lc</a:t>
            </a:r>
            <a:r>
              <a:rPr lang="it-IT" sz="2800" dirty="0" smtClean="0">
                <a:latin typeface="Times New Roman" pitchFamily="18" charset="0"/>
                <a:cs typeface="Times New Roman" pitchFamily="18" charset="0"/>
              </a:rPr>
              <a:t> 4,14)  </a:t>
            </a:r>
            <a:endParaRPr lang="it-IT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>
                <a:latin typeface="Times New Roman" pitchFamily="18" charset="0"/>
                <a:cs typeface="Times New Roman" pitchFamily="18" charset="0"/>
              </a:rPr>
              <a:t>Le opere di Luca</a:t>
            </a:r>
            <a:endParaRPr lang="it-IT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it-IT" sz="7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Vangelo </a:t>
            </a:r>
          </a:p>
          <a:p>
            <a:pPr algn="ctr">
              <a:buNone/>
            </a:pPr>
            <a:r>
              <a:rPr lang="it-IT" sz="7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e</a:t>
            </a:r>
          </a:p>
          <a:p>
            <a:pPr algn="ctr">
              <a:buNone/>
            </a:pPr>
            <a:r>
              <a:rPr lang="it-IT" sz="7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Atti degli Apostoli</a:t>
            </a:r>
            <a:endParaRPr lang="it-IT" sz="72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‘universalismo’ </a:t>
            </a:r>
            <a:endParaRPr lang="it-IT" b="1" dirty="0">
              <a:solidFill>
                <a:schemeClr val="accent6">
                  <a:lumMod val="75000"/>
                </a:schemeClr>
              </a:solidFill>
              <a:latin typeface="Arial Black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it-IT" sz="48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Mi sarete testimoni a Gerusalemme, in tutta la Giudea e la </a:t>
            </a:r>
            <a:r>
              <a:rPr lang="it-IT" sz="4800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Samaria</a:t>
            </a:r>
            <a:r>
              <a:rPr lang="it-IT" sz="48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it-IT" sz="4800" b="1" i="1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fino ai confini della terra</a:t>
            </a:r>
            <a:r>
              <a:rPr lang="it-IT" sz="48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(1,8)</a:t>
            </a:r>
            <a:endParaRPr lang="it-IT" sz="2800" i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ARTINE BIBLICHE - La Palestina ai tempi di Gesù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In attesa dello Spirito Santo </a:t>
            </a:r>
            <a:endParaRPr lang="it-IT" dirty="0">
              <a:solidFill>
                <a:srgbClr val="0070C0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it-IT" b="1" dirty="0" smtClean="0"/>
          </a:p>
          <a:p>
            <a:pPr algn="ctr">
              <a:buNone/>
            </a:pPr>
            <a:r>
              <a:rPr lang="it-IT" b="1" dirty="0" smtClean="0"/>
              <a:t>Chi sono?</a:t>
            </a:r>
          </a:p>
          <a:p>
            <a:pPr algn="ctr">
              <a:buNone/>
            </a:pPr>
            <a:r>
              <a:rPr lang="it-IT" dirty="0" smtClean="0"/>
              <a:t>Gli Undici, le donne, Maria e i fratelli di Gesù </a:t>
            </a:r>
          </a:p>
          <a:p>
            <a:pPr algn="ctr">
              <a:buNone/>
            </a:pPr>
            <a:r>
              <a:rPr lang="it-IT" b="1" dirty="0" smtClean="0"/>
              <a:t>Dove sono?</a:t>
            </a:r>
          </a:p>
          <a:p>
            <a:pPr algn="ctr">
              <a:buNone/>
            </a:pPr>
            <a:r>
              <a:rPr lang="it-IT" dirty="0" smtClean="0"/>
              <a:t>A Gerusalemme … al piano superiore</a:t>
            </a:r>
          </a:p>
          <a:p>
            <a:pPr algn="ctr">
              <a:buNone/>
            </a:pPr>
            <a:r>
              <a:rPr lang="it-IT" b="1" dirty="0" smtClean="0"/>
              <a:t>Cosa fanno?</a:t>
            </a:r>
          </a:p>
          <a:p>
            <a:pPr algn="ctr">
              <a:buNone/>
            </a:pPr>
            <a:r>
              <a:rPr lang="it-IT" dirty="0" smtClean="0"/>
              <a:t>Pregano </a:t>
            </a:r>
            <a:endParaRPr lang="it-IT" dirty="0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b="1" dirty="0" smtClean="0">
                <a:solidFill>
                  <a:srgbClr val="FFC000"/>
                </a:solidFill>
                <a:latin typeface="Arial Black" pitchFamily="34" charset="0"/>
              </a:rPr>
              <a:t>… e ricostituiscono il n 12</a:t>
            </a:r>
            <a:endParaRPr lang="it-IT" b="1" dirty="0">
              <a:solidFill>
                <a:srgbClr val="FFC000"/>
              </a:solidFill>
              <a:latin typeface="Arial Black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it-IT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Elezione di Mattia</a:t>
            </a:r>
          </a:p>
          <a:p>
            <a:pPr algn="ctr">
              <a:buNone/>
            </a:pPr>
            <a:endParaRPr lang="it-IT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it-IT" b="1" dirty="0" smtClean="0">
                <a:latin typeface="Times New Roman" pitchFamily="18" charset="0"/>
                <a:cs typeface="Times New Roman" pitchFamily="18" charset="0"/>
              </a:rPr>
              <a:t>Totale apostoli = 12</a:t>
            </a:r>
          </a:p>
          <a:p>
            <a:pPr algn="ctr">
              <a:buNone/>
            </a:pPr>
            <a:endParaRPr lang="it-IT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it-IT" b="1" dirty="0" smtClean="0">
                <a:latin typeface="Times New Roman" pitchFamily="18" charset="0"/>
                <a:cs typeface="Times New Roman" pitchFamily="18" charset="0"/>
              </a:rPr>
              <a:t>Totale tribù = 12</a:t>
            </a:r>
          </a:p>
          <a:p>
            <a:pPr algn="ctr">
              <a:buNone/>
            </a:pPr>
            <a:endParaRPr lang="it-IT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it-IT" sz="4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La Chiesa nasce sul fondamento dei 12 Apostoli!</a:t>
            </a:r>
            <a:endParaRPr lang="it-IT" sz="4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it-IT" sz="9600" b="1" dirty="0" smtClean="0">
                <a:solidFill>
                  <a:srgbClr val="FF0000"/>
                </a:solidFill>
                <a:latin typeface="Algerian" pitchFamily="82" charset="0"/>
              </a:rPr>
              <a:t>La Pentecoste</a:t>
            </a:r>
            <a:endParaRPr lang="it-IT" sz="9600" b="1" dirty="0">
              <a:solidFill>
                <a:srgbClr val="FF0000"/>
              </a:solidFill>
              <a:latin typeface="Algerian" pitchFamily="82" charset="0"/>
            </a:endParaRP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Segnaposto contenuto 4"/>
          <p:cNvGraphicFramePr>
            <a:graphicFrameLocks noGrp="1"/>
          </p:cNvGraphicFramePr>
          <p:nvPr>
            <p:ph idx="1"/>
          </p:nvPr>
        </p:nvGraphicFramePr>
        <p:xfrm>
          <a:off x="457200" y="836712"/>
          <a:ext cx="8229600" cy="5516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29600"/>
              </a:tblGrid>
              <a:tr h="5256584">
                <a:tc>
                  <a:txBody>
                    <a:bodyPr/>
                    <a:lstStyle/>
                    <a:p>
                      <a:pPr algn="ctr"/>
                      <a:r>
                        <a:rPr lang="it-IT" sz="4800" b="1" i="1" dirty="0" smtClean="0">
                          <a:solidFill>
                            <a:srgbClr val="FF0000"/>
                          </a:solidFill>
                          <a:latin typeface="Arial Black" pitchFamily="34" charset="0"/>
                        </a:rPr>
                        <a:t>Pentecoste</a:t>
                      </a:r>
                      <a:r>
                        <a:rPr lang="it-IT" sz="4400" b="1" dirty="0" smtClean="0">
                          <a:latin typeface="Arial Black" pitchFamily="34" charset="0"/>
                        </a:rPr>
                        <a:t> </a:t>
                      </a:r>
                    </a:p>
                    <a:p>
                      <a:pPr algn="ctr"/>
                      <a:r>
                        <a:rPr lang="it-IT" sz="4400" b="1" dirty="0" smtClean="0">
                          <a:latin typeface="Arial Black" pitchFamily="34" charset="0"/>
                        </a:rPr>
                        <a:t>o </a:t>
                      </a:r>
                      <a:r>
                        <a:rPr lang="it-IT" sz="4400" b="1" i="1" dirty="0" smtClean="0">
                          <a:solidFill>
                            <a:srgbClr val="92D050"/>
                          </a:solidFill>
                          <a:latin typeface="Arial Black" pitchFamily="34" charset="0"/>
                        </a:rPr>
                        <a:t>Festa delle Settimane</a:t>
                      </a:r>
                    </a:p>
                    <a:p>
                      <a:pPr algn="ctr"/>
                      <a:r>
                        <a:rPr lang="it-IT" sz="4400" b="1" dirty="0" smtClean="0">
                          <a:latin typeface="Arial Black" pitchFamily="34" charset="0"/>
                        </a:rPr>
                        <a:t>perché si celebrava </a:t>
                      </a:r>
                    </a:p>
                    <a:p>
                      <a:pPr algn="ctr"/>
                      <a:r>
                        <a:rPr lang="it-IT" sz="4400" b="1" dirty="0" smtClean="0">
                          <a:latin typeface="Arial Black" pitchFamily="34" charset="0"/>
                        </a:rPr>
                        <a:t>7 settimane </a:t>
                      </a:r>
                    </a:p>
                    <a:p>
                      <a:pPr algn="ctr"/>
                      <a:r>
                        <a:rPr lang="it-IT" sz="4400" b="1" dirty="0" smtClean="0">
                          <a:latin typeface="Arial Black" pitchFamily="34" charset="0"/>
                        </a:rPr>
                        <a:t>o 50 giorni </a:t>
                      </a:r>
                    </a:p>
                    <a:p>
                      <a:pPr algn="ctr"/>
                      <a:r>
                        <a:rPr lang="it-IT" sz="4400" b="1" dirty="0" smtClean="0">
                          <a:latin typeface="Arial Black" pitchFamily="34" charset="0"/>
                        </a:rPr>
                        <a:t>dopo </a:t>
                      </a:r>
                      <a:r>
                        <a:rPr lang="it-IT" sz="4400" b="1" dirty="0" smtClean="0">
                          <a:solidFill>
                            <a:srgbClr val="FFFF00"/>
                          </a:solidFill>
                          <a:latin typeface="Arial Black" pitchFamily="34" charset="0"/>
                        </a:rPr>
                        <a:t>Pasqua</a:t>
                      </a:r>
                    </a:p>
                    <a:p>
                      <a:pPr algn="ctr"/>
                      <a:r>
                        <a:rPr lang="it-IT" sz="4400" b="1" dirty="0" smtClean="0">
                          <a:solidFill>
                            <a:schemeClr val="bg1"/>
                          </a:solidFill>
                          <a:latin typeface="Arial Black" pitchFamily="34" charset="0"/>
                        </a:rPr>
                        <a:t>e tutti si recavano a </a:t>
                      </a:r>
                      <a:r>
                        <a:rPr lang="it-IT" sz="4400" b="1" dirty="0" smtClean="0">
                          <a:solidFill>
                            <a:srgbClr val="002060"/>
                          </a:solidFill>
                          <a:latin typeface="Arial Black" pitchFamily="34" charset="0"/>
                        </a:rPr>
                        <a:t>Gerusalemme</a:t>
                      </a:r>
                      <a:r>
                        <a:rPr lang="it-IT" sz="4400" b="1" dirty="0" smtClean="0">
                          <a:latin typeface="Arial Black" pitchFamily="34" charset="0"/>
                        </a:rPr>
                        <a:t> </a:t>
                      </a:r>
                      <a:endParaRPr lang="it-IT" sz="4400" b="1" dirty="0">
                        <a:latin typeface="Arial Black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it-IT" sz="7200" b="1" dirty="0" smtClean="0">
                <a:solidFill>
                  <a:schemeClr val="accent6">
                    <a:lumMod val="75000"/>
                  </a:schemeClr>
                </a:solidFill>
                <a:latin typeface="Aharoni" pitchFamily="2" charset="-79"/>
                <a:cs typeface="Aharoni" pitchFamily="2" charset="-79"/>
              </a:rPr>
              <a:t>Cosa avvenne?</a:t>
            </a:r>
            <a:endParaRPr lang="it-IT" sz="7200" b="1" dirty="0">
              <a:solidFill>
                <a:schemeClr val="accent6">
                  <a:lumMod val="75000"/>
                </a:schemeClr>
              </a:solidFill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egnaposto contenuto 3" descr="https://upload.wikimedia.org/wikipedia/commons/thumb/6/63/Folio_79r_-_Pentecostes.jpg/220px-Folio_79r_-_Pentecostes.jpg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87624" y="620688"/>
            <a:ext cx="6840760" cy="56166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61662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it-IT" b="1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Mentre il giorno di Pentecoste stava per finire, si trovavano tutti insieme nello stesso luogo. Venne all’improvviso dal cielo un </a:t>
            </a:r>
            <a:r>
              <a:rPr lang="it-IT" b="1" i="1" dirty="0" smtClean="0">
                <a:solidFill>
                  <a:srgbClr val="FFC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rombo</a:t>
            </a:r>
            <a:r>
              <a:rPr lang="it-IT" b="1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come di vento che si abbatte gagliardo, e riempì tutta la casa dove si trovavano. Apparvero loro </a:t>
            </a:r>
            <a:r>
              <a:rPr lang="it-IT" b="1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lingue</a:t>
            </a:r>
            <a:r>
              <a:rPr lang="it-IT" b="1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di fuoco che si dividevano e si posarono su ciascuno di loro; ed essi </a:t>
            </a:r>
            <a:r>
              <a:rPr lang="it-IT" b="1" i="1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furono tutti pieni di Spirito Santo  </a:t>
            </a:r>
            <a:r>
              <a:rPr lang="it-IT" b="1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 cominciarono a </a:t>
            </a:r>
            <a:r>
              <a:rPr lang="it-IT" b="1" i="1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parlare in altre lingue</a:t>
            </a:r>
            <a:r>
              <a:rPr lang="it-IT" b="1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come lo Spirito dava loro di esprimersi </a:t>
            </a:r>
            <a:r>
              <a:rPr lang="it-IT" sz="12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(2,1-4)</a:t>
            </a:r>
          </a:p>
          <a:p>
            <a:pPr>
              <a:buNone/>
            </a:pPr>
            <a:endParaRPr lang="it-IT" dirty="0"/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>
                <a:solidFill>
                  <a:schemeClr val="accent2">
                    <a:lumMod val="75000"/>
                  </a:schemeClr>
                </a:solidFill>
                <a:latin typeface="Arial Black" pitchFamily="34" charset="0"/>
                <a:cs typeface="Aharoni" pitchFamily="2" charset="-79"/>
              </a:rPr>
              <a:t>4 fenomeni</a:t>
            </a:r>
            <a:endParaRPr lang="it-IT" dirty="0">
              <a:solidFill>
                <a:schemeClr val="accent2">
                  <a:lumMod val="75000"/>
                </a:schemeClr>
              </a:solidFill>
              <a:latin typeface="Arial Black" pitchFamily="34" charset="0"/>
              <a:cs typeface="Aharoni" pitchFamily="2" charset="-79"/>
            </a:endParaRPr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</p:nvPr>
        </p:nvGraphicFramePr>
        <p:xfrm>
          <a:off x="0" y="1600200"/>
          <a:ext cx="9144000" cy="1645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59705"/>
                <a:gridCol w="2273937"/>
                <a:gridCol w="2424358"/>
                <a:gridCol w="2286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uditivo</a:t>
                      </a:r>
                      <a:endParaRPr lang="it-IT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visivo</a:t>
                      </a:r>
                      <a:endParaRPr lang="it-IT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spirituale</a:t>
                      </a:r>
                      <a:endParaRPr lang="it-IT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misterioso</a:t>
                      </a:r>
                      <a:endParaRPr lang="it-IT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rombo</a:t>
                      </a:r>
                      <a:r>
                        <a:rPr lang="it-IT" sz="32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/ vento</a:t>
                      </a:r>
                      <a:endParaRPr lang="it-IT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lingue di fuoco</a:t>
                      </a:r>
                      <a:endParaRPr lang="it-IT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pienezza</a:t>
                      </a:r>
                      <a:r>
                        <a:rPr lang="it-IT" sz="32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it-IT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di Spirito</a:t>
                      </a:r>
                      <a:endParaRPr lang="it-IT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glossolalia</a:t>
                      </a:r>
                    </a:p>
                    <a:p>
                      <a:pPr algn="ctr"/>
                      <a:r>
                        <a:rPr lang="it-IT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(parlare</a:t>
                      </a:r>
                      <a:r>
                        <a:rPr lang="it-IT" sz="2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lingue)</a:t>
                      </a:r>
                      <a:endParaRPr lang="it-IT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Due Scritti un’unica Opera</a:t>
            </a:r>
            <a:endParaRPr lang="it-IT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it-IT" sz="6000" b="1" dirty="0" smtClean="0">
              <a:latin typeface="Aharoni" pitchFamily="2" charset="-79"/>
              <a:cs typeface="Aharoni" pitchFamily="2" charset="-79"/>
            </a:endParaRPr>
          </a:p>
          <a:p>
            <a:pPr>
              <a:buNone/>
            </a:pPr>
            <a:r>
              <a:rPr lang="it-IT" sz="6000" b="1" dirty="0" smtClean="0">
                <a:latin typeface="Aharoni" pitchFamily="2" charset="-79"/>
                <a:cs typeface="Aharoni" pitchFamily="2" charset="-79"/>
              </a:rPr>
              <a:t>Gli Atti sono il seguito del Vangelo di Luca</a:t>
            </a:r>
          </a:p>
          <a:p>
            <a:pPr>
              <a:buNone/>
            </a:pPr>
            <a:endParaRPr lang="it-IT" sz="6000" b="1" dirty="0"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  <a:t>Come nell’Esodo …</a:t>
            </a:r>
            <a:endParaRPr lang="it-IT" b="1" dirty="0">
              <a:solidFill>
                <a:schemeClr val="bg2">
                  <a:lumMod val="50000"/>
                </a:schemeClr>
              </a:solidFill>
              <a:latin typeface="Arial Black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it-IT" b="1" dirty="0" smtClean="0">
                <a:latin typeface="Times New Roman" pitchFamily="18" charset="0"/>
                <a:cs typeface="Times New Roman" pitchFamily="18" charset="0"/>
              </a:rPr>
              <a:t>In origine era una festa agricola poi assunse un nuovo significato …</a:t>
            </a:r>
          </a:p>
          <a:p>
            <a:pPr algn="ctr">
              <a:buNone/>
            </a:pPr>
            <a:r>
              <a:rPr lang="it-IT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… un mese e mezzo dopo la partenza dall’Egitto (</a:t>
            </a:r>
            <a:r>
              <a:rPr lang="it-IT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Pasqua</a:t>
            </a:r>
            <a:r>
              <a:rPr lang="it-IT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 gli israeliti arrivarono al Sinai (quindi a</a:t>
            </a:r>
            <a:r>
              <a:rPr lang="it-IT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Pentecoste</a:t>
            </a:r>
            <a:r>
              <a:rPr lang="it-IT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!!!)</a:t>
            </a:r>
          </a:p>
          <a:p>
            <a:pPr algn="ctr">
              <a:buNone/>
            </a:pPr>
            <a:r>
              <a:rPr lang="it-IT" b="1" dirty="0" smtClean="0">
                <a:latin typeface="Times New Roman" pitchFamily="18" charset="0"/>
                <a:cs typeface="Times New Roman" pitchFamily="18" charset="0"/>
              </a:rPr>
              <a:t>Cosa avvenne?</a:t>
            </a:r>
            <a:endParaRPr lang="it-IT" b="1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it-IT" b="1" dirty="0" smtClean="0">
                <a:solidFill>
                  <a:srgbClr val="FF0000"/>
                </a:solidFill>
                <a:latin typeface="Arial Black" pitchFamily="34" charset="0"/>
                <a:cs typeface="Times New Roman" pitchFamily="18" charset="0"/>
              </a:rPr>
              <a:t>… </a:t>
            </a:r>
            <a:r>
              <a:rPr lang="it-IT" b="1" i="1" dirty="0" smtClean="0">
                <a:solidFill>
                  <a:srgbClr val="FF0000"/>
                </a:solidFill>
                <a:latin typeface="Arial Black" pitchFamily="34" charset="0"/>
                <a:cs typeface="Times New Roman" pitchFamily="18" charset="0"/>
              </a:rPr>
              <a:t>tutto il popolo percepiva i tuoni e i lampi, il suono del corno e il monte fumante … </a:t>
            </a:r>
            <a:endParaRPr lang="it-IT" b="1" dirty="0">
              <a:solidFill>
                <a:srgbClr val="FF0000"/>
              </a:solidFill>
              <a:latin typeface="Arial Black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… così nel Cenacolo</a:t>
            </a:r>
            <a:endParaRPr lang="it-IT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it-IT" sz="4800" b="1" dirty="0" smtClean="0">
                <a:latin typeface="Times New Roman" pitchFamily="18" charset="0"/>
                <a:cs typeface="Times New Roman" pitchFamily="18" charset="0"/>
              </a:rPr>
              <a:t>a Pentecoste, giorno che era solennizzato perché si celebrava </a:t>
            </a:r>
          </a:p>
          <a:p>
            <a:pPr algn="ctr">
              <a:buNone/>
            </a:pPr>
            <a:r>
              <a:rPr lang="it-IT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il rinnovamento dell’Alleanza</a:t>
            </a:r>
            <a:r>
              <a:rPr lang="it-IT" dirty="0" smtClean="0"/>
              <a:t> </a:t>
            </a:r>
          </a:p>
          <a:p>
            <a:pPr algn="ctr">
              <a:buNone/>
            </a:pPr>
            <a:r>
              <a:rPr lang="it-IT" sz="2000" dirty="0" smtClean="0"/>
              <a:t>(ancora oggi per l’Ebraismo)</a:t>
            </a:r>
            <a:endParaRPr lang="it-IT" sz="2000" dirty="0"/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>
                <a:solidFill>
                  <a:srgbClr val="FFC000"/>
                </a:solidFill>
              </a:rPr>
              <a:t>… conseguenza </a:t>
            </a:r>
            <a:endParaRPr lang="it-IT" b="1" dirty="0">
              <a:solidFill>
                <a:srgbClr val="FFC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it-IT" dirty="0" smtClean="0"/>
              <a:t> </a:t>
            </a:r>
            <a:r>
              <a:rPr lang="it-IT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… </a:t>
            </a:r>
            <a:r>
              <a:rPr lang="it-IT" b="1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Siamo Parti, Medi, Elamiti e abitanti della Mesopotamia, della Giudea, della </a:t>
            </a:r>
            <a:r>
              <a:rPr lang="it-IT" b="1" i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Cappadocia</a:t>
            </a:r>
            <a:r>
              <a:rPr lang="it-IT" b="1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del </a:t>
            </a:r>
            <a:r>
              <a:rPr lang="it-IT" b="1" i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Ponto</a:t>
            </a:r>
            <a:r>
              <a:rPr lang="it-IT" b="1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e dell’Asia, della Frigia e della </a:t>
            </a:r>
            <a:r>
              <a:rPr lang="it-IT" b="1" i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Panfilia</a:t>
            </a:r>
            <a:r>
              <a:rPr lang="it-IT" b="1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dell’Egitto e delle parti della Libia vicino a </a:t>
            </a:r>
            <a:r>
              <a:rPr lang="it-IT" b="1" i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Cirène</a:t>
            </a:r>
            <a:r>
              <a:rPr lang="it-IT" b="1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stranieri di Roma, Ebrei e </a:t>
            </a:r>
            <a:r>
              <a:rPr lang="it-IT" b="1" i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pròseliti</a:t>
            </a:r>
            <a:r>
              <a:rPr lang="it-IT" b="1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Cretesi e Arabi e </a:t>
            </a:r>
          </a:p>
          <a:p>
            <a:pPr algn="ctr">
              <a:buNone/>
            </a:pPr>
            <a:r>
              <a:rPr lang="it-IT" b="1" i="1" u="sng" dirty="0" smtClean="0">
                <a:solidFill>
                  <a:srgbClr val="002060"/>
                </a:solidFill>
                <a:latin typeface="Cooper Black" pitchFamily="18" charset="0"/>
                <a:ea typeface="Calibri" pitchFamily="34" charset="0"/>
                <a:cs typeface="Times New Roman" pitchFamily="18" charset="0"/>
              </a:rPr>
              <a:t>li udiamo annunciare nelle nostre lingue le grandi opere di Dio</a:t>
            </a:r>
            <a:r>
              <a:rPr lang="it-IT" b="1" i="1" dirty="0" smtClean="0">
                <a:solidFill>
                  <a:srgbClr val="0070C0"/>
                </a:solidFill>
                <a:latin typeface="Cooper Black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it-IT" sz="16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(2,9-11)</a:t>
            </a:r>
            <a:r>
              <a:rPr lang="it-IT" sz="1600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lang="it-IT" sz="1600" dirty="0" smtClean="0">
              <a:latin typeface="Arial" charset="0"/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>
                <a:solidFill>
                  <a:srgbClr val="FFC000"/>
                </a:solidFill>
                <a:latin typeface="Algerian" pitchFamily="82" charset="0"/>
              </a:rPr>
              <a:t>Pietro</a:t>
            </a:r>
            <a:r>
              <a:rPr lang="it-IT" dirty="0" smtClean="0">
                <a:solidFill>
                  <a:srgbClr val="FFC000"/>
                </a:solidFill>
                <a:latin typeface="Algerian" pitchFamily="82" charset="0"/>
              </a:rPr>
              <a:t> prende la parola</a:t>
            </a:r>
            <a:endParaRPr lang="it-IT" dirty="0">
              <a:solidFill>
                <a:srgbClr val="FFC000"/>
              </a:solidFill>
              <a:latin typeface="Algerian" pitchFamily="82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it-IT" b="1" dirty="0" smtClean="0">
                <a:latin typeface="Times New Roman" pitchFamily="18" charset="0"/>
                <a:cs typeface="Times New Roman" pitchFamily="18" charset="0"/>
              </a:rPr>
              <a:t>… e annuncia </a:t>
            </a:r>
            <a:r>
              <a:rPr lang="it-IT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Cristo</a:t>
            </a:r>
            <a:r>
              <a:rPr lang="it-IT" b="1" dirty="0" smtClean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algn="ctr">
              <a:buNone/>
            </a:pPr>
            <a:r>
              <a:rPr lang="it-IT" b="1" dirty="0" smtClean="0">
                <a:latin typeface="Times New Roman" pitchFamily="18" charset="0"/>
                <a:cs typeface="Times New Roman" pitchFamily="18" charset="0"/>
              </a:rPr>
              <a:t>la sua vita, i suoi prodigi, la sua Passione Morte e Risurrezione</a:t>
            </a:r>
          </a:p>
          <a:p>
            <a:pPr algn="ctr">
              <a:buNone/>
            </a:pPr>
            <a:endParaRPr lang="it-IT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it-IT" b="1" dirty="0" smtClean="0">
                <a:latin typeface="Times New Roman" pitchFamily="18" charset="0"/>
                <a:cs typeface="Times New Roman" pitchFamily="18" charset="0"/>
              </a:rPr>
              <a:t>La gente ascolta ed accoglie </a:t>
            </a:r>
          </a:p>
          <a:p>
            <a:pPr algn="ctr">
              <a:buNone/>
            </a:pPr>
            <a:endParaRPr lang="it-IT" b="1" dirty="0" smtClean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it-IT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Cosa deve fare ora chi ha accolto l’annuncio di Pietro?</a:t>
            </a:r>
            <a:endParaRPr lang="it-IT" b="1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>
                <a:solidFill>
                  <a:srgbClr val="C00000"/>
                </a:solidFill>
                <a:latin typeface="Arial Black" pitchFamily="34" charset="0"/>
              </a:rPr>
              <a:t>3 atteggiamenti</a:t>
            </a:r>
            <a:endParaRPr lang="it-IT" dirty="0">
              <a:solidFill>
                <a:srgbClr val="C00000"/>
              </a:solidFill>
              <a:latin typeface="Arial Black" pitchFamily="34" charset="0"/>
            </a:endParaRPr>
          </a:p>
        </p:txBody>
      </p:sp>
      <p:graphicFrame>
        <p:nvGraphicFramePr>
          <p:cNvPr id="7" name="Segnaposto contenuto 6"/>
          <p:cNvGraphicFramePr>
            <a:graphicFrameLocks noGrp="1"/>
          </p:cNvGraphicFramePr>
          <p:nvPr>
            <p:ph idx="1"/>
          </p:nvPr>
        </p:nvGraphicFramePr>
        <p:xfrm>
          <a:off x="467544" y="2132856"/>
          <a:ext cx="8229600" cy="1920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29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sz="3600" b="1" i="1" dirty="0" smtClean="0">
                          <a:solidFill>
                            <a:srgbClr val="002060"/>
                          </a:solidFill>
                        </a:rPr>
                        <a:t>Pentirsi</a:t>
                      </a:r>
                      <a:r>
                        <a:rPr lang="it-IT" sz="3600" b="1" i="1" baseline="0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endParaRPr lang="it-IT" sz="3600" b="1" i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sz="3600" b="1" i="1" dirty="0" smtClean="0">
                          <a:solidFill>
                            <a:srgbClr val="002060"/>
                          </a:solidFill>
                        </a:rPr>
                        <a:t>Farsi battezzare</a:t>
                      </a:r>
                      <a:r>
                        <a:rPr lang="it-IT" sz="3600" b="1" i="1" baseline="0" dirty="0" smtClean="0">
                          <a:solidFill>
                            <a:srgbClr val="002060"/>
                          </a:solidFill>
                        </a:rPr>
                        <a:t> nel nome di Gesù Cristo</a:t>
                      </a:r>
                      <a:endParaRPr lang="it-IT" sz="3600" b="1" i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sz="3600" b="1" i="1" dirty="0" smtClean="0">
                          <a:solidFill>
                            <a:srgbClr val="002060"/>
                          </a:solidFill>
                        </a:rPr>
                        <a:t>Ricevere lo Spirito</a:t>
                      </a:r>
                      <a:r>
                        <a:rPr lang="it-IT" sz="3600" b="1" i="1" baseline="0" dirty="0" smtClean="0">
                          <a:solidFill>
                            <a:srgbClr val="002060"/>
                          </a:solidFill>
                        </a:rPr>
                        <a:t> Santo</a:t>
                      </a:r>
                      <a:endParaRPr lang="it-IT" sz="3600" b="1" i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… si unirono circa 3000 persone</a:t>
            </a:r>
            <a:endParaRPr lang="it-IT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it-IT" sz="4000" b="1" dirty="0" smtClean="0"/>
          </a:p>
          <a:p>
            <a:pPr algn="ctr">
              <a:buNone/>
            </a:pPr>
            <a:r>
              <a:rPr lang="it-IT" sz="4000" b="1" u="sng" dirty="0" smtClean="0"/>
              <a:t>È la prima comunità cristiana</a:t>
            </a:r>
            <a:r>
              <a:rPr lang="it-IT" sz="4000" b="1" dirty="0" smtClean="0"/>
              <a:t>, </a:t>
            </a:r>
          </a:p>
          <a:p>
            <a:pPr algn="ctr">
              <a:buNone/>
            </a:pPr>
            <a:r>
              <a:rPr lang="it-IT" sz="4000" b="1" dirty="0" smtClean="0">
                <a:solidFill>
                  <a:srgbClr val="FFFF00"/>
                </a:solidFill>
              </a:rPr>
              <a:t>è il giorno della nascita della Chiesa sotto l’azione dello Spirito Santo</a:t>
            </a:r>
            <a:endParaRPr lang="it-IT" sz="40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>
                <a:solidFill>
                  <a:srgbClr val="FFC000"/>
                </a:solidFill>
                <a:latin typeface="Algerian" pitchFamily="82" charset="0"/>
              </a:rPr>
              <a:t>Stile di vita</a:t>
            </a:r>
            <a:endParaRPr lang="it-IT" b="1" dirty="0">
              <a:solidFill>
                <a:srgbClr val="FFC000"/>
              </a:solidFill>
              <a:latin typeface="Algerian" pitchFamily="82" charset="0"/>
            </a:endParaRPr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</p:nvPr>
        </p:nvGraphicFramePr>
        <p:xfrm>
          <a:off x="467544" y="1916832"/>
          <a:ext cx="8229600" cy="2560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29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sz="3600" dirty="0" smtClean="0">
                          <a:solidFill>
                            <a:srgbClr val="00B050"/>
                          </a:solidFill>
                          <a:latin typeface="Arial Black" pitchFamily="34" charset="0"/>
                        </a:rPr>
                        <a:t>Comunione fraterna </a:t>
                      </a:r>
                      <a:endParaRPr lang="it-IT" sz="3600" dirty="0">
                        <a:solidFill>
                          <a:srgbClr val="00B050"/>
                        </a:solidFill>
                        <a:latin typeface="Arial Black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3600" dirty="0" smtClean="0">
                          <a:solidFill>
                            <a:srgbClr val="00B050"/>
                          </a:solidFill>
                          <a:latin typeface="Arial Black" pitchFamily="34" charset="0"/>
                        </a:rPr>
                        <a:t>Preghiera 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sz="3600" dirty="0" smtClean="0">
                          <a:solidFill>
                            <a:srgbClr val="00B050"/>
                          </a:solidFill>
                          <a:latin typeface="Arial Black" pitchFamily="34" charset="0"/>
                        </a:rPr>
                        <a:t>Frazione del pane</a:t>
                      </a:r>
                      <a:endParaRPr lang="it-IT" sz="3600" dirty="0">
                        <a:solidFill>
                          <a:srgbClr val="00B050"/>
                        </a:solidFill>
                        <a:latin typeface="Arial Black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sz="3600" dirty="0" smtClean="0">
                          <a:solidFill>
                            <a:srgbClr val="00B050"/>
                          </a:solidFill>
                          <a:latin typeface="Arial Black" pitchFamily="34" charset="0"/>
                        </a:rPr>
                        <a:t>Insegnamento degli Apostoli</a:t>
                      </a:r>
                      <a:endParaRPr lang="it-IT" sz="3600" dirty="0">
                        <a:solidFill>
                          <a:srgbClr val="00B050"/>
                        </a:solidFill>
                        <a:latin typeface="Arial Black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>
                <a:solidFill>
                  <a:srgbClr val="C00000"/>
                </a:solidFill>
              </a:rPr>
              <a:t>Prime questioni …</a:t>
            </a:r>
            <a:endParaRPr lang="it-IT" b="1" dirty="0">
              <a:solidFill>
                <a:srgbClr val="C0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endParaRPr lang="it-IT" dirty="0" smtClean="0"/>
          </a:p>
          <a:p>
            <a:pPr>
              <a:buNone/>
            </a:pPr>
            <a:r>
              <a:rPr lang="it-IT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Testimonianza</a:t>
            </a:r>
            <a:r>
              <a:rPr lang="it-IT" b="1" dirty="0" smtClean="0">
                <a:latin typeface="Times New Roman" pitchFamily="18" charset="0"/>
                <a:cs typeface="Times New Roman" pitchFamily="18" charset="0"/>
              </a:rPr>
              <a:t> = Pietro e Giovanni arrestati</a:t>
            </a:r>
          </a:p>
          <a:p>
            <a:pPr>
              <a:buNone/>
            </a:pPr>
            <a:endParaRPr lang="it-IT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it-IT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Carità</a:t>
            </a:r>
            <a:r>
              <a:rPr lang="it-IT" b="1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it-IT" b="1" dirty="0" err="1" smtClean="0">
                <a:latin typeface="Times New Roman" pitchFamily="18" charset="0"/>
                <a:cs typeface="Times New Roman" pitchFamily="18" charset="0"/>
              </a:rPr>
              <a:t>Barnaba</a:t>
            </a:r>
            <a:r>
              <a:rPr lang="it-IT" b="1" dirty="0" smtClean="0">
                <a:latin typeface="Times New Roman" pitchFamily="18" charset="0"/>
                <a:cs typeface="Times New Roman" pitchFamily="18" charset="0"/>
              </a:rPr>
              <a:t> dona il ricavo di una vendita</a:t>
            </a:r>
          </a:p>
          <a:p>
            <a:pPr>
              <a:buNone/>
            </a:pPr>
            <a:endParaRPr lang="it-IT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it-IT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Tradimento</a:t>
            </a:r>
            <a:r>
              <a:rPr lang="it-IT" b="1" dirty="0" smtClean="0">
                <a:latin typeface="Times New Roman" pitchFamily="18" charset="0"/>
                <a:cs typeface="Times New Roman" pitchFamily="18" charset="0"/>
              </a:rPr>
              <a:t> = di </a:t>
            </a:r>
            <a:r>
              <a:rPr lang="it-IT" b="1" dirty="0" err="1" smtClean="0">
                <a:latin typeface="Times New Roman" pitchFamily="18" charset="0"/>
                <a:cs typeface="Times New Roman" pitchFamily="18" charset="0"/>
              </a:rPr>
              <a:t>Ananìa</a:t>
            </a:r>
            <a:r>
              <a:rPr lang="it-IT" b="1" dirty="0" smtClean="0"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it-IT" b="1" dirty="0" err="1" smtClean="0">
                <a:latin typeface="Times New Roman" pitchFamily="18" charset="0"/>
                <a:cs typeface="Times New Roman" pitchFamily="18" charset="0"/>
              </a:rPr>
              <a:t>Saffìra</a:t>
            </a:r>
            <a:endParaRPr lang="it-IT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it-IT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it-IT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Martirio</a:t>
            </a:r>
            <a:r>
              <a:rPr lang="it-IT" b="1" dirty="0" smtClean="0">
                <a:latin typeface="Times New Roman" pitchFamily="18" charset="0"/>
                <a:cs typeface="Times New Roman" pitchFamily="18" charset="0"/>
              </a:rPr>
              <a:t> = Stefano viene ucciso per lapidazione</a:t>
            </a:r>
            <a:endParaRPr lang="it-IT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/>
              <a:t>Soprattutto …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it-IT" sz="4400" b="1" dirty="0" smtClean="0"/>
              <a:t>… </a:t>
            </a:r>
            <a:r>
              <a:rPr lang="it-IT" sz="4400" b="1" u="sng" dirty="0" smtClean="0"/>
              <a:t>chi può essere battezzato</a:t>
            </a:r>
            <a:r>
              <a:rPr lang="it-IT" sz="4400" b="1" dirty="0" smtClean="0"/>
              <a:t>?</a:t>
            </a:r>
          </a:p>
          <a:p>
            <a:pPr>
              <a:buNone/>
            </a:pPr>
            <a:endParaRPr lang="it-IT" dirty="0" smtClean="0"/>
          </a:p>
          <a:p>
            <a:pPr algn="ctr">
              <a:buNone/>
            </a:pPr>
            <a:r>
              <a:rPr lang="it-IT" b="1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Solo i ‘circoncisi’?</a:t>
            </a:r>
          </a:p>
          <a:p>
            <a:pPr>
              <a:buNone/>
            </a:pPr>
            <a:endParaRPr lang="it-IT" dirty="0" smtClean="0"/>
          </a:p>
          <a:p>
            <a:pPr algn="ctr">
              <a:buNone/>
            </a:pPr>
            <a:r>
              <a:rPr lang="it-IT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Se anche i ‘non circoncisi’ possono essere battezzati, </a:t>
            </a:r>
          </a:p>
          <a:p>
            <a:pPr algn="ctr">
              <a:buNone/>
            </a:pPr>
            <a:r>
              <a:rPr lang="it-IT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devono essere ‘circoncisi’ prima di ricevere il Battesimo?</a:t>
            </a:r>
            <a:endParaRPr lang="it-IT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b="1" dirty="0" smtClean="0">
                <a:solidFill>
                  <a:srgbClr val="FFC000"/>
                </a:solidFill>
                <a:latin typeface="Algerian" pitchFamily="82" charset="0"/>
                <a:ea typeface="Calibri" pitchFamily="34" charset="0"/>
                <a:cs typeface="Times New Roman" pitchFamily="18" charset="0"/>
              </a:rPr>
              <a:t>Anche sui </a:t>
            </a:r>
            <a:r>
              <a:rPr lang="it-IT" b="1" i="1" dirty="0" smtClean="0">
                <a:solidFill>
                  <a:srgbClr val="FFC000"/>
                </a:solidFill>
                <a:latin typeface="Algerian" pitchFamily="82" charset="0"/>
                <a:ea typeface="Calibri" pitchFamily="34" charset="0"/>
                <a:cs typeface="Times New Roman" pitchFamily="18" charset="0"/>
              </a:rPr>
              <a:t>pagani  </a:t>
            </a:r>
            <a:r>
              <a:rPr lang="it-IT" b="1" dirty="0" smtClean="0">
                <a:solidFill>
                  <a:srgbClr val="FFC000"/>
                </a:solidFill>
                <a:latin typeface="Algerian" pitchFamily="82" charset="0"/>
                <a:ea typeface="Calibri" pitchFamily="34" charset="0"/>
                <a:cs typeface="Times New Roman" pitchFamily="18" charset="0"/>
              </a:rPr>
              <a:t>il dono dello </a:t>
            </a:r>
            <a:r>
              <a:rPr lang="it-IT" b="1" dirty="0" smtClean="0">
                <a:solidFill>
                  <a:srgbClr val="FF0000"/>
                </a:solidFill>
                <a:latin typeface="Algerian" pitchFamily="82" charset="0"/>
                <a:ea typeface="Calibri" pitchFamily="34" charset="0"/>
                <a:cs typeface="Times New Roman" pitchFamily="18" charset="0"/>
              </a:rPr>
              <a:t>Spirito Santo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it-IT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lang="it-IT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lang="it-IT" sz="28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Pietro da Cornelio</a:t>
            </a:r>
            <a:br>
              <a:rPr lang="it-IT" sz="28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lang="it-IT" sz="28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</a:t>
            </a:r>
            <a:r>
              <a:rPr lang="it-IT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lang="it-IT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lang="it-IT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Voi sapete che </a:t>
            </a:r>
            <a:r>
              <a:rPr lang="it-IT" i="1" u="sng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non </a:t>
            </a:r>
            <a:r>
              <a:rPr lang="it-IT" i="1" u="sng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è</a:t>
            </a:r>
            <a:r>
              <a:rPr lang="it-IT" i="1" u="sng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lecito a un Giudeo legarsi o aver contatto </a:t>
            </a:r>
            <a:r>
              <a:rPr lang="it-IT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con uno </a:t>
            </a:r>
            <a:r>
              <a:rPr lang="it-IT" b="1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straniero</a:t>
            </a:r>
            <a:r>
              <a:rPr lang="it-IT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r>
              <a:rPr lang="it-IT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it-IT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Ma Dio mi ha mostrato che </a:t>
            </a:r>
            <a:r>
              <a:rPr lang="it-IT" b="1" i="1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non si deve dire profano o immondo nessun uomo</a:t>
            </a:r>
            <a:r>
              <a:rPr lang="it-IT" b="1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r>
              <a:rPr lang="it-IT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lang="it-IT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lang="it-IT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 fedeli circoncisi venuti con Pietro si meravigliarono che anche sui </a:t>
            </a:r>
            <a:r>
              <a:rPr lang="it-IT" b="1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pagani</a:t>
            </a:r>
            <a:r>
              <a:rPr lang="it-IT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si fosse effuso il dono dello </a:t>
            </a:r>
            <a:br>
              <a:rPr lang="it-IT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lang="it-IT" b="1" i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Spirito Santo</a:t>
            </a:r>
            <a:endParaRPr lang="it-IT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>
                <a:latin typeface="Times New Roman" pitchFamily="18" charset="0"/>
                <a:cs typeface="Times New Roman" pitchFamily="18" charset="0"/>
              </a:rPr>
              <a:t>Perché?</a:t>
            </a:r>
            <a:endParaRPr lang="it-IT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it-IT" sz="5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L’inizio del Vangelo come quello degli Atti è indirizzato allo stesso personaggio </a:t>
            </a:r>
            <a:r>
              <a:rPr lang="it-IT" sz="5400" b="1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Teofilo</a:t>
            </a:r>
            <a:endParaRPr lang="it-IT" sz="5400" b="1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b="1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Quindi anche senza circoncisione!</a:t>
            </a:r>
            <a:endParaRPr lang="it-IT" b="1" dirty="0">
              <a:solidFill>
                <a:schemeClr val="bg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2103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29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sz="4400" dirty="0" smtClean="0"/>
                        <a:t>La missione che propongono gli Atti degli Apostoli è verso i pagani. Infatti … </a:t>
                      </a:r>
                      <a:endParaRPr lang="it-IT" sz="4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0093sapo_san-paol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476672"/>
            <a:ext cx="7344816" cy="5832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>
                <a:solidFill>
                  <a:srgbClr val="FF0000"/>
                </a:solidFill>
                <a:latin typeface="Algerian" pitchFamily="82" charset="0"/>
              </a:rPr>
              <a:t>La missione di Paolo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it-IT" dirty="0" smtClean="0">
                <a:solidFill>
                  <a:srgbClr val="FF0000"/>
                </a:solidFill>
                <a:latin typeface="Algerian" pitchFamily="82" charset="0"/>
              </a:rPr>
              <a:t/>
            </a:r>
            <a:br>
              <a:rPr lang="it-IT" dirty="0" smtClean="0">
                <a:solidFill>
                  <a:srgbClr val="FF0000"/>
                </a:solidFill>
                <a:latin typeface="Algerian" pitchFamily="82" charset="0"/>
              </a:rPr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it-IT" b="1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Va’, perché io ti manderò lontano, tra i </a:t>
            </a:r>
            <a:r>
              <a:rPr lang="it-IT" b="1" i="1" dirty="0" smtClean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pagani </a:t>
            </a:r>
            <a:r>
              <a:rPr lang="it-IT" b="1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lang="it-IT" b="1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lang="it-IT" b="1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lang="it-IT" b="1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lang="it-IT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… </a:t>
            </a:r>
            <a:r>
              <a:rPr lang="it-IT" b="1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per questo ti libererò dal popolo e dai </a:t>
            </a:r>
            <a:r>
              <a:rPr lang="it-IT" b="1" i="1" dirty="0" smtClean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pagani</a:t>
            </a:r>
            <a:r>
              <a:rPr lang="it-IT" b="1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br>
              <a:rPr lang="it-IT" b="1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lang="it-IT" b="1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ai quali ti mando </a:t>
            </a:r>
            <a:r>
              <a:rPr lang="it-IT" i="1" dirty="0" smtClean="0">
                <a:ea typeface="Calibri" pitchFamily="34" charset="0"/>
                <a:cs typeface="Times New Roman" pitchFamily="18" charset="0"/>
              </a:rPr>
              <a:t/>
            </a:r>
            <a:br>
              <a:rPr lang="it-IT" i="1" dirty="0" smtClean="0">
                <a:ea typeface="Calibri" pitchFamily="34" charset="0"/>
                <a:cs typeface="Times New Roman" pitchFamily="18" charset="0"/>
              </a:rPr>
            </a:br>
            <a:endParaRPr lang="it-IT" dirty="0"/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4" name="Segnaposto contenuto 3" descr="http://tse1.mm.bing.net/th?&amp;id=OIP.M97e97991482aeaaf3f9b571198391a11o0&amp;w=300&amp;h=207&amp;c=0&amp;pid=1.9&amp;rs=0&amp;p=0&amp;r=0">
            <a:hlinkClick r:id="rId2" tooltip="&quot;Visualizza dettagli immagine&quot;"/>
          </p:cNvPr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332656"/>
            <a:ext cx="8640960" cy="6048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>
                <a:solidFill>
                  <a:srgbClr val="00B050"/>
                </a:solidFill>
                <a:latin typeface="Aharoni" pitchFamily="2" charset="-79"/>
                <a:cs typeface="Aharoni" pitchFamily="2" charset="-79"/>
              </a:rPr>
              <a:t>Verso i ‘confini’ della terra</a:t>
            </a:r>
            <a:endParaRPr lang="it-IT" b="1" dirty="0">
              <a:solidFill>
                <a:srgbClr val="00B050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it-IT" b="1" dirty="0" smtClean="0">
                <a:solidFill>
                  <a:srgbClr val="FF0000"/>
                </a:solidFill>
              </a:rPr>
              <a:t>4 viaggi di san Paolo</a:t>
            </a:r>
          </a:p>
          <a:p>
            <a:pPr algn="ctr">
              <a:buNone/>
            </a:pPr>
            <a:endParaRPr lang="it-IT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it-IT" b="1" dirty="0" smtClean="0">
                <a:latin typeface="Times New Roman" pitchFamily="18" charset="0"/>
                <a:cs typeface="Times New Roman" pitchFamily="18" charset="0"/>
              </a:rPr>
              <a:t>1)</a:t>
            </a:r>
            <a:r>
              <a:rPr lang="it-IT" b="1" dirty="0" err="1" smtClean="0">
                <a:latin typeface="Times New Roman" pitchFamily="18" charset="0"/>
                <a:cs typeface="Times New Roman" pitchFamily="18" charset="0"/>
              </a:rPr>
              <a:t>Antiochia</a:t>
            </a:r>
            <a:r>
              <a:rPr lang="it-IT" b="1" dirty="0" smtClean="0">
                <a:latin typeface="Times New Roman" pitchFamily="18" charset="0"/>
                <a:cs typeface="Times New Roman" pitchFamily="18" charset="0"/>
              </a:rPr>
              <a:t> – Asia minore – </a:t>
            </a:r>
            <a:r>
              <a:rPr lang="it-IT" b="1" dirty="0" err="1" smtClean="0">
                <a:latin typeface="Times New Roman" pitchFamily="18" charset="0"/>
                <a:cs typeface="Times New Roman" pitchFamily="18" charset="0"/>
              </a:rPr>
              <a:t>Antiochia</a:t>
            </a:r>
            <a:r>
              <a:rPr lang="it-IT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it-IT" b="1" dirty="0" smtClean="0">
                <a:latin typeface="Times New Roman" pitchFamily="18" charset="0"/>
                <a:cs typeface="Times New Roman" pitchFamily="18" charset="0"/>
              </a:rPr>
              <a:t>2)Gerusalemme – Grecia – Gerusalemme </a:t>
            </a:r>
          </a:p>
          <a:p>
            <a:pPr>
              <a:buNone/>
            </a:pPr>
            <a:r>
              <a:rPr lang="it-IT" b="1" dirty="0" smtClean="0">
                <a:latin typeface="Times New Roman" pitchFamily="18" charset="0"/>
                <a:cs typeface="Times New Roman" pitchFamily="18" charset="0"/>
              </a:rPr>
              <a:t>3)</a:t>
            </a:r>
            <a:r>
              <a:rPr lang="it-IT" b="1" dirty="0" err="1" smtClean="0">
                <a:latin typeface="Times New Roman" pitchFamily="18" charset="0"/>
                <a:cs typeface="Times New Roman" pitchFamily="18" charset="0"/>
              </a:rPr>
              <a:t>Antiochia</a:t>
            </a:r>
            <a:r>
              <a:rPr lang="it-IT" b="1" dirty="0" smtClean="0">
                <a:latin typeface="Times New Roman" pitchFamily="18" charset="0"/>
                <a:cs typeface="Times New Roman" pitchFamily="18" charset="0"/>
              </a:rPr>
              <a:t> – Asia – Grecia – Gerusalemme  </a:t>
            </a:r>
          </a:p>
          <a:p>
            <a:pPr>
              <a:buNone/>
            </a:pPr>
            <a:r>
              <a:rPr lang="it-IT" b="1" dirty="0" smtClean="0">
                <a:latin typeface="Times New Roman" pitchFamily="18" charset="0"/>
                <a:cs typeface="Times New Roman" pitchFamily="18" charset="0"/>
              </a:rPr>
              <a:t>4)Gerusalemme – Roma </a:t>
            </a:r>
            <a:endParaRPr lang="it-IT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b="1" dirty="0" smtClean="0">
                <a:solidFill>
                  <a:srgbClr val="0070C0"/>
                </a:solidFill>
                <a:latin typeface="Cooper Black" pitchFamily="18" charset="0"/>
              </a:rPr>
              <a:t>Alcuni episodi significativi …</a:t>
            </a:r>
            <a:endParaRPr lang="it-IT" b="1" dirty="0">
              <a:solidFill>
                <a:srgbClr val="0070C0"/>
              </a:solidFill>
              <a:latin typeface="Cooper Black" pitchFamily="18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it-IT" dirty="0" smtClean="0"/>
          </a:p>
          <a:p>
            <a:pPr algn="ctr">
              <a:buNone/>
            </a:pPr>
            <a:r>
              <a:rPr lang="it-IT" sz="4400" b="1" dirty="0" smtClean="0">
                <a:latin typeface="Aharoni" pitchFamily="2" charset="-79"/>
                <a:cs typeface="Aharoni" pitchFamily="2" charset="-79"/>
              </a:rPr>
              <a:t>… guarigione di uno storpio e </a:t>
            </a:r>
            <a:r>
              <a:rPr lang="it-IT" sz="4400" b="1" dirty="0" err="1" smtClean="0">
                <a:latin typeface="Aharoni" pitchFamily="2" charset="-79"/>
                <a:cs typeface="Aharoni" pitchFamily="2" charset="-79"/>
              </a:rPr>
              <a:t>mònito</a:t>
            </a:r>
            <a:r>
              <a:rPr lang="it-IT" sz="4400" b="1" dirty="0" smtClean="0">
                <a:latin typeface="Aharoni" pitchFamily="2" charset="-79"/>
                <a:cs typeface="Aharoni" pitchFamily="2" charset="-79"/>
              </a:rPr>
              <a:t> circa il monoteismo</a:t>
            </a:r>
            <a:endParaRPr lang="it-IT" sz="4400" b="1" dirty="0"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it-IT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C'era a </a:t>
            </a:r>
            <a:r>
              <a:rPr lang="it-IT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Listra</a:t>
            </a:r>
            <a:r>
              <a:rPr lang="it-IT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un uomo paralizzato alle gambe, storpio sin dalla nascita, che non aveva mai camminato. Egli ascoltava il discorso di Paolo e questi, fissandolo con lo sguardo e notando che aveva fede di esser risanato, disse a gran voce: «</a:t>
            </a:r>
            <a:r>
              <a:rPr lang="it-IT" b="1" i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Alzati diritto in piedi</a:t>
            </a:r>
            <a:r>
              <a:rPr lang="it-IT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!». Egli </a:t>
            </a:r>
            <a:r>
              <a:rPr lang="it-IT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fece un balzo e si mise a camminare</a:t>
            </a:r>
            <a:r>
              <a:rPr lang="it-IT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La gente allora, al vedere ciò che Paolo aveva fatto, esclamò in dialetto </a:t>
            </a:r>
            <a:r>
              <a:rPr lang="it-IT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licaonio</a:t>
            </a:r>
            <a:r>
              <a:rPr lang="it-IT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e disse: «</a:t>
            </a:r>
            <a:r>
              <a:rPr lang="it-IT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Gli dei sono scesi tra di noi in figura umana</a:t>
            </a:r>
            <a:r>
              <a:rPr lang="it-IT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!». E </a:t>
            </a:r>
            <a:r>
              <a:rPr lang="it-IT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chiamavano </a:t>
            </a:r>
            <a:r>
              <a:rPr lang="it-IT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Barnaba</a:t>
            </a:r>
            <a:r>
              <a:rPr lang="it-IT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Zeus e Paolo Hermes</a:t>
            </a:r>
            <a:r>
              <a:rPr lang="it-IT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perché era lui il più eloquente. </a:t>
            </a:r>
            <a:r>
              <a:rPr lang="it-IT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Intanto il sacerdote di Zeus</a:t>
            </a:r>
            <a:r>
              <a:rPr lang="it-IT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il cui tempio era all'ingresso della città, recando alle porte tori e corone, </a:t>
            </a:r>
            <a:r>
              <a:rPr lang="it-IT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voleva offrire un sacrificio insieme alla folla</a:t>
            </a:r>
            <a:r>
              <a:rPr lang="it-IT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it-IT" sz="15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472608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it-IT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Sentendo ciò, gli apostoli </a:t>
            </a:r>
            <a:r>
              <a:rPr lang="it-IT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Barnaba</a:t>
            </a:r>
            <a:r>
              <a:rPr lang="it-IT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e Paolo si strapparono le vesti e si precipitarono tra la folla, gridando: «Cittadini, perché fate questo? </a:t>
            </a:r>
            <a:r>
              <a:rPr lang="it-IT" b="1" i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Anche noi siamo esseri umani</a:t>
            </a:r>
            <a:r>
              <a:rPr lang="it-IT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mortali come voi, e </a:t>
            </a:r>
            <a:r>
              <a:rPr lang="it-IT" b="1" i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vi predichiamo di convertirvi da queste vanità al Dio vivente che ha fatto il cielo, la terra, il mare e tutte le cose che in essi si trovano</a:t>
            </a:r>
            <a:r>
              <a:rPr lang="it-IT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Egli, nelle generazioni passate, ha lasciato che ogni popolo seguisse la sua strada; ma non ha cessato di dar prova di sé beneficando, concedendovi dal cielo piogge e stagioni ricche di frutti, fornendovi il cibo e riempiendo di letizia i vostri cuori». E così dicendo, riuscirono a fatica a far desistere la folla dall'offrire loro un sacrificio</a:t>
            </a:r>
            <a:r>
              <a:rPr lang="it-IT" sz="11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(14,8-18)</a:t>
            </a:r>
          </a:p>
          <a:p>
            <a:pPr>
              <a:buNone/>
            </a:pPr>
            <a:endParaRPr lang="it-IT" dirty="0"/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>
                <a:latin typeface="Cooper Black" pitchFamily="18" charset="0"/>
              </a:rPr>
              <a:t>Ancora …</a:t>
            </a:r>
            <a:endParaRPr lang="it-IT" dirty="0">
              <a:latin typeface="Cooper Black" pitchFamily="18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it-IT" sz="5400" b="1" dirty="0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… no all’idolatria </a:t>
            </a:r>
          </a:p>
          <a:p>
            <a:pPr algn="ctr">
              <a:buNone/>
            </a:pPr>
            <a:r>
              <a:rPr lang="it-IT" sz="5400" b="1" dirty="0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e tema della </a:t>
            </a:r>
            <a:r>
              <a:rPr lang="it-IT" sz="5400" b="1" u="sng" dirty="0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risurrezione dalla morte </a:t>
            </a:r>
            <a:endParaRPr lang="it-IT" sz="5400" b="1" u="sng" dirty="0">
              <a:solidFill>
                <a:srgbClr val="002060"/>
              </a:solidFill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0093sapo_atene_areopagu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egnaposto contenuto 3"/>
          <p:cNvGraphicFramePr>
            <a:graphicFrameLocks noGrp="1"/>
          </p:cNvGraphicFramePr>
          <p:nvPr>
            <p:ph idx="1"/>
          </p:nvPr>
        </p:nvGraphicFramePr>
        <p:xfrm>
          <a:off x="0" y="74633"/>
          <a:ext cx="9144000" cy="65947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0"/>
                <a:gridCol w="4572000"/>
              </a:tblGrid>
              <a:tr h="572960">
                <a:tc>
                  <a:txBody>
                    <a:bodyPr/>
                    <a:lstStyle/>
                    <a:p>
                      <a:pPr algn="ctr"/>
                      <a:r>
                        <a:rPr lang="it-IT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Luca 1,1-4</a:t>
                      </a:r>
                      <a:endParaRPr lang="it-IT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Atti 1,1-2</a:t>
                      </a:r>
                      <a:endParaRPr lang="it-IT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6015607">
                <a:tc>
                  <a:txBody>
                    <a:bodyPr/>
                    <a:lstStyle/>
                    <a:p>
                      <a:pPr algn="ctr"/>
                      <a:r>
                        <a:rPr lang="it-IT" sz="32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… così anch’io ho deciso di fare ricerche accurate su ogni circostanza, fin dagli inizi, e di scriverne un resoconto ordinato per te, illustre </a:t>
                      </a:r>
                      <a:r>
                        <a:rPr lang="it-IT" sz="3200" b="1" i="1" u="none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Teofilo</a:t>
                      </a:r>
                      <a:r>
                        <a:rPr lang="it-IT" sz="32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, in modo che tu possa renderti conto della solidità degli insegnamenti che hai</a:t>
                      </a:r>
                      <a:r>
                        <a:rPr lang="it-IT" sz="3200" b="1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ricevuto</a:t>
                      </a:r>
                      <a:endParaRPr lang="it-IT" sz="32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32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Nel</a:t>
                      </a:r>
                      <a:r>
                        <a:rPr lang="it-IT" sz="3200" b="1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mio primo racconto, o </a:t>
                      </a:r>
                      <a:r>
                        <a:rPr lang="it-IT" sz="3200" b="1" i="1" u="none" baseline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Teofilo</a:t>
                      </a:r>
                      <a:r>
                        <a:rPr lang="it-IT" sz="3200" b="1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, ho trattato tutto quello che Gesù fece e insegnò dagli inizi fino al giorno in cui fu assunto in cielo, dopo aver dato disposizioni agli apostoli che si era scelti per mezzo dello Spirito Santo.</a:t>
                      </a:r>
                      <a:endParaRPr lang="it-IT" sz="32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0" y="27384"/>
            <a:ext cx="9144000" cy="6858000"/>
          </a:xfrm>
        </p:spPr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it-IT" sz="3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Allora Paolo, alzatosi in mezzo all'</a:t>
            </a:r>
            <a:r>
              <a:rPr lang="it-IT" sz="38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Areòpago</a:t>
            </a:r>
            <a:r>
              <a:rPr lang="it-IT" sz="3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disse: «</a:t>
            </a:r>
            <a:r>
              <a:rPr lang="it-IT" sz="3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Cittadini ateniesi, vedo che in tutto siete molto timorati degli dei</a:t>
            </a:r>
            <a:r>
              <a:rPr lang="it-IT" sz="3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Passando infatti e osservando i monumenti del vostro culto, ho trovato anche un'ara con l'iscrizione: </a:t>
            </a:r>
            <a:r>
              <a:rPr lang="it-IT" sz="3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Al Dio ignoto</a:t>
            </a:r>
            <a:r>
              <a:rPr lang="it-IT" sz="3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Quello che voi adorate senza conoscere, </a:t>
            </a:r>
            <a:r>
              <a:rPr lang="it-IT" sz="3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io ve lo annunzio</a:t>
            </a:r>
            <a:r>
              <a:rPr lang="it-IT" sz="3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Il Dio che ha fatto il mondo e tutto ciò che contiene, che è signore del cielo e della terra, non dimora in templi costruiti dalle mani dell'uomo né dalle mani dell'uomo si lascia servire come se avesse bisogno di qualche cosa, essendo lui che dà a tutti la vita e il respiro e ogni cosa. Egli creò da uno solo tutte le nazioni degli uomini, perché abitassero su tutta la faccia della terra. Per essi ha stabilito l'ordine dei tempi e i confini del loro spazio, perché cercassero Dio, se mai arrivino a trovarlo andando come a tentoni, benché non sia lontano da ciascuno di noi. </a:t>
            </a:r>
            <a:endParaRPr lang="it-IT" sz="1900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85000" lnSpcReduction="10000"/>
          </a:bodyPr>
          <a:lstStyle/>
          <a:p>
            <a:pPr algn="ctr">
              <a:buNone/>
            </a:pPr>
            <a:r>
              <a:rPr lang="it-IT" sz="33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 lui infatti viviamo, ci muoviamo ed esistiamo</a:t>
            </a:r>
            <a:r>
              <a:rPr lang="it-IT" sz="33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come anche alcuni dei vostri poeti hanno detto: Poiché di lui stirpe noi siamo. Essendo noi dunque stirpe di Dio, non dobbiamo pensare che la divinità sia simile all'oro, all'argento e alla pietra, che porti l'impronta dell'arte e dell'immaginazione umana. Dopo esser passato sopra ai tempi dell'ignoranza, ora Dio ordina a tutti gli uomini di tutti i luoghi di ravvedersi, poiché egli ha stabilito un giorno nel quale dovrà giudicare la terra con giustizia per mezzo di un uomo che egli ha designato, </a:t>
            </a:r>
            <a:r>
              <a:rPr lang="it-IT" sz="33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dandone a tutti prova sicura col </a:t>
            </a:r>
            <a:r>
              <a:rPr lang="it-IT" sz="3300" b="1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risuscitarlo dai morti</a:t>
            </a:r>
            <a:r>
              <a:rPr lang="it-IT" sz="33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». </a:t>
            </a:r>
            <a:r>
              <a:rPr lang="it-IT" sz="3300" b="1" i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Quando sentirono parlare di risurrezione di morti</a:t>
            </a:r>
            <a:r>
              <a:rPr lang="it-IT" sz="33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alcuni lo deridevano, altri dissero: «</a:t>
            </a:r>
            <a:r>
              <a:rPr lang="it-IT" sz="3300" b="1" i="1" dirty="0" smtClean="0">
                <a:latin typeface="Times New Roman" pitchFamily="18" charset="0"/>
                <a:cs typeface="Times New Roman" pitchFamily="18" charset="0"/>
              </a:rPr>
              <a:t>Ti sentiremo su questo un'altra volta</a:t>
            </a:r>
            <a:r>
              <a:rPr lang="it-IT" sz="33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». Così Paolo uscì da quella riunione. Ma </a:t>
            </a:r>
            <a:r>
              <a:rPr lang="it-IT" sz="33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alcuni aderirono </a:t>
            </a:r>
            <a:r>
              <a:rPr lang="it-IT" sz="33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 lui e divennero credenti, fra questi anche Dionigi membro dell'</a:t>
            </a:r>
            <a:r>
              <a:rPr lang="it-IT" sz="33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Areòpago</a:t>
            </a:r>
            <a:r>
              <a:rPr lang="it-IT" sz="33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una donna di nome </a:t>
            </a:r>
            <a:r>
              <a:rPr lang="it-IT" sz="33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Dàmaris</a:t>
            </a:r>
            <a:r>
              <a:rPr lang="it-IT" sz="33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e altri con loro</a:t>
            </a:r>
            <a:r>
              <a:rPr lang="it-IT" sz="33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1600" dirty="0" smtClean="0">
                <a:latin typeface="Times New Roman" pitchFamily="18" charset="0"/>
                <a:cs typeface="Times New Roman" pitchFamily="18" charset="0"/>
              </a:rPr>
              <a:t>(17, 22-34)</a:t>
            </a:r>
          </a:p>
        </p:txBody>
      </p:sp>
    </p:spTree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>
                <a:solidFill>
                  <a:srgbClr val="002060"/>
                </a:solidFill>
                <a:latin typeface="Arial Black" pitchFamily="34" charset="0"/>
              </a:rPr>
              <a:t>Parola, Eucaristia e vita … </a:t>
            </a:r>
            <a:endParaRPr lang="it-IT" dirty="0">
              <a:solidFill>
                <a:srgbClr val="002060"/>
              </a:solidFill>
              <a:latin typeface="Arial Black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it-IT" sz="7200" b="1" dirty="0" smtClean="0">
                <a:solidFill>
                  <a:srgbClr val="FFFF00"/>
                </a:solidFill>
                <a:latin typeface="Arial Black" pitchFamily="34" charset="0"/>
              </a:rPr>
              <a:t>… Paolo risuscita </a:t>
            </a:r>
          </a:p>
          <a:p>
            <a:pPr algn="ctr">
              <a:buNone/>
            </a:pPr>
            <a:r>
              <a:rPr lang="it-IT" sz="7200" b="1" dirty="0" smtClean="0">
                <a:solidFill>
                  <a:srgbClr val="FFFF00"/>
                </a:solidFill>
                <a:latin typeface="Arial Black" pitchFamily="34" charset="0"/>
              </a:rPr>
              <a:t>un ragazzo</a:t>
            </a:r>
            <a:endParaRPr lang="it-IT" sz="7200" b="1" dirty="0">
              <a:solidFill>
                <a:srgbClr val="FFFF00"/>
              </a:solidFill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23528" y="548680"/>
            <a:ext cx="8568952" cy="5976664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it-IT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Il primo giorno della settimana ci eravamo riuniti a </a:t>
            </a:r>
            <a:r>
              <a:rPr lang="it-IT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spezzare il pane </a:t>
            </a:r>
            <a:r>
              <a:rPr lang="it-IT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 </a:t>
            </a:r>
            <a:r>
              <a:rPr lang="it-IT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Paolo</a:t>
            </a:r>
            <a:r>
              <a:rPr lang="it-IT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conversava con loro; e poiché doveva partire il giorno dopo, </a:t>
            </a:r>
            <a:r>
              <a:rPr lang="it-IT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prolungò la conversazione fino a mezzanotte</a:t>
            </a:r>
            <a:r>
              <a:rPr lang="it-IT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C'era un buon numero di lampade nella stanza al piano superiore, dove eravamo riuniti; un ragazzo chiamato </a:t>
            </a:r>
            <a:r>
              <a:rPr lang="it-IT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Eutico</a:t>
            </a:r>
            <a:r>
              <a:rPr lang="it-IT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che stava seduto sulla finestra, fu preso da un sonno profondo mentre Paolo continuava a conversare e, </a:t>
            </a:r>
            <a:r>
              <a:rPr lang="it-IT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sopraffatto dal sonno, cadde dal terzo piano e venne raccolto morto</a:t>
            </a:r>
            <a:r>
              <a:rPr lang="it-IT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Paolo allora scese giù, si gettò su di lui, lo abbracciò e disse: «</a:t>
            </a:r>
            <a:r>
              <a:rPr lang="it-IT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Non vi turbate; è ancora in vita</a:t>
            </a:r>
            <a:r>
              <a:rPr lang="it-IT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!». Poi risalì, </a:t>
            </a:r>
            <a:r>
              <a:rPr lang="it-IT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spezzò il pane </a:t>
            </a:r>
            <a:r>
              <a:rPr lang="it-IT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 </a:t>
            </a:r>
            <a:r>
              <a:rPr lang="it-IT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ne mangiò e dopo aver parlato ancora molto fino all'alba</a:t>
            </a:r>
            <a:r>
              <a:rPr lang="it-IT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partì. Intanto </a:t>
            </a:r>
            <a:r>
              <a:rPr lang="it-IT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avevano ricondotto il ragazzo vivo, e si sentirono molto consolati </a:t>
            </a:r>
            <a:r>
              <a:rPr lang="it-IT" sz="1300" dirty="0" smtClean="0">
                <a:latin typeface="Times New Roman" pitchFamily="18" charset="0"/>
                <a:cs typeface="Times New Roman" pitchFamily="18" charset="0"/>
              </a:rPr>
              <a:t>(20,7-12)</a:t>
            </a:r>
            <a:endParaRPr lang="it-IT" sz="13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>
                <a:solidFill>
                  <a:srgbClr val="FFFF00"/>
                </a:solidFill>
                <a:latin typeface="Arial Black" pitchFamily="34" charset="0"/>
              </a:rPr>
              <a:t>Ancora l’idolatria …</a:t>
            </a:r>
            <a:endParaRPr lang="it-IT" dirty="0">
              <a:solidFill>
                <a:srgbClr val="FFFF00"/>
              </a:solidFill>
              <a:latin typeface="Arial Black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it-IT" sz="6600" b="1" dirty="0" smtClean="0">
              <a:solidFill>
                <a:srgbClr val="7030A0"/>
              </a:solidFill>
              <a:latin typeface="Cooper Black" pitchFamily="18" charset="0"/>
            </a:endParaRPr>
          </a:p>
          <a:p>
            <a:pPr algn="ctr">
              <a:buNone/>
            </a:pPr>
            <a:r>
              <a:rPr lang="it-IT" sz="6600" b="1" dirty="0" smtClean="0">
                <a:solidFill>
                  <a:srgbClr val="7030A0"/>
                </a:solidFill>
                <a:latin typeface="Cooper Black" pitchFamily="18" charset="0"/>
              </a:rPr>
              <a:t>… dopo il naufragio</a:t>
            </a:r>
            <a:endParaRPr lang="it-IT" sz="6600" b="1" dirty="0">
              <a:solidFill>
                <a:srgbClr val="7030A0"/>
              </a:solidFill>
              <a:latin typeface="Cooper Black" pitchFamily="18" charset="0"/>
            </a:endParaRPr>
          </a:p>
        </p:txBody>
      </p:sp>
    </p:spTree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it-IT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Una volta in salvo, venimmo a sapere che l'isola si chiamava Malta. </a:t>
            </a:r>
            <a:r>
              <a:rPr lang="it-IT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Gli indigeni ci trattarono con rara umanità</a:t>
            </a:r>
            <a:r>
              <a:rPr lang="it-IT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; ci accolsero tutti attorno a un gran fuoco, che avevano acceso perché era sopraggiunta la pioggia ed era freddo. Mentre Paolo raccoglieva un fascio di sarmenti e lo gettava sul fuoco, una vipera, risvegliata dal calore, lo morse a una mano. Al vedere la serpe pendergli dalla mano, gli indigeni dicevano tra loro: «Certamente costui è un assassino, se, anche scampato dal mare, la Giustizia non lo lascia vivere». Ma egli scosse la serpe nel fuoco e non ne patì alcun male. Quella gente si aspettava di vederlo gonfiare e cadere morto sul colpo, ma, dopo avere molto atteso senza vedere succedergli nulla di straordinario, cambiò parere e </a:t>
            </a:r>
            <a:r>
              <a:rPr lang="it-IT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diceva che era un dio</a:t>
            </a:r>
            <a:r>
              <a:rPr lang="it-IT" dirty="0" smtClean="0">
                <a:solidFill>
                  <a:srgbClr val="C00000"/>
                </a:solidFill>
              </a:rPr>
              <a:t> </a:t>
            </a:r>
            <a:r>
              <a:rPr lang="it-IT" sz="1300" dirty="0" smtClean="0"/>
              <a:t>(28,1-6).</a:t>
            </a:r>
            <a:endParaRPr lang="it-IT" sz="1300" dirty="0"/>
          </a:p>
        </p:txBody>
      </p:sp>
    </p:spTree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it-IT" sz="7200" b="1" dirty="0" smtClean="0">
              <a:solidFill>
                <a:srgbClr val="C00000"/>
              </a:solidFill>
              <a:latin typeface="Arial Black" pitchFamily="34" charset="0"/>
            </a:endParaRPr>
          </a:p>
          <a:p>
            <a:pPr algn="ctr">
              <a:buNone/>
            </a:pPr>
            <a:r>
              <a:rPr lang="it-IT" sz="7200" b="1" dirty="0" smtClean="0">
                <a:solidFill>
                  <a:srgbClr val="C00000"/>
                </a:solidFill>
                <a:latin typeface="Arial Black" pitchFamily="34" charset="0"/>
              </a:rPr>
              <a:t>Verso Roma</a:t>
            </a:r>
            <a:endParaRPr lang="it-IT" sz="7200" b="1" dirty="0">
              <a:solidFill>
                <a:srgbClr val="C00000"/>
              </a:solidFill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b="1" dirty="0" smtClean="0">
                <a:solidFill>
                  <a:schemeClr val="bg1">
                    <a:lumMod val="50000"/>
                  </a:schemeClr>
                </a:solidFill>
              </a:rPr>
              <a:t>Comunque l’annuncio del Vangelo!</a:t>
            </a:r>
            <a:endParaRPr lang="it-IT" b="1" dirty="0">
              <a:solidFill>
                <a:schemeClr val="bg1">
                  <a:lumMod val="50000"/>
                </a:schemeClr>
              </a:solidFill>
            </a:endParaRPr>
          </a:p>
        </p:txBody>
      </p:sp>
      <p:graphicFrame>
        <p:nvGraphicFramePr>
          <p:cNvPr id="5" name="Segnaposto contenuto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02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29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sz="3600" dirty="0" smtClean="0">
                          <a:latin typeface="Times New Roman" pitchFamily="18" charset="0"/>
                          <a:cs typeface="Times New Roman" pitchFamily="18" charset="0"/>
                        </a:rPr>
                        <a:t>Paolo è agli arresti domiciliari</a:t>
                      </a:r>
                      <a:endParaRPr lang="it-IT"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sz="3600" b="1" i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Paolo trascorse due anni interi nella casa che aveva preso in affitto e accoglieva tutti quelli che venivano da lui,</a:t>
                      </a:r>
                      <a:r>
                        <a:rPr lang="it-IT" sz="3600" b="1" i="1" baseline="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annunciando il regno di Dio e insegnando le cose riguardanti il Signore Gesù Cristo, con tutta franchezza e senza impedimento</a:t>
                      </a:r>
                      <a:endParaRPr lang="it-IT" sz="3600" b="1" i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egnaposto contenuto 3"/>
          <p:cNvGraphicFramePr>
            <a:graphicFrameLocks noGrp="1"/>
          </p:cNvGraphicFramePr>
          <p:nvPr>
            <p:ph idx="1"/>
          </p:nvPr>
        </p:nvGraphicFramePr>
        <p:xfrm>
          <a:off x="457200" y="1484784"/>
          <a:ext cx="8229600" cy="31969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1172751">
                <a:tc>
                  <a:txBody>
                    <a:bodyPr/>
                    <a:lstStyle/>
                    <a:p>
                      <a:pPr algn="ctr"/>
                      <a:r>
                        <a:rPr lang="it-IT" sz="3200" b="1" dirty="0" smtClean="0">
                          <a:latin typeface="Algerian" pitchFamily="82" charset="0"/>
                        </a:rPr>
                        <a:t>Luca</a:t>
                      </a:r>
                      <a:endParaRPr lang="it-IT" sz="3200" b="1" dirty="0">
                        <a:latin typeface="Algerian" pitchFamily="8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3200" b="1" dirty="0" smtClean="0">
                          <a:latin typeface="Algerian" pitchFamily="82" charset="0"/>
                        </a:rPr>
                        <a:t>Atti</a:t>
                      </a:r>
                      <a:endParaRPr lang="it-IT" sz="3200" b="1" dirty="0">
                        <a:latin typeface="Algerian" pitchFamily="82" charset="0"/>
                      </a:endParaRPr>
                    </a:p>
                  </a:txBody>
                  <a:tcPr/>
                </a:tc>
              </a:tr>
              <a:tr h="2024201">
                <a:tc>
                  <a:txBody>
                    <a:bodyPr/>
                    <a:lstStyle/>
                    <a:p>
                      <a:pPr algn="ctr"/>
                      <a:r>
                        <a:rPr lang="it-IT" sz="3200" b="1" dirty="0" smtClean="0">
                          <a:solidFill>
                            <a:srgbClr val="FF0000"/>
                          </a:solidFill>
                          <a:latin typeface="Algerian" pitchFamily="82" charset="0"/>
                        </a:rPr>
                        <a:t>Verso Gerusalemme</a:t>
                      </a:r>
                      <a:endParaRPr lang="it-IT" sz="3200" b="1" dirty="0">
                        <a:solidFill>
                          <a:srgbClr val="FF0000"/>
                        </a:solidFill>
                        <a:latin typeface="Algerian" pitchFamily="8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3200" b="1" dirty="0" smtClean="0">
                          <a:solidFill>
                            <a:srgbClr val="FF0000"/>
                          </a:solidFill>
                          <a:latin typeface="Algerian" pitchFamily="82" charset="0"/>
                        </a:rPr>
                        <a:t>Da Gerusalemme ai confini della terra</a:t>
                      </a:r>
                      <a:endParaRPr lang="it-IT" sz="3200" b="1" dirty="0">
                        <a:solidFill>
                          <a:srgbClr val="FF0000"/>
                        </a:solidFill>
                        <a:latin typeface="Algerian" pitchFamily="82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it-IT" sz="9600" b="1" dirty="0" smtClean="0">
                <a:solidFill>
                  <a:srgbClr val="C00000"/>
                </a:solidFill>
                <a:latin typeface="Algerian" pitchFamily="82" charset="0"/>
              </a:rPr>
              <a:t>E noi?</a:t>
            </a:r>
            <a:endParaRPr lang="it-IT" sz="9600" b="1" dirty="0">
              <a:solidFill>
                <a:srgbClr val="C00000"/>
              </a:solidFill>
              <a:latin typeface="Algerian" pitchFamily="82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>
                <a:solidFill>
                  <a:srgbClr val="FF0000"/>
                </a:solidFill>
              </a:rPr>
              <a:t>Altro legame … l’Ascensione</a:t>
            </a:r>
            <a:endParaRPr lang="it-IT" dirty="0">
              <a:solidFill>
                <a:srgbClr val="FF0000"/>
              </a:solidFill>
            </a:endParaRPr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084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Luca 24,50-51</a:t>
                      </a:r>
                      <a:endParaRPr lang="it-IT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Atti 1,9</a:t>
                      </a:r>
                      <a:endParaRPr lang="it-IT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sz="32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Poi li condusse fuori verso </a:t>
                      </a:r>
                      <a:r>
                        <a:rPr lang="it-IT" sz="3200" b="1" i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Betania</a:t>
                      </a:r>
                      <a:r>
                        <a:rPr lang="it-IT" sz="32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 e, alzate le mani, li benedisse. Mentre li benediceva, si staccò da loro e veniva portato su, in cielo.</a:t>
                      </a:r>
                      <a:endParaRPr lang="it-IT" sz="32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32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Detto questo,</a:t>
                      </a:r>
                      <a:r>
                        <a:rPr lang="it-IT" sz="3200" b="1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mentre lo guardavo, fu elevato in alto e una nube lo sottrasse ai loro occhi.</a:t>
                      </a:r>
                      <a:endParaRPr lang="it-IT" sz="32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Come evangelizzare tutti i popoli?</a:t>
            </a:r>
            <a:endParaRPr lang="it-IT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it-IT" b="1" dirty="0" smtClean="0">
                <a:solidFill>
                  <a:srgbClr val="FFFF00"/>
                </a:solidFill>
              </a:rPr>
              <a:t>… specie le </a:t>
            </a:r>
            <a:r>
              <a:rPr lang="it-IT" b="1" i="1" dirty="0" smtClean="0">
                <a:solidFill>
                  <a:srgbClr val="FFFF00"/>
                </a:solidFill>
              </a:rPr>
              <a:t>periferie</a:t>
            </a:r>
            <a:endParaRPr lang="it-IT" b="1" dirty="0" smtClean="0">
              <a:solidFill>
                <a:srgbClr val="FFFF00"/>
              </a:solidFill>
            </a:endParaRPr>
          </a:p>
          <a:p>
            <a:pPr>
              <a:buFontTx/>
              <a:buNone/>
            </a:pPr>
            <a:endParaRPr lang="it-IT" dirty="0" smtClean="0"/>
          </a:p>
          <a:p>
            <a:pPr>
              <a:buFontTx/>
              <a:buNone/>
            </a:pPr>
            <a:r>
              <a:rPr lang="it-IT" b="1" dirty="0" smtClean="0"/>
              <a:t>Quali le nostre ‘periferie’?</a:t>
            </a:r>
          </a:p>
          <a:p>
            <a:pPr>
              <a:buFontTx/>
              <a:buNone/>
            </a:pPr>
            <a:r>
              <a:rPr lang="it-IT" b="1" dirty="0" smtClean="0"/>
              <a:t>Le famiglie con le loro complessità?</a:t>
            </a:r>
          </a:p>
          <a:p>
            <a:pPr>
              <a:buFontTx/>
              <a:buNone/>
            </a:pPr>
            <a:r>
              <a:rPr lang="it-IT" b="1" dirty="0" smtClean="0"/>
              <a:t>La politica?</a:t>
            </a:r>
          </a:p>
          <a:p>
            <a:pPr>
              <a:buFontTx/>
              <a:buNone/>
            </a:pPr>
            <a:r>
              <a:rPr lang="it-IT" b="1" dirty="0" smtClean="0"/>
              <a:t>La scuola? Perché non intervenire?</a:t>
            </a:r>
          </a:p>
          <a:p>
            <a:pPr>
              <a:buFontTx/>
              <a:buNone/>
            </a:pPr>
            <a:r>
              <a:rPr lang="it-IT" b="1" dirty="0" smtClean="0"/>
              <a:t>Le terre di ‘missione’?</a:t>
            </a:r>
          </a:p>
          <a:p>
            <a:pPr>
              <a:buNone/>
            </a:pPr>
            <a:endParaRPr lang="it-IT" dirty="0"/>
          </a:p>
        </p:txBody>
      </p:sp>
    </p:spTree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Soprattutto …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it-IT" sz="7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Da quali ‘idoli’ dobbiamo liberarci?</a:t>
            </a:r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endParaRPr lang="it-IT" dirty="0"/>
          </a:p>
        </p:txBody>
      </p:sp>
    </p:spTree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>
                <a:latin typeface="Arial Black" pitchFamily="34" charset="0"/>
              </a:rPr>
              <a:t>Abbiamo un </a:t>
            </a:r>
            <a:r>
              <a:rPr lang="it-IT" dirty="0" smtClean="0">
                <a:solidFill>
                  <a:srgbClr val="00B0F0"/>
                </a:solidFill>
                <a:latin typeface="Arial Black" pitchFamily="34" charset="0"/>
              </a:rPr>
              <a:t>Avvocato …</a:t>
            </a:r>
            <a:endParaRPr lang="it-IT" dirty="0">
              <a:solidFill>
                <a:srgbClr val="00B0F0"/>
              </a:solidFill>
              <a:latin typeface="Arial Black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it-IT" sz="7200" b="1" dirty="0" smtClean="0">
                <a:solidFill>
                  <a:srgbClr val="C00000"/>
                </a:solidFill>
                <a:latin typeface="Arial Black" pitchFamily="34" charset="0"/>
              </a:rPr>
              <a:t>San Luca ne è il più sofisticato scrittore …</a:t>
            </a:r>
            <a:endParaRPr lang="it-IT" sz="7200" b="1" dirty="0">
              <a:solidFill>
                <a:srgbClr val="C00000"/>
              </a:solidFill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5400" dirty="0" smtClean="0">
                <a:solidFill>
                  <a:srgbClr val="0070C0"/>
                </a:solidFill>
                <a:latin typeface="Arial Black" pitchFamily="34" charset="0"/>
              </a:rPr>
              <a:t>La Vergine Maria …</a:t>
            </a:r>
            <a:endParaRPr lang="it-IT" sz="5400" dirty="0">
              <a:solidFill>
                <a:srgbClr val="0070C0"/>
              </a:solidFill>
              <a:latin typeface="Arial Black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it-IT" sz="7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… alla quale sta sera va il nostro applauso e il nostro Canto!</a:t>
            </a:r>
            <a:endParaRPr lang="it-IT" sz="7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gradFill>
            <a:gsLst>
              <a:gs pos="0">
                <a:schemeClr val="accent6">
                  <a:lumMod val="60000"/>
                  <a:lumOff val="4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it-IT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L’anima mia magnifica il Signore e il mio spirito esulta in Dio, mio salvatore, perché ha guardato l’umiltà della sua serva. D’ora in poi tutte le generazioni mi chiameranno beata. Grandi cose ha fatto in me l’Onnipotente e Santo è il suo nome: di generazione in generazione la sua misericordia si stende su quelli che lo temono. Ha spiegato la potenza del suo braccio, ha disperso i superbi nei pensieri del loro cuore; ha rovesciato i potenti dai troni, ha innalzato gli umili; ha ricolmato di beni gli affamati, ha rimandato i ricchi a mani vuote. Ha soccorso Israele, suo servo, ricordandosi della sua misericordia, come aveva promesso ai nostri padri, ad Abramo e alla sua discendenza per sempre. </a:t>
            </a:r>
            <a:endParaRPr lang="it-IT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671</TotalTime>
  <Words>3762</Words>
  <Application>Microsoft Office PowerPoint</Application>
  <PresentationFormat>Presentazione su schermo (4:3)</PresentationFormat>
  <Paragraphs>465</Paragraphs>
  <Slides>94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94</vt:i4>
      </vt:variant>
    </vt:vector>
  </HeadingPairs>
  <TitlesOfParts>
    <vt:vector size="95" baseType="lpstr">
      <vt:lpstr>Tema di Office</vt:lpstr>
      <vt:lpstr>L’Anno di grazia del Signore Vangelo secondo san Luca  e Atti degli Apostoli</vt:lpstr>
      <vt:lpstr>Invocazione</vt:lpstr>
      <vt:lpstr>Un Anno di Grazia del Signore</vt:lpstr>
      <vt:lpstr>Diapositiva 4</vt:lpstr>
      <vt:lpstr>Le opere di Luca</vt:lpstr>
      <vt:lpstr>Due Scritti un’unica Opera</vt:lpstr>
      <vt:lpstr>Perché?</vt:lpstr>
      <vt:lpstr>Diapositiva 8</vt:lpstr>
      <vt:lpstr>Altro legame … l’Ascensione</vt:lpstr>
      <vt:lpstr>Inoltre …</vt:lpstr>
      <vt:lpstr>Chi è Luca?</vt:lpstr>
      <vt:lpstr>Diapositiva 12</vt:lpstr>
      <vt:lpstr>Il Vangelo</vt:lpstr>
      <vt:lpstr>Diapositiva 14</vt:lpstr>
      <vt:lpstr>Diapositiva 15</vt:lpstr>
      <vt:lpstr>Diapositiva 16</vt:lpstr>
      <vt:lpstr>Soprattutto lo Spirito Santo</vt:lpstr>
      <vt:lpstr>‘Suddivisione’ del Vangelo</vt:lpstr>
      <vt:lpstr>Alcune caratteristiche …</vt:lpstr>
      <vt:lpstr>La fede del centurione   (Mt 8,5-13; Lc 7,1-10) o Funzionario regio (Gv 4,46) </vt:lpstr>
      <vt:lpstr>Gesù elogia  la fede del centurione</vt:lpstr>
      <vt:lpstr>Gesù e i samaritani </vt:lpstr>
      <vt:lpstr>Il samaritano lebbroso </vt:lpstr>
      <vt:lpstr>… infatti</vt:lpstr>
      <vt:lpstr>Il samaritano è ‘modello’ </vt:lpstr>
      <vt:lpstr>Diapositiva 26</vt:lpstr>
      <vt:lpstr>רחמים  (Rahamim)</vt:lpstr>
      <vt:lpstr>Letteratura greca e NT</vt:lpstr>
      <vt:lpstr>Gesù / Samaritano / Padre</vt:lpstr>
      <vt:lpstr>… quindi</vt:lpstr>
      <vt:lpstr>Un’altra caratteristica …</vt:lpstr>
      <vt:lpstr>La preghiera …</vt:lpstr>
      <vt:lpstr> Vegliate e pregate per non entrare in tentazione; lo spirito è pronto,  ma la carne è debole </vt:lpstr>
      <vt:lpstr>Lunga preghiera …</vt:lpstr>
      <vt:lpstr>Gesù uomo di preghiera</vt:lpstr>
      <vt:lpstr>‘Modelli’ di preghiera</vt:lpstr>
      <vt:lpstr>Luca medico …</vt:lpstr>
      <vt:lpstr>Diapositiva 38</vt:lpstr>
      <vt:lpstr>Diapositiva 39</vt:lpstr>
      <vt:lpstr>Diapositiva 40</vt:lpstr>
      <vt:lpstr>L’Orto degli Ulivi …</vt:lpstr>
      <vt:lpstr>… ed io?</vt:lpstr>
      <vt:lpstr>… chi è il mio ‘malcapitato’?</vt:lpstr>
      <vt:lpstr>Mi accorgo di aver bisogno io  di soccorso?</vt:lpstr>
      <vt:lpstr>Diapositiva 45</vt:lpstr>
      <vt:lpstr>Diapositiva 46</vt:lpstr>
      <vt:lpstr>Atti  … </vt:lpstr>
      <vt:lpstr>Schema </vt:lpstr>
      <vt:lpstr>40 e Spirito Santo</vt:lpstr>
      <vt:lpstr>‘universalismo’ </vt:lpstr>
      <vt:lpstr>Diapositiva 51</vt:lpstr>
      <vt:lpstr>In attesa dello Spirito Santo </vt:lpstr>
      <vt:lpstr>… e ricostituiscono il n 12</vt:lpstr>
      <vt:lpstr>Diapositiva 54</vt:lpstr>
      <vt:lpstr>Diapositiva 55</vt:lpstr>
      <vt:lpstr>Diapositiva 56</vt:lpstr>
      <vt:lpstr>Diapositiva 57</vt:lpstr>
      <vt:lpstr>Diapositiva 58</vt:lpstr>
      <vt:lpstr>4 fenomeni</vt:lpstr>
      <vt:lpstr>Come nell’Esodo …</vt:lpstr>
      <vt:lpstr>… così nel Cenacolo</vt:lpstr>
      <vt:lpstr>… conseguenza </vt:lpstr>
      <vt:lpstr>Pietro prende la parola</vt:lpstr>
      <vt:lpstr>3 atteggiamenti</vt:lpstr>
      <vt:lpstr>… si unirono circa 3000 persone</vt:lpstr>
      <vt:lpstr>Stile di vita</vt:lpstr>
      <vt:lpstr>Prime questioni …</vt:lpstr>
      <vt:lpstr>Soprattutto …</vt:lpstr>
      <vt:lpstr>Anche sui pagani  il dono dello Spirito Santo</vt:lpstr>
      <vt:lpstr>Quindi anche senza circoncisione!</vt:lpstr>
      <vt:lpstr>Diapositiva 71</vt:lpstr>
      <vt:lpstr>La missione di Paolo</vt:lpstr>
      <vt:lpstr>Diapositiva 73</vt:lpstr>
      <vt:lpstr>Verso i ‘confini’ della terra</vt:lpstr>
      <vt:lpstr>Alcuni episodi significativi …</vt:lpstr>
      <vt:lpstr>Diapositiva 76</vt:lpstr>
      <vt:lpstr>Diapositiva 77</vt:lpstr>
      <vt:lpstr>Ancora …</vt:lpstr>
      <vt:lpstr>Diapositiva 79</vt:lpstr>
      <vt:lpstr>Diapositiva 80</vt:lpstr>
      <vt:lpstr>Diapositiva 81</vt:lpstr>
      <vt:lpstr>Parola, Eucaristia e vita … </vt:lpstr>
      <vt:lpstr>Diapositiva 83</vt:lpstr>
      <vt:lpstr>Ancora l’idolatria …</vt:lpstr>
      <vt:lpstr>Diapositiva 85</vt:lpstr>
      <vt:lpstr>Diapositiva 86</vt:lpstr>
      <vt:lpstr>Comunque l’annuncio del Vangelo!</vt:lpstr>
      <vt:lpstr>Diapositiva 88</vt:lpstr>
      <vt:lpstr>Diapositiva 89</vt:lpstr>
      <vt:lpstr>Come evangelizzare tutti i popoli?</vt:lpstr>
      <vt:lpstr>Soprattutto … </vt:lpstr>
      <vt:lpstr>Abbiamo un Avvocato …</vt:lpstr>
      <vt:lpstr>La Vergine Maria …</vt:lpstr>
      <vt:lpstr>Diapositiva 94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Vangelo secondo san Luca  e Atti degli Apostoli</dc:title>
  <dc:creator>Giusy</dc:creator>
  <cp:lastModifiedBy>Giusy</cp:lastModifiedBy>
  <cp:revision>78</cp:revision>
  <dcterms:created xsi:type="dcterms:W3CDTF">2015-11-25T06:32:56Z</dcterms:created>
  <dcterms:modified xsi:type="dcterms:W3CDTF">2016-10-24T14:04:57Z</dcterms:modified>
</cp:coreProperties>
</file>