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6" r:id="rId5"/>
    <p:sldId id="259" r:id="rId6"/>
    <p:sldId id="300" r:id="rId7"/>
    <p:sldId id="260" r:id="rId8"/>
    <p:sldId id="261" r:id="rId9"/>
    <p:sldId id="262" r:id="rId10"/>
    <p:sldId id="263" r:id="rId11"/>
    <p:sldId id="288" r:id="rId12"/>
    <p:sldId id="264" r:id="rId13"/>
    <p:sldId id="265" r:id="rId14"/>
    <p:sldId id="266" r:id="rId15"/>
    <p:sldId id="289" r:id="rId16"/>
    <p:sldId id="267" r:id="rId17"/>
    <p:sldId id="268" r:id="rId18"/>
    <p:sldId id="269" r:id="rId19"/>
    <p:sldId id="270" r:id="rId20"/>
    <p:sldId id="290" r:id="rId21"/>
    <p:sldId id="291" r:id="rId22"/>
    <p:sldId id="271" r:id="rId23"/>
    <p:sldId id="272" r:id="rId24"/>
    <p:sldId id="273" r:id="rId25"/>
    <p:sldId id="274" r:id="rId26"/>
    <p:sldId id="292" r:id="rId27"/>
    <p:sldId id="275" r:id="rId28"/>
    <p:sldId id="276" r:id="rId29"/>
    <p:sldId id="293" r:id="rId30"/>
    <p:sldId id="297" r:id="rId31"/>
    <p:sldId id="277" r:id="rId32"/>
    <p:sldId id="278" r:id="rId33"/>
    <p:sldId id="301" r:id="rId34"/>
    <p:sldId id="279" r:id="rId35"/>
    <p:sldId id="280" r:id="rId36"/>
    <p:sldId id="294" r:id="rId37"/>
    <p:sldId id="281" r:id="rId38"/>
    <p:sldId id="299" r:id="rId39"/>
    <p:sldId id="282" r:id="rId40"/>
    <p:sldId id="298" r:id="rId41"/>
    <p:sldId id="283" r:id="rId42"/>
    <p:sldId id="284" r:id="rId43"/>
    <p:sldId id="285" r:id="rId44"/>
    <p:sldId id="286" r:id="rId45"/>
    <p:sldId id="295" r:id="rId46"/>
    <p:sldId id="302" r:id="rId47"/>
    <p:sldId id="287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C937-2739-4094-A3A1-586F086816EF}" type="datetimeFigureOut">
              <a:rPr lang="it-IT" smtClean="0"/>
              <a:pPr/>
              <a:t>21/11/2016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7ECE8-043B-45E1-A63B-E57ADBF21F6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t.wikipedia.org/wiki/File:Jerusalem_temple4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it.wikipedia.org/wiki/File:BambergApocalypseFolio013vLambAndBookWith7Seals.JP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ng.com/images/search?q=apocalisse+di+san+Giovanni&amp;view=detailv2&amp;&amp;id=85AA92F53D552F47CFC976525BEB1775DA24F46A&amp;selectedIndex=8&amp;ccid=puX+sqPB&amp;simid=607999527329139074&amp;thid=OIP.Ma6e5feb2a3c11315eaea391f7b52005fo0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ng.com/images/search?q=apocalisse+di+san+Giovanni&amp;view=detailv2&amp;&amp;id=37EB9566FC72272D57237F38351C66B306897215&amp;selectedIndex=3&amp;ccid=2biXzFNa&amp;simid=608021195440786029&amp;thid=OIP.Md9b897cc535a29f16316b2e130b9dc69o0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t.wikipedia.org/wiki/File:Papyrus_98_(Rev_1,13-2.1).JP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it.wikipedia.org/wiki/File:La_B%C3%AAte_de_la_Mer.jpg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ing.com/images/search?q=apocalisse+di+san+Giovanni&amp;view=detailv2&amp;&amp;id=CABA9FA7E61B54E976A7A0074DE4B20562A5BD6F&amp;selectedIndex=2&amp;ccid=z7yUmrhG&amp;simid=608034041686331236&amp;thid=OIP.Mcfbc949ab846b79c04eccb170fe3dcc7o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lgerian" pitchFamily="82" charset="0"/>
              </a:rPr>
              <a:t>Apocalisse di san Giovanni</a:t>
            </a:r>
            <a:endParaRPr lang="it-IT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4" name="Segnaposto contenuto 3" descr="https://upload.wikimedia.org/wikipedia/commons/thumb/f/fb/Jerusalem_temple4.jpg/310px-Jerusalem_temple4.jpg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76872"/>
            <a:ext cx="626469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Ulteriori notizie dell’Autore …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… ci provengono dal versetto 1,9: </a:t>
            </a:r>
          </a:p>
          <a:p>
            <a:pPr algn="ctr">
              <a:buNone/>
            </a:pPr>
            <a:r>
              <a:rPr lang="it-IT" b="1" i="1" dirty="0" smtClean="0">
                <a:solidFill>
                  <a:srgbClr val="0070C0"/>
                </a:solidFill>
                <a:latin typeface="Arial Black" pitchFamily="34" charset="0"/>
              </a:rPr>
              <a:t>Io, Giovanni, vostro fratello e compagno nella tribolazione, nel regno e nella perseveranza in Gesù, mi trovavo nell’isola chiamata </a:t>
            </a:r>
            <a:r>
              <a:rPr lang="it-IT" b="1" i="1" dirty="0" err="1" smtClean="0">
                <a:solidFill>
                  <a:srgbClr val="0070C0"/>
                </a:solidFill>
                <a:latin typeface="Arial Black" pitchFamily="34" charset="0"/>
              </a:rPr>
              <a:t>Patmos</a:t>
            </a:r>
            <a:r>
              <a:rPr lang="it-IT" b="1" i="1" dirty="0" smtClean="0">
                <a:solidFill>
                  <a:srgbClr val="0070C0"/>
                </a:solidFill>
                <a:latin typeface="Arial Black" pitchFamily="34" charset="0"/>
              </a:rPr>
              <a:t> a causa della parola di Dio e della testimonianza di Gesù.</a:t>
            </a:r>
            <a:r>
              <a:rPr lang="it-IT" i="1" dirty="0" smtClean="0"/>
              <a:t>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b="1" dirty="0" err="1" smtClean="0">
                <a:solidFill>
                  <a:srgbClr val="FFC000"/>
                </a:solidFill>
                <a:latin typeface="Arial Black" pitchFamily="34" charset="0"/>
              </a:rPr>
              <a:t>Patmos</a:t>
            </a:r>
            <a:endParaRPr lang="it-IT" sz="4800" b="1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400" b="1" dirty="0" smtClean="0"/>
              <a:t>… è un’isola dell’Egeo,</a:t>
            </a:r>
          </a:p>
          <a:p>
            <a:pPr algn="ctr">
              <a:buNone/>
            </a:pPr>
            <a:r>
              <a:rPr lang="it-IT" sz="4400" b="1" dirty="0" smtClean="0"/>
              <a:t> 70 km distante da Efeso. </a:t>
            </a:r>
          </a:p>
          <a:p>
            <a:pPr algn="ctr">
              <a:buNone/>
            </a:pPr>
            <a:r>
              <a:rPr lang="it-IT" sz="4400" b="1" dirty="0" smtClean="0"/>
              <a:t>L’Autore è quindi costretto a risiedere in quest’isola, </a:t>
            </a:r>
          </a:p>
          <a:p>
            <a:pPr algn="ctr">
              <a:buNone/>
            </a:pPr>
            <a:r>
              <a:rPr lang="it-IT" sz="4400" b="1" dirty="0" smtClean="0"/>
              <a:t>esiliato a ‘causa’ del Vangelo.</a:t>
            </a:r>
            <a:endParaRPr lang="it-IT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Datazione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È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considerazione pressoché unanime che l’Apocalisse possa essere stata composta sotto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l’impero di Domiziano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, e quindi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entro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l’anno 96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, anno della morte dell’imperatore. Questa datazione la si ricava dalla testimonianza di </a:t>
            </a:r>
            <a:r>
              <a:rPr lang="it-IT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Ireneo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 Lione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che è il primo a proporla e dal contenuto del Libro, specie da alcuni passaggi</a:t>
            </a:r>
            <a:r>
              <a:rPr lang="it-IT" dirty="0" smtClean="0"/>
              <a:t> …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824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Nell’Apocalisse si parla infatti di persecuzioni religiose da parte di autorità pubbliche nei riguardi dei credenti, di </a:t>
                      </a:r>
                      <a:r>
                        <a:rPr lang="it-IT" sz="3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martiri della fede </a:t>
                      </a:r>
                      <a:r>
                        <a:rPr lang="it-IT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 di vari crimini tali da essere considerati tipici dell’azione violenta voluta da Domiziano.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</a:t>
                      </a:r>
                      <a:r>
                        <a:rPr lang="it-IT" sz="3200" i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segno della bestia </a:t>
                      </a:r>
                      <a:r>
                        <a:rPr lang="it-IT" sz="3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farebbe allusione al fatto che Domiziano pretese di essere onorato come una divinità e perfino fece erigere ad Efeso un tempio in cui si doveva onorare l’imperatore.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 Black" pitchFamily="34" charset="0"/>
              </a:rPr>
              <a:t>Destinatari: le 7 chiese   </a:t>
            </a:r>
            <a:endParaRPr lang="it-IT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835696" y="1600200"/>
          <a:ext cx="5256584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it-IT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Efeso</a:t>
                      </a:r>
                      <a:endParaRPr lang="it-IT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Smirne </a:t>
                      </a:r>
                      <a:endParaRPr lang="it-IT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Pergamo </a:t>
                      </a:r>
                      <a:endParaRPr lang="it-IT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Tiatira</a:t>
                      </a:r>
                      <a:r>
                        <a:rPr lang="it-IT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Sardi</a:t>
                      </a:r>
                      <a:endParaRPr lang="it-IT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Filadelfia </a:t>
                      </a:r>
                      <a:endParaRPr lang="it-IT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4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4000" b="1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Laodicea</a:t>
                      </a:r>
                      <a:endParaRPr lang="it-IT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Motivo …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4400" b="1" dirty="0" smtClean="0">
                <a:solidFill>
                  <a:srgbClr val="7030A0"/>
                </a:solidFill>
                <a:latin typeface="Arial Black" pitchFamily="34" charset="0"/>
              </a:rPr>
              <a:t>… ad esse l’Autore scrive per incoraggiarne i membri a resistere in questo tempo di persecuzioni</a:t>
            </a:r>
          </a:p>
          <a:p>
            <a:endParaRPr lang="it-IT" sz="4400" dirty="0" smtClean="0">
              <a:solidFill>
                <a:srgbClr val="7030A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836711"/>
          <a:ext cx="9144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716"/>
                <a:gridCol w="7363284"/>
              </a:tblGrid>
              <a:tr h="43497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Cap. 1</a:t>
                      </a:r>
                      <a:endParaRPr lang="it-IT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introduzione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49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Capp. 2 – 3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lettere alle 7 chiese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507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Capp. 4 – 5</a:t>
                      </a:r>
                    </a:p>
                    <a:p>
                      <a:pPr algn="ctr"/>
                      <a:endParaRPr lang="it-IT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visione della corte celeste, adorazione di Dio, 4 esseri viventi, 24 anziani, l’Agnello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507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Capp.6 – 11</a:t>
                      </a:r>
                    </a:p>
                    <a:p>
                      <a:pPr algn="ctr"/>
                      <a:endParaRPr lang="it-IT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libro dei 7 sigilli, i flagelli, i 4 cavalieri dell’Apocalisse, 7 suoni di tromba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49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Cap. 12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visione della donna e del drago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507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Cap. 13 – 15</a:t>
                      </a:r>
                    </a:p>
                    <a:p>
                      <a:pPr algn="ctr"/>
                      <a:endParaRPr lang="it-IT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la bestia, l’Agnello, i vergini, i 3 angeli, il Figlio d’uomo, 7 flagelli e 7 piaghe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49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Cap. 16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7 angeli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49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Capp. 17 – 18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la caduta di Babilonia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507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Capp. 19 – 22</a:t>
                      </a:r>
                    </a:p>
                    <a:p>
                      <a:pPr algn="ctr"/>
                      <a:endParaRPr lang="it-IT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sconfitta del male, trionfo celeste, il giudizio delle nazioni, la Gerusalemme celeste</a:t>
                      </a:r>
                      <a:endParaRPr lang="it-IT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Genere letterario 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/>
              <a:t>L’Apocalisse è stata redatta secondo il genere letterario </a:t>
            </a:r>
            <a:r>
              <a:rPr lang="it-IT" b="1" dirty="0" smtClean="0">
                <a:solidFill>
                  <a:srgbClr val="FF0000"/>
                </a:solidFill>
              </a:rPr>
              <a:t>apocalittico</a:t>
            </a:r>
            <a:r>
              <a:rPr lang="it-IT" b="1" dirty="0" smtClean="0"/>
              <a:t>, tipico dei Libri </a:t>
            </a:r>
            <a:r>
              <a:rPr lang="it-IT" b="1" dirty="0" err="1" smtClean="0"/>
              <a:t>veterotestamentari</a:t>
            </a:r>
            <a:r>
              <a:rPr lang="it-IT" b="1" dirty="0" smtClean="0"/>
              <a:t> </a:t>
            </a:r>
            <a:r>
              <a:rPr lang="it-IT" b="1" u="sng" dirty="0" smtClean="0">
                <a:solidFill>
                  <a:srgbClr val="0070C0"/>
                </a:solidFill>
              </a:rPr>
              <a:t>di Daniele ed Ezechiele</a:t>
            </a:r>
            <a:r>
              <a:rPr lang="it-IT" b="1" dirty="0" smtClean="0"/>
              <a:t>, genere sviluppatosi in seno alla ‘corrente’ giudaica che si è protratta </a:t>
            </a:r>
            <a:r>
              <a:rPr lang="it-IT" b="1" dirty="0" smtClean="0">
                <a:solidFill>
                  <a:srgbClr val="00B050"/>
                </a:solidFill>
              </a:rPr>
              <a:t>fin oltre il tempo della venuta di Cristo</a:t>
            </a:r>
            <a:r>
              <a:rPr lang="it-IT" b="1" dirty="0" smtClean="0"/>
              <a:t>. </a:t>
            </a:r>
            <a:endParaRPr lang="it-IT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Ciò che fa proprio …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… il genere letterario apocalittico è la suggestione che scaturisce dall’abbondante presenza di </a:t>
            </a:r>
            <a:r>
              <a:rPr lang="it-IT" b="1" dirty="0" smtClean="0">
                <a:solidFill>
                  <a:srgbClr val="00B050"/>
                </a:solidFill>
              </a:rPr>
              <a:t>visioni</a:t>
            </a:r>
            <a:r>
              <a:rPr lang="it-IT" b="1" dirty="0" smtClean="0"/>
              <a:t>,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simboli</a:t>
            </a:r>
            <a:r>
              <a:rPr lang="it-IT" b="1" dirty="0" smtClean="0"/>
              <a:t> e 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immagini</a:t>
            </a:r>
            <a:r>
              <a:rPr lang="it-IT" b="1" dirty="0" smtClean="0"/>
              <a:t>, elementi che, più che esprimere realtà oggettive, </a:t>
            </a:r>
            <a:r>
              <a:rPr lang="it-IT" b="1" u="sng" dirty="0" smtClean="0"/>
              <a:t>sono strategie letterarie</a:t>
            </a:r>
            <a:r>
              <a:rPr lang="it-IT" b="1" dirty="0" smtClean="0"/>
              <a:t> finalizzate a destare l’attenzione del lettore / uditore </a:t>
            </a:r>
            <a:r>
              <a:rPr lang="it-IT" b="1" dirty="0" smtClean="0">
                <a:solidFill>
                  <a:srgbClr val="C00000"/>
                </a:solidFill>
                <a:latin typeface="Arial Black" pitchFamily="34" charset="0"/>
              </a:rPr>
              <a:t>per far si che meglio comprenda la profondità del messaggio </a:t>
            </a:r>
            <a:r>
              <a:rPr lang="it-IT" b="1" dirty="0" smtClean="0"/>
              <a:t> </a:t>
            </a:r>
            <a:endParaRPr lang="it-IT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In questo caso il messaggio è più che importante, è vitale!!!</a:t>
            </a: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/>
              <a:t>… le catastrofiche circostanze che riguardano le 7 chiese e che potrebbero provocare l’abbattimento e la desolazione dei credenti, la lotta del bene con il male e la sconfitta di quest’ultimo </a:t>
            </a:r>
            <a:r>
              <a:rPr lang="it-IT" b="1" dirty="0" smtClean="0">
                <a:solidFill>
                  <a:srgbClr val="FF0000"/>
                </a:solidFill>
              </a:rPr>
              <a:t>sono motivo di speranza e di coraggio</a:t>
            </a:r>
            <a:r>
              <a:rPr lang="it-IT" b="1" dirty="0" smtClean="0"/>
              <a:t>.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</a:rPr>
              <a:t>Pertanto, anche se il genere apocalittico parla al ‘futuro’, in effetti si riferisce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</a:rPr>
              <a:t>a </a:t>
            </a:r>
            <a:r>
              <a:rPr lang="it-IT" b="1" u="sng" dirty="0" smtClean="0">
                <a:solidFill>
                  <a:srgbClr val="0070C0"/>
                </a:solidFill>
              </a:rPr>
              <a:t>realtà attuali</a:t>
            </a:r>
            <a:r>
              <a:rPr lang="it-IT" b="1" dirty="0" smtClean="0">
                <a:solidFill>
                  <a:srgbClr val="0070C0"/>
                </a:solidFill>
              </a:rPr>
              <a:t>. </a:t>
            </a:r>
          </a:p>
          <a:p>
            <a:pPr algn="ctr"/>
            <a:endParaRPr lang="it-I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lgerian" pitchFamily="82" charset="0"/>
              </a:rPr>
              <a:t>apocalisse</a:t>
            </a:r>
            <a:endParaRPr lang="it-IT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800" b="1" dirty="0" smtClean="0"/>
              <a:t>… sostantivo greco </a:t>
            </a:r>
            <a:r>
              <a:rPr lang="it-IT" sz="4800" b="1" i="1" dirty="0" err="1" smtClean="0"/>
              <a:t>apokalupsis</a:t>
            </a:r>
            <a:r>
              <a:rPr lang="it-IT" sz="4800" b="1" i="1" dirty="0" smtClean="0"/>
              <a:t> </a:t>
            </a:r>
            <a:r>
              <a:rPr lang="it-IT" sz="4800" b="1" dirty="0" smtClean="0"/>
              <a:t>che vuol dire </a:t>
            </a:r>
            <a:r>
              <a:rPr lang="it-IT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rivelazione</a:t>
            </a:r>
            <a:r>
              <a:rPr lang="it-IT" sz="4800" b="1" dirty="0" smtClean="0"/>
              <a:t>. </a:t>
            </a:r>
          </a:p>
          <a:p>
            <a:pPr algn="ctr">
              <a:buNone/>
            </a:pPr>
            <a:endParaRPr lang="it-IT" sz="4800" b="1" dirty="0" smtClean="0"/>
          </a:p>
          <a:p>
            <a:pPr algn="ctr">
              <a:buNone/>
            </a:pPr>
            <a:r>
              <a:rPr lang="it-IT" sz="4800" b="1" dirty="0" smtClean="0"/>
              <a:t>L’ultimo Libro </a:t>
            </a:r>
          </a:p>
          <a:p>
            <a:pPr algn="ctr">
              <a:buNone/>
            </a:pPr>
            <a:r>
              <a:rPr lang="it-IT" sz="4800" b="1" dirty="0" smtClean="0"/>
              <a:t>del Nuovo Testamento.</a:t>
            </a:r>
          </a:p>
          <a:p>
            <a:endParaRPr lang="it-IT" sz="4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400" dirty="0" smtClean="0">
                          <a:latin typeface="Arial Black" pitchFamily="34" charset="0"/>
                        </a:rPr>
                        <a:t>Il linguaggio è misterioso. Ad esempio sono usati molto spesso i </a:t>
                      </a:r>
                      <a:r>
                        <a:rPr lang="it-IT" sz="4400" b="1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numeri</a:t>
                      </a:r>
                      <a:r>
                        <a:rPr lang="it-IT" sz="4400" dirty="0" smtClean="0">
                          <a:latin typeface="Arial Black" pitchFamily="34" charset="0"/>
                        </a:rPr>
                        <a:t>: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404665"/>
          <a:ext cx="8229600" cy="5713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080119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esprime la totalità, la completezza (le 7 chiese)</a:t>
                      </a:r>
                    </a:p>
                    <a:p>
                      <a:pPr algn="ctr"/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incompleto, incompiuto (esempio, le persecuzioni di </a:t>
                      </a:r>
                      <a:r>
                        <a:rPr lang="it-IT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Antioo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IV durarono 3 anni e mezzo (167-164). Già troviamo una cosa simile in </a:t>
                      </a:r>
                      <a:r>
                        <a:rPr lang="it-IT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Dn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7,25. </a:t>
                      </a:r>
                    </a:p>
                  </a:txBody>
                  <a:tcPr/>
                </a:tc>
              </a:tr>
              <a:tr h="1220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compiutezza di un gruppo umano (le tribù, gli apostoli) </a:t>
                      </a:r>
                    </a:p>
                    <a:p>
                      <a:pPr algn="ctr"/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gli esseri viventi</a:t>
                      </a:r>
                    </a:p>
                    <a:p>
                      <a:pPr algn="ctr"/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r>
                        <a:rPr lang="it-IT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presenza di Cristo nella storia </a:t>
                      </a:r>
                    </a:p>
                    <a:p>
                      <a:pPr algn="ctr"/>
                      <a:endParaRPr lang="it-IT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I numeri acquistano più importanza quando sono moltiplicati o sommati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3495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6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12 x 12 x 1000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 x 4 x 100</a:t>
                      </a:r>
                      <a:endParaRPr lang="it-IT" sz="36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7 x 1000 </a:t>
                      </a:r>
                      <a:endParaRPr lang="it-IT" sz="36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7 x 4</a:t>
                      </a:r>
                      <a:endParaRPr lang="it-IT" sz="36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6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12 + </a:t>
                      </a:r>
                      <a:r>
                        <a:rPr lang="it-IT" sz="36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12</a:t>
                      </a:r>
                      <a:r>
                        <a:rPr lang="it-IT" sz="36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</a:t>
                      </a:r>
                      <a:endParaRPr lang="it-IT" sz="36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C000"/>
                </a:solidFill>
              </a:rPr>
              <a:t>I colori</a:t>
            </a:r>
            <a:endParaRPr lang="it-IT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423784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 4 cavalli di 4 colori diversi sono allusioni:</a:t>
                      </a:r>
                    </a:p>
                    <a:p>
                      <a:endParaRPr lang="it-IT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cavallo </a:t>
                      </a:r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rosso</a:t>
                      </a:r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it-IT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volenza</a:t>
                      </a:r>
                      <a:endParaRPr lang="it-IT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cavallo nero = ingiustizia </a:t>
                      </a:r>
                    </a:p>
                    <a:p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cavallo </a:t>
                      </a:r>
                      <a:r>
                        <a:rPr lang="it-IT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verde</a:t>
                      </a:r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morte prematura</a:t>
                      </a:r>
                    </a:p>
                    <a:p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93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cavallo </a:t>
                      </a:r>
                      <a:r>
                        <a:rPr lang="it-IT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bianco</a:t>
                      </a:r>
                      <a:r>
                        <a:rPr lang="it-IT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= conquista e risurrezione (il colore bianco è menzionato 14 volte)</a:t>
                      </a:r>
                    </a:p>
                    <a:p>
                      <a:endParaRPr lang="it-IT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Altre immagini materiali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rgbClr val="FFC000"/>
                </a:solidFill>
              </a:rPr>
              <a:t>oro, bronzo, ferro, …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B050"/>
                </a:solidFill>
              </a:rPr>
              <a:t>animali </a:t>
            </a:r>
            <a:r>
              <a:rPr lang="it-IT" dirty="0" smtClean="0">
                <a:solidFill>
                  <a:srgbClr val="00B050"/>
                </a:solidFill>
              </a:rPr>
              <a:t>(agnello, drago, bestia, ...) 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</a:rPr>
              <a:t>Con </a:t>
            </a:r>
            <a:r>
              <a:rPr lang="it-IT" b="1" i="1" dirty="0" smtClean="0">
                <a:solidFill>
                  <a:srgbClr val="002060"/>
                </a:solidFill>
              </a:rPr>
              <a:t>7 occhi </a:t>
            </a:r>
            <a:r>
              <a:rPr lang="it-IT" b="1" dirty="0" smtClean="0">
                <a:solidFill>
                  <a:srgbClr val="002060"/>
                </a:solidFill>
              </a:rPr>
              <a:t>si intende la tanta </a:t>
            </a:r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</a:rPr>
              <a:t>sapienza spirituale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Con </a:t>
            </a:r>
            <a:r>
              <a:rPr lang="it-IT" b="1" i="1" dirty="0" smtClean="0">
                <a:solidFill>
                  <a:srgbClr val="C00000"/>
                </a:solidFill>
              </a:rPr>
              <a:t>7 corna </a:t>
            </a:r>
            <a:r>
              <a:rPr lang="it-IT" b="1" dirty="0" smtClean="0">
                <a:solidFill>
                  <a:srgbClr val="C00000"/>
                </a:solidFill>
              </a:rPr>
              <a:t>la grandezza del potere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Le 7 chiese</a:t>
            </a:r>
            <a:r>
              <a:rPr lang="it-IT" dirty="0" smtClean="0"/>
              <a:t>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… Si trovano tutte </a:t>
            </a:r>
            <a:r>
              <a:rPr lang="it-IT" dirty="0" smtClean="0">
                <a:solidFill>
                  <a:srgbClr val="FF0000"/>
                </a:solidFill>
              </a:rPr>
              <a:t>nell’attuale Turchia </a:t>
            </a:r>
            <a:r>
              <a:rPr lang="it-IT" dirty="0" smtClean="0"/>
              <a:t>e potrebbero far pensare ad un percorso di predicazione itinerante compiuto da Giovanni. 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Tuttavia, come abbiamo già detto, il </a:t>
            </a:r>
            <a:r>
              <a:rPr lang="it-IT" b="1" dirty="0" smtClean="0">
                <a:solidFill>
                  <a:srgbClr val="0070C0"/>
                </a:solidFill>
              </a:rPr>
              <a:t>numero 7 </a:t>
            </a:r>
            <a:r>
              <a:rPr lang="it-IT" b="1" dirty="0" smtClean="0">
                <a:solidFill>
                  <a:srgbClr val="C00000"/>
                </a:solidFill>
              </a:rPr>
              <a:t>sta ad indicare la totalità, quindi il messaggio è diretto a tutti i credenti indistintamente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Schema delle lettere</a:t>
            </a:r>
            <a:endParaRPr lang="it-IT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Introduzione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it-IT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All’angelo della chiesa di ... scrivi ... </a:t>
                      </a:r>
                    </a:p>
                    <a:p>
                      <a:pPr algn="ctr"/>
                      <a:endParaRPr lang="it-IT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Mittente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it-IT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Così parla Colui 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(Cristo)</a:t>
                      </a:r>
                      <a:r>
                        <a:rPr lang="it-IT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che ...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 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algn="ctr"/>
                      <a:endParaRPr lang="it-I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Situazione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it-IT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Conosco le tue opere ...</a:t>
                      </a:r>
                      <a:endParaRPr lang="it-IT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t-I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Avvertimenti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it-IT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svegliati e rinvigorisci ...</a:t>
                      </a:r>
                      <a:endParaRPr lang="it-IT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it-I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Invito all’ascolto / obbedienza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it-IT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 ha orecchi, ascolti ...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endParaRPr lang="it-IT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Promessa</a:t>
                      </a:r>
                      <a:r>
                        <a:rPr lang="it-IT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it-IT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Il vincitore non sarà colpito dalla seconda morte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it-IT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* Cristo parla in prima persona …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i="1" dirty="0" smtClean="0"/>
          </a:p>
          <a:p>
            <a:pPr>
              <a:buNone/>
            </a:pPr>
            <a:endParaRPr lang="it-IT" i="1" dirty="0" smtClean="0"/>
          </a:p>
          <a:p>
            <a:pPr algn="ctr">
              <a:buNone/>
            </a:pPr>
            <a:endParaRPr lang="it-IT" sz="44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4400" b="1" i="1" dirty="0" smtClean="0">
                <a:solidFill>
                  <a:srgbClr val="FF0000"/>
                </a:solidFill>
              </a:rPr>
              <a:t>… </a:t>
            </a:r>
            <a:r>
              <a:rPr lang="it-IT" sz="4400" b="1" dirty="0" smtClean="0">
                <a:solidFill>
                  <a:srgbClr val="FF0000"/>
                </a:solidFill>
              </a:rPr>
              <a:t>ciò non avviene in altre lettere  del NT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L’agnello</a:t>
            </a:r>
            <a:endParaRPr lang="it-IT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Oltre a </a:t>
            </a:r>
            <a:r>
              <a:rPr lang="it-IT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Figlio d’uomo 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(vedi </a:t>
            </a:r>
            <a:r>
              <a:rPr lang="it-IT" sz="1400" dirty="0" err="1" smtClean="0">
                <a:latin typeface="Times New Roman" pitchFamily="18" charset="0"/>
                <a:cs typeface="Times New Roman" pitchFamily="18" charset="0"/>
              </a:rPr>
              <a:t>Dn</a:t>
            </a:r>
            <a:r>
              <a:rPr lang="it-IT" sz="1400" dirty="0" smtClean="0">
                <a:latin typeface="Times New Roman" pitchFamily="18" charset="0"/>
                <a:cs typeface="Times New Roman" pitchFamily="18" charset="0"/>
              </a:rPr>
              <a:t> 7,13-14), </a:t>
            </a:r>
            <a:r>
              <a:rPr lang="it-IT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sacerdote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(veste ai piedi e fascia al petto), </a:t>
            </a:r>
            <a:r>
              <a:rPr lang="it-IT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(fascia d’oro), 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eterno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(capelli bianchi),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potente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 (occhi fiammeggianti), </a:t>
            </a:r>
            <a:r>
              <a:rPr lang="it-IT" b="1" u="sng" dirty="0" smtClean="0">
                <a:latin typeface="Times New Roman" pitchFamily="18" charset="0"/>
                <a:cs typeface="Times New Roman" pitchFamily="18" charset="0"/>
              </a:rPr>
              <a:t>Gesù Cristo è rappresentato soprattutto con l’immagine dell’</a:t>
            </a:r>
            <a:r>
              <a:rPr lang="it-IT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Agnello</a:t>
            </a:r>
            <a:endParaRPr lang="it-IT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L’immagine dell’Agnello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ricorre </a:t>
            </a:r>
            <a:r>
              <a:rPr lang="it-IT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 volte </a:t>
            </a: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la descrizione più significativa è quella che lo ritrae con i </a:t>
            </a:r>
            <a:r>
              <a:rPr lang="it-IT" sz="40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segni del martirio</a:t>
            </a: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ma </a:t>
            </a:r>
            <a:r>
              <a:rPr lang="it-IT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sua posizione in piedi lo fa vincitore sul male e sulla morte</a:t>
            </a:r>
            <a:endParaRPr lang="it-IT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800" b="1" dirty="0" smtClean="0"/>
              <a:t>Il </a:t>
            </a:r>
            <a:r>
              <a:rPr lang="it-IT" sz="4800" b="1" dirty="0" smtClean="0">
                <a:solidFill>
                  <a:schemeClr val="accent6">
                    <a:lumMod val="75000"/>
                  </a:schemeClr>
                </a:solidFill>
              </a:rPr>
              <a:t>manoscritto</a:t>
            </a:r>
            <a:r>
              <a:rPr lang="it-IT" sz="4800" b="1" dirty="0" smtClean="0"/>
              <a:t> più antico relativo al testo greco dell’Apocalisse è il Papiro 47 </a:t>
            </a:r>
            <a:r>
              <a:rPr lang="it-IT" sz="4800" dirty="0" smtClean="0"/>
              <a:t>(metà III secolo)</a:t>
            </a:r>
            <a:r>
              <a:rPr lang="it-IT" sz="4800" b="1" dirty="0" smtClean="0"/>
              <a:t> conservato alla Chester </a:t>
            </a:r>
            <a:r>
              <a:rPr lang="it-IT" sz="4800" b="1" dirty="0" err="1" smtClean="0"/>
              <a:t>Beatty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Library</a:t>
            </a:r>
            <a:r>
              <a:rPr lang="it-IT" sz="4800" b="1" dirty="0" smtClean="0"/>
              <a:t>.  </a:t>
            </a:r>
          </a:p>
          <a:p>
            <a:pPr algn="ctr"/>
            <a:endParaRPr lang="it-IT" sz="4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https://upload.wikimedia.org/wikipedia/commons/thumb/7/70/BambergApocalypseFolio013vLambAndBookWith7Seals.JPG/220px-BambergApocalypseFolio013vLambAndBookWith7Seal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20688"/>
            <a:ext cx="5112568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La corte celeste </a:t>
            </a:r>
            <a:r>
              <a:rPr lang="it-IT" dirty="0" smtClean="0">
                <a:solidFill>
                  <a:srgbClr val="C00000"/>
                </a:solidFill>
              </a:rPr>
              <a:t>…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800" dirty="0" smtClean="0">
                <a:solidFill>
                  <a:srgbClr val="FFC000"/>
                </a:solidFill>
                <a:latin typeface="Arial Black" pitchFamily="34" charset="0"/>
              </a:rPr>
              <a:t>Dio viene ‘rappresentato’ tramite una </a:t>
            </a:r>
          </a:p>
          <a:p>
            <a:pPr algn="ctr">
              <a:buNone/>
            </a:pPr>
            <a:r>
              <a:rPr lang="it-IT" sz="4800" dirty="0" smtClean="0">
                <a:solidFill>
                  <a:srgbClr val="FFFF00"/>
                </a:solidFill>
                <a:latin typeface="Arial Black" pitchFamily="34" charset="0"/>
              </a:rPr>
              <a:t>visione di luce</a:t>
            </a:r>
            <a:r>
              <a:rPr lang="it-IT" sz="4800" dirty="0" smtClean="0">
                <a:solidFill>
                  <a:srgbClr val="FFC000"/>
                </a:solidFill>
                <a:latin typeface="Arial Black" pitchFamily="34" charset="0"/>
              </a:rPr>
              <a:t>, </a:t>
            </a:r>
          </a:p>
          <a:p>
            <a:pPr algn="ctr">
              <a:buNone/>
            </a:pPr>
            <a:r>
              <a:rPr lang="it-IT" sz="4800" dirty="0" smtClean="0">
                <a:solidFill>
                  <a:srgbClr val="FFC000"/>
                </a:solidFill>
                <a:latin typeface="Arial Black" pitchFamily="34" charset="0"/>
              </a:rPr>
              <a:t>mentre la sua corte alla maniera di quella dei </a:t>
            </a:r>
          </a:p>
          <a:p>
            <a:pPr algn="ctr">
              <a:buNone/>
            </a:pPr>
            <a:r>
              <a:rPr lang="it-IT" sz="4800" dirty="0" smtClean="0">
                <a:solidFill>
                  <a:srgbClr val="00B050"/>
                </a:solidFill>
                <a:latin typeface="Arial Black" pitchFamily="34" charset="0"/>
              </a:rPr>
              <a:t>re orientali</a:t>
            </a:r>
            <a:endParaRPr lang="it-IT" sz="48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B050"/>
                </a:solidFill>
                <a:latin typeface="Arial Black" pitchFamily="34" charset="0"/>
              </a:rPr>
              <a:t>Composta da:</a:t>
            </a:r>
            <a:endParaRPr lang="it-IT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vegliardi </a:t>
                      </a: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assisi su 24 troni che lodano Dio e partecipano alla Sua regalità (24 ordini sacerdotali di 1Cr 24,1-19)</a:t>
                      </a:r>
                    </a:p>
                    <a:p>
                      <a:pPr algn="ctr"/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esseri viventi</a:t>
                      </a: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Sono cherubini che hanno 4 aspetti diversi: uomo, aquila, toro e leone (S. </a:t>
                      </a:r>
                      <a:r>
                        <a:rPr lang="it-IT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Ireneo</a:t>
                      </a: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 vede i simboli degli evangelisti, ma sono anche allusione ai 4 punti cardinali)</a:t>
                      </a:r>
                    </a:p>
                    <a:p>
                      <a:pPr algn="ctr"/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angeli</a:t>
                      </a: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dal numero incalcolabile;</a:t>
                      </a:r>
                    </a:p>
                    <a:p>
                      <a:pPr algn="ctr"/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i </a:t>
                      </a:r>
                      <a:r>
                        <a:rPr lang="it-IT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144.000 salvati </a:t>
                      </a:r>
                      <a:r>
                        <a:rPr lang="it-IT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 sono davanti all’Agnello e lodano sempre Dio. </a:t>
                      </a:r>
                    </a:p>
                    <a:p>
                      <a:pPr algn="ctr"/>
                      <a:endParaRPr lang="it-IT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http://tse1.mm.bing.net/th?&amp;id=OIP.Ma6e5feb2a3c11315eaea391f7b52005fo0&amp;w=200&amp;h=300&amp;c=0&amp;pid=1.9&amp;rs=0&amp;p=0&amp;r=0">
            <a:hlinkClick r:id="rId2" tooltip="&quot;Visualizza dettagli immagin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76672"/>
            <a:ext cx="597666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Il libro dei 7 sigilli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800" b="1" dirty="0" smtClean="0"/>
              <a:t>È un rotolo scritto avanti e dietro e chiuso da </a:t>
            </a:r>
            <a:r>
              <a:rPr lang="it-IT" sz="4800" b="1" dirty="0" smtClean="0">
                <a:solidFill>
                  <a:srgbClr val="FFC000"/>
                </a:solidFill>
              </a:rPr>
              <a:t>7 sigilli</a:t>
            </a:r>
            <a:r>
              <a:rPr lang="it-IT" sz="4800" b="1" dirty="0" smtClean="0"/>
              <a:t>. </a:t>
            </a:r>
          </a:p>
          <a:p>
            <a:pPr algn="ctr">
              <a:buNone/>
            </a:pPr>
            <a:r>
              <a:rPr lang="it-IT" sz="4800" b="1" dirty="0" smtClean="0"/>
              <a:t>Il suo contenuto </a:t>
            </a:r>
            <a:r>
              <a:rPr lang="it-IT" sz="3600" dirty="0" smtClean="0"/>
              <a:t>(il senso della vita di ogni essere) </a:t>
            </a:r>
            <a:r>
              <a:rPr lang="it-IT" sz="4800" b="1" dirty="0" smtClean="0"/>
              <a:t>è inaccessibile </a:t>
            </a:r>
          </a:p>
          <a:p>
            <a:pPr algn="ctr">
              <a:buNone/>
            </a:pPr>
            <a:r>
              <a:rPr lang="it-IT" sz="4800" b="1" dirty="0" smtClean="0"/>
              <a:t>e </a:t>
            </a:r>
            <a:r>
              <a:rPr lang="it-IT" sz="4800" b="1" dirty="0" smtClean="0">
                <a:solidFill>
                  <a:srgbClr val="FF0000"/>
                </a:solidFill>
              </a:rPr>
              <a:t>solo Gesù Cristo </a:t>
            </a:r>
          </a:p>
          <a:p>
            <a:pPr algn="ctr">
              <a:buNone/>
            </a:pPr>
            <a:r>
              <a:rPr lang="it-IT" sz="4800" b="1" dirty="0" smtClean="0">
                <a:solidFill>
                  <a:srgbClr val="FF0000"/>
                </a:solidFill>
              </a:rPr>
              <a:t>può aprirne i sigilli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C000"/>
                </a:solidFill>
                <a:latin typeface="Algerian" pitchFamily="82" charset="0"/>
              </a:rPr>
              <a:t>Donna vestita di sole</a:t>
            </a:r>
            <a:endParaRPr lang="it-IT" dirty="0">
              <a:solidFill>
                <a:srgbClr val="FFC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È contornata da elementi celesti che alludono a Giacobbe, la moglie e i dodici figli (12 tribù). 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La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donna</a:t>
            </a:r>
            <a:r>
              <a:rPr lang="it-IT" b="1" dirty="0" smtClean="0"/>
              <a:t> sta partorendo con dolore un bambino che sarà il </a:t>
            </a:r>
            <a:r>
              <a:rPr lang="it-IT" b="1" dirty="0" smtClean="0">
                <a:solidFill>
                  <a:srgbClr val="0070C0"/>
                </a:solidFill>
              </a:rPr>
              <a:t>Messia</a:t>
            </a:r>
            <a:r>
              <a:rPr lang="it-IT" b="1" dirty="0" smtClean="0"/>
              <a:t>. </a:t>
            </a:r>
          </a:p>
          <a:p>
            <a:pPr algn="ctr">
              <a:buNone/>
            </a:pPr>
            <a:r>
              <a:rPr lang="it-IT" b="1" dirty="0" smtClean="0"/>
              <a:t>Il </a:t>
            </a:r>
            <a:r>
              <a:rPr lang="it-IT" b="1" dirty="0" smtClean="0">
                <a:solidFill>
                  <a:srgbClr val="FF0000"/>
                </a:solidFill>
              </a:rPr>
              <a:t>drago rosso</a:t>
            </a:r>
            <a:r>
              <a:rPr lang="it-IT" b="1" dirty="0" smtClean="0"/>
              <a:t>, che rappresenta il </a:t>
            </a:r>
            <a:r>
              <a:rPr lang="it-IT" b="1" dirty="0" smtClean="0">
                <a:solidFill>
                  <a:srgbClr val="7030A0"/>
                </a:solidFill>
              </a:rPr>
              <a:t>diavolo</a:t>
            </a:r>
            <a:r>
              <a:rPr lang="it-IT" b="1" dirty="0" smtClean="0"/>
              <a:t>, perseguita la donna e i suoi discendenti. </a:t>
            </a:r>
            <a:endParaRPr lang="it-I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5400" b="1" dirty="0" smtClean="0"/>
                        <a:t>La </a:t>
                      </a:r>
                      <a:r>
                        <a:rPr lang="it-IT" sz="5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donna</a:t>
                      </a:r>
                      <a:r>
                        <a:rPr lang="it-IT" sz="5400" b="1" dirty="0" smtClean="0"/>
                        <a:t> è simbolo della chiesa che genera nel dolore (persecuzioni) i credenti in Cristo.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Il drago</a:t>
            </a:r>
            <a:endParaRPr lang="it-IT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 grande drago, il serpente antico, colui che chiamiamo il diavolo e satana, </a:t>
            </a:r>
            <a:r>
              <a:rPr lang="it-IT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intraprende la guerra in cielo contro l’arcangelo Michele e gli angeli, ma viene sconfitto e precipita sulla terra dove si allea con altre forze per fare guerra contro la Donna e i suoi discendenti.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http://tse1.mm.bing.net/th?&amp;id=OIP.Md9b897cc535a29f16316b2e130b9dc69o0&amp;w=241&amp;h=300&amp;c=0&amp;pid=1.9&amp;rs=0&amp;p=0&amp;r=0">
            <a:hlinkClick r:id="rId2" tooltip="&quot;Visualizza dettagli immagin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764704"/>
            <a:ext cx="6912767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7030A0"/>
                </a:solidFill>
                <a:latin typeface="Arial Black" pitchFamily="34" charset="0"/>
              </a:rPr>
              <a:t>La bestia del mare …</a:t>
            </a:r>
            <a:endParaRPr lang="it-IT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… </a:t>
            </a:r>
            <a:r>
              <a:rPr lang="it-IT" b="1" dirty="0" smtClean="0">
                <a:solidFill>
                  <a:srgbClr val="002060"/>
                </a:solidFill>
              </a:rPr>
              <a:t>prende la sua forza dal drago 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vidi salire dal mare una bestia</a:t>
            </a:r>
            <a:r>
              <a:rPr lang="it-IT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it-IT" b="1" dirty="0" smtClean="0">
                <a:solidFill>
                  <a:srgbClr val="002060"/>
                </a:solidFill>
              </a:rPr>
              <a:t> ed è contrapposta a Cristo. Il numero della bestia è </a:t>
            </a:r>
            <a:r>
              <a:rPr lang="it-IT" b="1" dirty="0" smtClean="0">
                <a:solidFill>
                  <a:srgbClr val="7030A0"/>
                </a:solidFill>
              </a:rPr>
              <a:t>666</a:t>
            </a:r>
            <a:r>
              <a:rPr lang="it-IT" b="1" i="1" dirty="0" smtClean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che, espresso in lettere </a:t>
            </a:r>
            <a:r>
              <a:rPr lang="it-IT" dirty="0" smtClean="0">
                <a:solidFill>
                  <a:srgbClr val="002060"/>
                </a:solidFill>
              </a:rPr>
              <a:t>(poiché sia le lettere ebraiche che quelle greche coincidono ognuna con un numero) </a:t>
            </a:r>
            <a:r>
              <a:rPr lang="it-IT" b="1" dirty="0" smtClean="0">
                <a:solidFill>
                  <a:srgbClr val="002060"/>
                </a:solidFill>
              </a:rPr>
              <a:t>dà il nome di Nerone.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apyrus 98 (Rev 1,13-2.1)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32656"/>
            <a:ext cx="4968552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https://upload.wikimedia.org/wikipedia/commons/thumb/4/4b/La_B%C3%AAte_de_la_Mer.jpg/310px-La_B%C3%AAte_de_la_Mer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32656"/>
            <a:ext cx="712879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7030A0"/>
                </a:solidFill>
                <a:latin typeface="Arial Black" pitchFamily="34" charset="0"/>
              </a:rPr>
              <a:t>Babilonia la Grande</a:t>
            </a:r>
            <a:endParaRPr lang="it-IT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800" b="1" dirty="0" smtClean="0">
                <a:solidFill>
                  <a:schemeClr val="accent6">
                    <a:lumMod val="50000"/>
                  </a:schemeClr>
                </a:solidFill>
              </a:rPr>
              <a:t>… è descritta come una prostituta che, </a:t>
            </a:r>
            <a:r>
              <a:rPr lang="it-IT" sz="4800" b="1" dirty="0" smtClean="0">
                <a:solidFill>
                  <a:srgbClr val="7030A0"/>
                </a:solidFill>
              </a:rPr>
              <a:t>rappresentando il male</a:t>
            </a:r>
            <a:r>
              <a:rPr lang="it-IT" sz="4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pPr algn="ctr">
              <a:buNone/>
            </a:pPr>
            <a:r>
              <a:rPr lang="it-IT" sz="4800" b="1" dirty="0" smtClean="0">
                <a:solidFill>
                  <a:schemeClr val="accent6">
                    <a:lumMod val="50000"/>
                  </a:schemeClr>
                </a:solidFill>
              </a:rPr>
              <a:t>deve essere combattuta </a:t>
            </a:r>
          </a:p>
          <a:p>
            <a:pPr algn="ctr">
              <a:buNone/>
            </a:pPr>
            <a:r>
              <a:rPr lang="it-IT" sz="4800" b="1" dirty="0" smtClean="0">
                <a:solidFill>
                  <a:schemeClr val="accent6">
                    <a:lumMod val="50000"/>
                  </a:schemeClr>
                </a:solidFill>
              </a:rPr>
              <a:t>e alla fine sarà infatti sconfitta  </a:t>
            </a:r>
          </a:p>
          <a:p>
            <a:pPr algn="ctr"/>
            <a:endParaRPr lang="it-IT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Il regno dei mille anni </a:t>
            </a:r>
            <a:endParaRPr lang="it-IT" b="1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Il regno dei </a:t>
            </a:r>
            <a:r>
              <a:rPr lang="it-IT" b="1" dirty="0" smtClean="0">
                <a:solidFill>
                  <a:srgbClr val="FFFF00"/>
                </a:solidFill>
              </a:rPr>
              <a:t>mille anni </a:t>
            </a:r>
            <a:r>
              <a:rPr lang="it-IT" b="1" dirty="0" smtClean="0"/>
              <a:t>segna l’intervallo </a:t>
            </a:r>
          </a:p>
          <a:p>
            <a:pPr algn="ctr">
              <a:buNone/>
            </a:pPr>
            <a:r>
              <a:rPr lang="it-IT" b="1" dirty="0" smtClean="0"/>
              <a:t>tra due combattimenti escatologici. </a:t>
            </a:r>
          </a:p>
          <a:p>
            <a:pPr algn="ctr">
              <a:buNone/>
            </a:pPr>
            <a:r>
              <a:rPr lang="it-IT" b="1" dirty="0" smtClean="0"/>
              <a:t>Il </a:t>
            </a:r>
            <a:r>
              <a:rPr lang="it-IT" b="1" dirty="0" smtClean="0">
                <a:solidFill>
                  <a:srgbClr val="C00000"/>
                </a:solidFill>
              </a:rPr>
              <a:t>primo combattimento </a:t>
            </a:r>
            <a:r>
              <a:rPr lang="it-IT" b="1" dirty="0" smtClean="0"/>
              <a:t>vede la distruzione del regno dell’anticristo e l’incatenamento di satana per 1000 anni, </a:t>
            </a:r>
            <a:r>
              <a:rPr lang="it-IT" b="1" dirty="0" err="1" smtClean="0"/>
              <a:t>anni</a:t>
            </a:r>
            <a:r>
              <a:rPr lang="it-IT" b="1" dirty="0" smtClean="0"/>
              <a:t> in cui regnano Cristo e i martiri. </a:t>
            </a:r>
          </a:p>
          <a:p>
            <a:pPr algn="ctr">
              <a:buNone/>
            </a:pPr>
            <a:r>
              <a:rPr lang="it-IT" b="1" dirty="0" smtClean="0"/>
              <a:t>Il 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secondo combattimento </a:t>
            </a:r>
            <a:r>
              <a:rPr lang="it-IT" b="1" dirty="0" smtClean="0"/>
              <a:t>assiste allo sprofondare di </a:t>
            </a:r>
            <a:r>
              <a:rPr lang="it-IT" b="1" dirty="0" smtClean="0">
                <a:solidFill>
                  <a:srgbClr val="7030A0"/>
                </a:solidFill>
              </a:rPr>
              <a:t>satana nello stagno di fuoco</a:t>
            </a:r>
            <a:r>
              <a:rPr lang="it-IT" b="1" dirty="0" smtClean="0"/>
              <a:t>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0070C0"/>
                </a:solidFill>
                <a:latin typeface="Algerian" pitchFamily="82" charset="0"/>
              </a:rPr>
              <a:t>La Gerusalemme celeste</a:t>
            </a:r>
            <a:endParaRPr lang="it-IT" dirty="0">
              <a:solidFill>
                <a:srgbClr val="0070C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3600" b="1" dirty="0" smtClean="0"/>
              <a:t>Ha la </a:t>
            </a:r>
            <a:r>
              <a:rPr lang="it-IT" sz="3600" b="1" dirty="0" smtClean="0">
                <a:solidFill>
                  <a:srgbClr val="C00000"/>
                </a:solidFill>
              </a:rPr>
              <a:t>forma</a:t>
            </a:r>
            <a:r>
              <a:rPr lang="it-IT" sz="3600" b="1" dirty="0" smtClean="0"/>
              <a:t> perfetta di un </a:t>
            </a:r>
            <a:r>
              <a:rPr lang="it-IT" sz="3600" b="1" dirty="0" smtClean="0">
                <a:latin typeface="Arial Black" pitchFamily="34" charset="0"/>
              </a:rPr>
              <a:t>cubo</a:t>
            </a:r>
            <a:r>
              <a:rPr lang="it-IT" sz="3600" b="1" dirty="0" smtClean="0"/>
              <a:t> che ricorda all’incirca il </a:t>
            </a:r>
            <a:r>
              <a:rPr lang="it-IT" sz="3600" b="1" i="1" dirty="0" smtClean="0">
                <a:solidFill>
                  <a:srgbClr val="FFC000"/>
                </a:solidFill>
              </a:rPr>
              <a:t>Santo di Santi </a:t>
            </a:r>
            <a:r>
              <a:rPr lang="it-IT" sz="3600" b="1" dirty="0" smtClean="0"/>
              <a:t>e al centro di essa c’è l’albero della vita. </a:t>
            </a:r>
          </a:p>
          <a:p>
            <a:pPr algn="ctr">
              <a:buNone/>
            </a:pPr>
            <a:r>
              <a:rPr lang="it-IT" sz="3600" b="1" dirty="0" smtClean="0"/>
              <a:t>E’ </a:t>
            </a:r>
            <a:r>
              <a:rPr lang="it-IT" sz="3600" b="1" dirty="0" smtClean="0">
                <a:solidFill>
                  <a:srgbClr val="0070C0"/>
                </a:solidFill>
              </a:rPr>
              <a:t>priva di tempio </a:t>
            </a:r>
            <a:r>
              <a:rPr lang="it-IT" sz="3600" b="1" dirty="0" smtClean="0"/>
              <a:t>perché Dio e l’Agnello sono il suo tempio, </a:t>
            </a:r>
          </a:p>
          <a:p>
            <a:pPr algn="ctr">
              <a:buNone/>
            </a:pPr>
            <a:r>
              <a:rPr lang="it-IT" sz="3600" b="1" dirty="0" smtClean="0">
                <a:solidFill>
                  <a:srgbClr val="FF0000"/>
                </a:solidFill>
              </a:rPr>
              <a:t>non necessita di luce </a:t>
            </a:r>
            <a:r>
              <a:rPr lang="it-IT" sz="3600" b="1" dirty="0" smtClean="0"/>
              <a:t>perché la gloria di Dio la illumina</a:t>
            </a:r>
            <a:r>
              <a:rPr lang="it-IT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it-IT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 sua la</a:t>
            </a:r>
            <a:r>
              <a:rPr lang="it-I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mpada </a:t>
            </a:r>
            <a:r>
              <a:rPr lang="it-IT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 l’Agnello</a:t>
            </a:r>
            <a:r>
              <a:rPr lang="it-IT" sz="3600" b="1" dirty="0" smtClean="0"/>
              <a:t>. </a:t>
            </a:r>
            <a:endParaRPr lang="it-IT" sz="36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C000"/>
                </a:solidFill>
              </a:rPr>
              <a:t>È descritta come una città molto ricca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/>
              <a:t>… e decorata con </a:t>
            </a:r>
            <a:r>
              <a:rPr lang="it-IT" b="1" dirty="0" smtClean="0">
                <a:solidFill>
                  <a:srgbClr val="FF0000"/>
                </a:solidFill>
              </a:rPr>
              <a:t>pietre </a:t>
            </a:r>
            <a:r>
              <a:rPr lang="it-IT" b="1" dirty="0" smtClean="0">
                <a:solidFill>
                  <a:srgbClr val="0070C0"/>
                </a:solidFill>
              </a:rPr>
              <a:t>preziose </a:t>
            </a:r>
          </a:p>
          <a:p>
            <a:pPr algn="ctr">
              <a:buNone/>
            </a:pPr>
            <a:endParaRPr lang="it-IT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70C0"/>
                </a:solidFill>
              </a:rPr>
              <a:t>Presenta 12 porte </a:t>
            </a:r>
            <a:r>
              <a:rPr lang="it-IT" b="1" dirty="0" smtClean="0"/>
              <a:t>(3 per ogni punto cardinale) ognuna delle quali sopra ha degli angeli e i nomi delle 12 tribù</a:t>
            </a:r>
          </a:p>
          <a:p>
            <a:pPr algn="ctr">
              <a:buNone/>
            </a:pPr>
            <a:r>
              <a:rPr lang="it-IT" b="1" dirty="0" smtClean="0"/>
              <a:t> </a:t>
            </a:r>
          </a:p>
          <a:p>
            <a:pPr algn="ctr">
              <a:buNone/>
            </a:pPr>
            <a:r>
              <a:rPr lang="it-IT" b="1" dirty="0" smtClean="0"/>
              <a:t>le </a:t>
            </a:r>
            <a:r>
              <a:rPr lang="it-IT" b="1" dirty="0" smtClean="0">
                <a:solidFill>
                  <a:srgbClr val="00B050"/>
                </a:solidFill>
              </a:rPr>
              <a:t>iniziali dei nomi </a:t>
            </a:r>
            <a:r>
              <a:rPr lang="it-IT" b="1" dirty="0" smtClean="0"/>
              <a:t>delle 12 tribù danno la parola </a:t>
            </a:r>
            <a:r>
              <a:rPr lang="it-IT" b="1" i="1" dirty="0" err="1" smtClean="0">
                <a:solidFill>
                  <a:srgbClr val="FF0000"/>
                </a:solidFill>
              </a:rPr>
              <a:t>Adam</a:t>
            </a:r>
            <a:r>
              <a:rPr lang="it-IT" b="1" dirty="0" smtClean="0"/>
              <a:t>, indicano cioè l’</a:t>
            </a:r>
            <a:r>
              <a:rPr lang="it-IT" b="1" i="1" dirty="0" smtClean="0">
                <a:solidFill>
                  <a:srgbClr val="FF0000"/>
                </a:solidFill>
              </a:rPr>
              <a:t>uomo</a:t>
            </a:r>
            <a:r>
              <a:rPr lang="it-IT" b="1" dirty="0" smtClean="0"/>
              <a:t>, ora alleato per l’eternità con Dio</a:t>
            </a:r>
            <a:endParaRPr lang="it-IT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it-IT" sz="4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it-IT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Tutta la città infine, poggia su </a:t>
                      </a:r>
                    </a:p>
                    <a:p>
                      <a:pPr algn="ctr">
                        <a:buNone/>
                      </a:pPr>
                      <a:r>
                        <a:rPr lang="it-IT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fondamenti </a:t>
                      </a:r>
                    </a:p>
                    <a:p>
                      <a:pPr algn="ctr">
                        <a:buNone/>
                      </a:pPr>
                      <a:r>
                        <a:rPr lang="it-IT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 presentano i nomi dei </a:t>
                      </a:r>
                    </a:p>
                    <a:p>
                      <a:pPr algn="ctr">
                        <a:buNone/>
                      </a:pPr>
                      <a:r>
                        <a:rPr lang="it-IT" sz="4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apostoli  </a:t>
                      </a:r>
                    </a:p>
                    <a:p>
                      <a:pPr algn="ctr"/>
                      <a:endParaRPr lang="it-IT" b="1" dirty="0" smtClean="0"/>
                    </a:p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9600" b="1" dirty="0" smtClean="0">
                <a:solidFill>
                  <a:srgbClr val="002060"/>
                </a:solidFill>
              </a:rPr>
              <a:t>E tu?</a:t>
            </a:r>
            <a:endParaRPr lang="it-IT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All’angelo della chiesa di Efeso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i="1" dirty="0" smtClean="0">
                <a:solidFill>
                  <a:srgbClr val="002060"/>
                </a:solidFill>
              </a:rPr>
              <a:t>Conosco le tue opere, la tua fatica e la tua costanza, per cui non puoi sopportare i cattivi; li hai messi alla prova - quelli che si dicono apostoli e non lo sono - e li hai trovati bugiardi</a:t>
            </a:r>
            <a:r>
              <a:rPr lang="it-IT" b="1" i="1" dirty="0" smtClean="0"/>
              <a:t>. Sei costante e hai molto sopportato per il mio nome, senza stancarti</a:t>
            </a:r>
            <a:r>
              <a:rPr lang="it-IT" b="1" i="1" dirty="0" smtClean="0">
                <a:solidFill>
                  <a:srgbClr val="002060"/>
                </a:solidFill>
              </a:rPr>
              <a:t>. Ho però da rimproverarti </a:t>
            </a:r>
            <a:r>
              <a:rPr lang="it-IT" b="1" i="1" dirty="0" smtClean="0">
                <a:solidFill>
                  <a:srgbClr val="C00000"/>
                </a:solidFill>
              </a:rPr>
              <a:t>che hai abbandonato il tuo amore di prima</a:t>
            </a:r>
            <a:r>
              <a:rPr lang="it-IT" b="1" i="1" dirty="0" smtClean="0">
                <a:solidFill>
                  <a:srgbClr val="002060"/>
                </a:solidFill>
              </a:rPr>
              <a:t>. Ricorda dunque da dove sei caduto, ravvediti e compi le opere di prima.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>
                <a:solidFill>
                  <a:srgbClr val="C00000"/>
                </a:solidFill>
              </a:rPr>
              <a:t>In quale ambito ti accorgi di non provare più amore?</a:t>
            </a:r>
          </a:p>
          <a:p>
            <a:pPr algn="ctr">
              <a:buNone/>
            </a:pPr>
            <a:endParaRPr lang="it-IT" sz="40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Per la fede?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Per i familiari?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Per il lavoro?</a:t>
            </a:r>
          </a:p>
          <a:p>
            <a:pPr algn="ctr">
              <a:buNone/>
            </a:pPr>
            <a:r>
              <a:rPr lang="it-IT" sz="4000" b="1" dirty="0" smtClean="0">
                <a:solidFill>
                  <a:srgbClr val="002060"/>
                </a:solidFill>
              </a:rPr>
              <a:t>Nei riguardi di te stesso/a?</a:t>
            </a:r>
            <a:endParaRPr lang="it-IT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tu?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7200" b="1" dirty="0" smtClean="0"/>
              <a:t>Nei riguardi di Dio che tipo di ‘sentimento’ provi?</a:t>
            </a:r>
            <a:endParaRPr lang="it-IT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>
                <a:solidFill>
                  <a:schemeClr val="accent6">
                    <a:lumMod val="75000"/>
                  </a:schemeClr>
                </a:solidFill>
              </a:rPr>
              <a:t>L’autore …</a:t>
            </a:r>
            <a:endParaRPr lang="it-IT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… porta il nome di </a:t>
            </a:r>
            <a:r>
              <a:rPr lang="it-IT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Giovanni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, identificato con lo stesso che ha composto il </a:t>
            </a:r>
            <a:r>
              <a:rPr lang="it-IT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Vangelo e le tre Lettere 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che portano il suo nome e che la tradizione considera possa essere l’apostolo, </a:t>
            </a:r>
            <a:r>
              <a:rPr lang="it-IT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amato dal Signore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t-IT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tu?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smtClean="0">
                <a:solidFill>
                  <a:srgbClr val="C00000"/>
                </a:solidFill>
              </a:rPr>
              <a:t>Nei riguardi della tua comunità cristiana che tipo di ‘sentimento’ provi?</a:t>
            </a:r>
            <a:endParaRPr lang="it-IT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tu?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</a:rPr>
              <a:t>Cosa devi tornare a fare per riconquistare l’amore che ti spingeva a fare cose grandi?</a:t>
            </a:r>
          </a:p>
          <a:p>
            <a:pPr algn="ctr"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002060"/>
                </a:solidFill>
              </a:rPr>
              <a:t>Oppure cosa devi fare per rafforzare e rendere più fruttuoso l’amore che già provi nei riguardi di coloro per cui dai la tua vita?</a:t>
            </a:r>
            <a:endParaRPr lang="it-IT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http://tse1.mm.bing.net/th?&amp;id=OIP.Mcfbc949ab846b79c04eccb170fe3dcc7o0&amp;w=251&amp;h=299&amp;c=0&amp;pid=1.9&amp;rs=0&amp;p=0&amp;r=0">
            <a:hlinkClick r:id="rId2" tooltip="&quot;Visualizza dettagli immagin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620688"/>
            <a:ext cx="5760640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latin typeface="Arial Black" pitchFamily="34" charset="0"/>
              </a:rPr>
              <a:t>Lo stile linguistico … 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3600" b="1" dirty="0" smtClean="0"/>
              <a:t>… si presenta in modo diverso rispetto a quello del Vangelo, ma le affinità dottrinali sono tali da poter far propendere che ci si trovi di fronte allo stesso autore che però si esprime con un </a:t>
            </a:r>
            <a:r>
              <a:rPr lang="it-IT" sz="3600" b="1" dirty="0" smtClean="0">
                <a:solidFill>
                  <a:srgbClr val="FF0000"/>
                </a:solidFill>
              </a:rPr>
              <a:t>genere letterario diverso</a:t>
            </a:r>
            <a:r>
              <a:rPr lang="it-IT" sz="3600" b="1" dirty="0" smtClean="0"/>
              <a:t>. </a:t>
            </a:r>
            <a:endParaRPr lang="it-IT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Oppure …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/>
              <a:t>… si può ritenere che, benché l’autore si presenti con il nome di ‘Giovanni’, non si tratti davvero dell’apostolo, ma il suo nome sia usato per garantire </a:t>
            </a:r>
            <a:r>
              <a:rPr lang="it-IT" b="1" dirty="0" smtClean="0">
                <a:solidFill>
                  <a:srgbClr val="FFC000"/>
                </a:solidFill>
              </a:rPr>
              <a:t>l’autorevolezza dello Scritto </a:t>
            </a:r>
            <a:r>
              <a:rPr lang="it-IT" b="1" dirty="0" smtClean="0"/>
              <a:t>il cui vero autore è comunque della stessa scuola di pensiero dell’apostolo Giovanni tanto da averne ereditato il pensiero dottrinale. </a:t>
            </a:r>
            <a:endParaRPr lang="it-IT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La cosa certa …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 è che l’Autore ben conosce il giudaismo in quanto </a:t>
            </a:r>
            <a:r>
              <a:rPr lang="it-I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 404 versetti ben 278 </a:t>
            </a:r>
            <a:r>
              <a:rPr lang="it-IT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propongono citazioni dell’AT in particolare dei profeti Isaia, Ezechiele, Daniele e Zaccaria, dell’Esodo e dei Salmi.       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1892</Words>
  <Application>Microsoft Office PowerPoint</Application>
  <PresentationFormat>Presentazione su schermo (4:3)</PresentationFormat>
  <Paragraphs>182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51</vt:i4>
      </vt:variant>
    </vt:vector>
  </HeadingPairs>
  <TitlesOfParts>
    <vt:vector size="52" baseType="lpstr">
      <vt:lpstr>Tema di Office</vt:lpstr>
      <vt:lpstr>Apocalisse di san Giovanni</vt:lpstr>
      <vt:lpstr>apocalisse</vt:lpstr>
      <vt:lpstr>Diapositiva 3</vt:lpstr>
      <vt:lpstr>Diapositiva 4</vt:lpstr>
      <vt:lpstr>L’autore …</vt:lpstr>
      <vt:lpstr>Diapositiva 6</vt:lpstr>
      <vt:lpstr>Lo stile linguistico … </vt:lpstr>
      <vt:lpstr>Oppure …</vt:lpstr>
      <vt:lpstr>La cosa certa …</vt:lpstr>
      <vt:lpstr>Ulteriori notizie dell’Autore …</vt:lpstr>
      <vt:lpstr>Patmos</vt:lpstr>
      <vt:lpstr>Datazione </vt:lpstr>
      <vt:lpstr>Diapositiva 13</vt:lpstr>
      <vt:lpstr>Destinatari: le 7 chiese   </vt:lpstr>
      <vt:lpstr>Motivo …</vt:lpstr>
      <vt:lpstr>Diapositiva 16</vt:lpstr>
      <vt:lpstr>Genere letterario </vt:lpstr>
      <vt:lpstr>Ciò che fa proprio …</vt:lpstr>
      <vt:lpstr>In questo caso il messaggio è più che importante, è vitale!!!</vt:lpstr>
      <vt:lpstr>Diapositiva 20</vt:lpstr>
      <vt:lpstr>Diapositiva 21</vt:lpstr>
      <vt:lpstr>I numeri acquistano più importanza quando sono moltiplicati o sommati</vt:lpstr>
      <vt:lpstr>I colori</vt:lpstr>
      <vt:lpstr>Altre immagini materiali</vt:lpstr>
      <vt:lpstr>Le 7 chiese …</vt:lpstr>
      <vt:lpstr>Schema delle lettere</vt:lpstr>
      <vt:lpstr>* Cristo parla in prima persona …</vt:lpstr>
      <vt:lpstr>L’agnello</vt:lpstr>
      <vt:lpstr>L’immagine dell’Agnello …</vt:lpstr>
      <vt:lpstr>Diapositiva 30</vt:lpstr>
      <vt:lpstr>La corte celeste …</vt:lpstr>
      <vt:lpstr>Composta da:</vt:lpstr>
      <vt:lpstr>Diapositiva 33</vt:lpstr>
      <vt:lpstr>Il libro dei 7 sigilli</vt:lpstr>
      <vt:lpstr>Donna vestita di sole</vt:lpstr>
      <vt:lpstr>Diapositiva 36</vt:lpstr>
      <vt:lpstr>Il drago</vt:lpstr>
      <vt:lpstr>Diapositiva 38</vt:lpstr>
      <vt:lpstr>La bestia del mare …</vt:lpstr>
      <vt:lpstr>Diapositiva 40</vt:lpstr>
      <vt:lpstr>Babilonia la Grande</vt:lpstr>
      <vt:lpstr>Il regno dei mille anni </vt:lpstr>
      <vt:lpstr>La Gerusalemme celeste</vt:lpstr>
      <vt:lpstr>È descritta come una città molto ricca</vt:lpstr>
      <vt:lpstr>Diapositiva 45</vt:lpstr>
      <vt:lpstr>Diapositiva 46</vt:lpstr>
      <vt:lpstr>All’angelo della chiesa di Efeso</vt:lpstr>
      <vt:lpstr>Diapositiva 48</vt:lpstr>
      <vt:lpstr>E tu?</vt:lpstr>
      <vt:lpstr>E tu?</vt:lpstr>
      <vt:lpstr>E tu?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Apocalisse di san Giovanni</dc:title>
  <dc:creator>Giusy</dc:creator>
  <cp:lastModifiedBy>Giusy</cp:lastModifiedBy>
  <cp:revision>29</cp:revision>
  <dcterms:created xsi:type="dcterms:W3CDTF">2016-11-19T11:48:50Z</dcterms:created>
  <dcterms:modified xsi:type="dcterms:W3CDTF">2016-11-21T15:10:31Z</dcterms:modified>
</cp:coreProperties>
</file>