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35"/>
  </p:notesMasterIdLst>
  <p:sldIdLst>
    <p:sldId id="256" r:id="rId2"/>
    <p:sldId id="266" r:id="rId3"/>
    <p:sldId id="267" r:id="rId4"/>
    <p:sldId id="268" r:id="rId5"/>
    <p:sldId id="291" r:id="rId6"/>
    <p:sldId id="258" r:id="rId7"/>
    <p:sldId id="260" r:id="rId8"/>
    <p:sldId id="292" r:id="rId9"/>
    <p:sldId id="261" r:id="rId10"/>
    <p:sldId id="279" r:id="rId11"/>
    <p:sldId id="280" r:id="rId12"/>
    <p:sldId id="281" r:id="rId13"/>
    <p:sldId id="282" r:id="rId14"/>
    <p:sldId id="293" r:id="rId15"/>
    <p:sldId id="283" r:id="rId16"/>
    <p:sldId id="262" r:id="rId17"/>
    <p:sldId id="284" r:id="rId18"/>
    <p:sldId id="290" r:id="rId19"/>
    <p:sldId id="285" r:id="rId20"/>
    <p:sldId id="288" r:id="rId21"/>
    <p:sldId id="287" r:id="rId22"/>
    <p:sldId id="289" r:id="rId23"/>
    <p:sldId id="271" r:id="rId24"/>
    <p:sldId id="274" r:id="rId25"/>
    <p:sldId id="265" r:id="rId26"/>
    <p:sldId id="294" r:id="rId27"/>
    <p:sldId id="295" r:id="rId28"/>
    <p:sldId id="296" r:id="rId29"/>
    <p:sldId id="297" r:id="rId30"/>
    <p:sldId id="269" r:id="rId31"/>
    <p:sldId id="273" r:id="rId32"/>
    <p:sldId id="276" r:id="rId33"/>
    <p:sldId id="277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539" autoAdjust="0"/>
  </p:normalViewPr>
  <p:slideViewPr>
    <p:cSldViewPr>
      <p:cViewPr varScale="1">
        <p:scale>
          <a:sx n="61" d="100"/>
          <a:sy n="61" d="100"/>
        </p:scale>
        <p:origin x="-90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E970E1-D4ED-43A7-B6F7-B411B015DD11}" type="datetimeFigureOut">
              <a:rPr lang="it-IT" smtClean="0"/>
              <a:pPr/>
              <a:t>12/04/2017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CA46D-7D53-4DBA-9AA5-592BCCAECAC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A46D-7D53-4DBA-9AA5-592BCCAECACF}" type="slidenum">
              <a:rPr lang="it-IT" smtClean="0"/>
              <a:pPr/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A46D-7D53-4DBA-9AA5-592BCCAECACF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DCA46D-7D53-4DBA-9AA5-592BCCAECACF}" type="slidenum">
              <a:rPr lang="it-IT" smtClean="0"/>
              <a:pPr/>
              <a:t>24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</p:spTree>
  </p:cSld>
  <p:clrMapOvr>
    <a:masterClrMapping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taglia e arrotonda singolo angolo rettangol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iangolo rettango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dirty="0" smtClean="0"/>
              <a:t>Fare clic sull'icona per inserire un'immagine</a:t>
            </a:r>
            <a:endParaRPr kumimoji="0" lang="en-US" dirty="0"/>
          </a:p>
        </p:txBody>
      </p:sp>
      <p:sp>
        <p:nvSpPr>
          <p:cNvPr id="10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0E018A-AD5C-445D-BDBA-821DE6C87410}" type="datetimeFigureOut">
              <a:rPr lang="it-IT" smtClean="0"/>
              <a:pPr/>
              <a:t>12/04/2017</a:t>
            </a:fld>
            <a:endParaRPr lang="it-IT" dirty="0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it-IT" dirty="0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AF19090-C1F9-4798-80A3-A751C0213484}" type="slidenum">
              <a:rPr lang="it-IT" smtClean="0"/>
              <a:pPr/>
              <a:t>‹N›</a:t>
            </a:fld>
            <a:endParaRPr lang="it-IT" dirty="0"/>
          </a:p>
        </p:txBody>
      </p:sp>
      <p:grpSp>
        <p:nvGrpSpPr>
          <p:cNvPr id="2" name="Grup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ransition spd="med">
    <p:newsflash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3400" y="188640"/>
            <a:ext cx="7851648" cy="1944216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FF00"/>
                </a:solidFill>
              </a:rPr>
              <a:t/>
            </a:r>
            <a:br>
              <a:rPr lang="it-IT" sz="3100" dirty="0" smtClean="0">
                <a:solidFill>
                  <a:srgbClr val="FFFF00"/>
                </a:solidFill>
              </a:rPr>
            </a:br>
            <a:r>
              <a:rPr lang="it-IT" sz="3100" dirty="0" smtClean="0">
                <a:solidFill>
                  <a:srgbClr val="FF0000"/>
                </a:solidFill>
              </a:rPr>
              <a:t>Scuola di Teologia </a:t>
            </a:r>
            <a:br>
              <a:rPr lang="it-IT" sz="3100" dirty="0" smtClean="0">
                <a:solidFill>
                  <a:srgbClr val="FF0000"/>
                </a:solidFill>
              </a:rPr>
            </a:br>
            <a:r>
              <a:rPr lang="it-IT" sz="3100" dirty="0" smtClean="0">
                <a:solidFill>
                  <a:srgbClr val="FF0000"/>
                </a:solidFill>
              </a:rPr>
              <a:t>Diocesi di Terni, Narni, Amelia</a:t>
            </a:r>
            <a:br>
              <a:rPr lang="it-IT" sz="3100" dirty="0" smtClean="0">
                <a:solidFill>
                  <a:srgbClr val="FF0000"/>
                </a:solidFill>
              </a:rPr>
            </a:br>
            <a:r>
              <a:rPr lang="it-IT" sz="3100" dirty="0" smtClean="0">
                <a:solidFill>
                  <a:srgbClr val="FF0000"/>
                </a:solidFill>
              </a:rPr>
              <a:t>Anno accademico 2016/17 </a:t>
            </a:r>
            <a:r>
              <a:rPr lang="it-IT" dirty="0" smtClean="0">
                <a:solidFill>
                  <a:srgbClr val="FF0000"/>
                </a:solidFill>
              </a:rPr>
              <a:t/>
            </a:r>
            <a:br>
              <a:rPr lang="it-IT" dirty="0" smtClean="0">
                <a:solidFill>
                  <a:srgbClr val="FF0000"/>
                </a:solidFill>
              </a:rPr>
            </a:br>
            <a:endParaRPr lang="it-IT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33400" y="1500174"/>
            <a:ext cx="8039128" cy="242889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Corso </a:t>
            </a:r>
          </a:p>
          <a:p>
            <a:pPr algn="ctr"/>
            <a:r>
              <a:rPr lang="it-IT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sui </a:t>
            </a:r>
            <a:r>
              <a:rPr lang="it-IT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concetti</a:t>
            </a:r>
            <a:r>
              <a:rPr lang="it-IT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 fondamentali</a:t>
            </a:r>
          </a:p>
          <a:p>
            <a:pPr algn="ctr"/>
            <a:r>
              <a:rPr lang="it-IT" sz="3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ide Latin" pitchFamily="18" charset="0"/>
              </a:rPr>
              <a:t>di Teologia Morale</a:t>
            </a:r>
            <a:endParaRPr lang="it-IT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ide Lati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321300"/>
            <a:ext cx="1893887" cy="153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65875" y="4770437"/>
            <a:ext cx="2778125" cy="208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4941168"/>
            <a:ext cx="1584325" cy="85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1928794" y="4143380"/>
            <a:ext cx="4357718" cy="26263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it-IT" b="1" dirty="0" smtClean="0"/>
              <a:t>Bibliografia</a:t>
            </a:r>
            <a:r>
              <a:rPr lang="it-IT" dirty="0" smtClean="0"/>
              <a:t>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F. </a:t>
            </a:r>
            <a:r>
              <a:rPr lang="it-IT" dirty="0" err="1" smtClean="0"/>
              <a:t>Böckle</a:t>
            </a:r>
            <a:r>
              <a:rPr lang="it-IT" dirty="0" smtClean="0"/>
              <a:t> </a:t>
            </a:r>
            <a:r>
              <a:rPr lang="it-IT" b="1" dirty="0" smtClean="0"/>
              <a:t>I concetti fondamentali 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              della morale</a:t>
            </a:r>
            <a:r>
              <a:rPr lang="it-IT" dirty="0" smtClean="0"/>
              <a:t>, </a:t>
            </a:r>
            <a:r>
              <a:rPr lang="it-IT" dirty="0" err="1" smtClean="0"/>
              <a:t>Queriniana</a:t>
            </a:r>
            <a:r>
              <a:rPr lang="it-IT" dirty="0" smtClean="0"/>
              <a:t> 1981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B. </a:t>
            </a:r>
            <a:r>
              <a:rPr lang="it-IT" dirty="0" err="1" smtClean="0"/>
              <a:t>Häring</a:t>
            </a:r>
            <a:r>
              <a:rPr lang="it-IT" dirty="0" smtClean="0"/>
              <a:t>, </a:t>
            </a:r>
            <a:r>
              <a:rPr lang="it-IT" b="1" dirty="0" smtClean="0"/>
              <a:t>Liberi e fedeli in Cristo</a:t>
            </a:r>
            <a:r>
              <a:rPr lang="it-IT" dirty="0" smtClean="0"/>
              <a:t>, Ed. 	Paoline, 1979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T. Goffi, G. Piana, </a:t>
            </a:r>
            <a:r>
              <a:rPr lang="it-IT" b="1" dirty="0" smtClean="0"/>
              <a:t>Vita nuova in Cristo, </a:t>
            </a:r>
            <a:r>
              <a:rPr lang="it-IT" dirty="0" smtClean="0"/>
              <a:t>	</a:t>
            </a:r>
            <a:r>
              <a:rPr lang="it-IT" dirty="0" err="1" smtClean="0"/>
              <a:t>Queriniana</a:t>
            </a:r>
            <a:r>
              <a:rPr lang="it-IT" dirty="0" smtClean="0"/>
              <a:t>, 1983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P. </a:t>
            </a:r>
            <a:r>
              <a:rPr lang="it-IT" dirty="0" err="1" smtClean="0"/>
              <a:t>Carlotti</a:t>
            </a:r>
            <a:r>
              <a:rPr lang="it-IT" dirty="0" smtClean="0"/>
              <a:t>, </a:t>
            </a:r>
            <a:r>
              <a:rPr lang="it-IT" b="1" dirty="0" smtClean="0"/>
              <a:t>Teologia della morale 	cristiana, </a:t>
            </a:r>
            <a:r>
              <a:rPr lang="it-IT" dirty="0" smtClean="0"/>
              <a:t> EDB,  Bologna 2016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Documenti del Concilio Vaticano </a:t>
            </a:r>
            <a:r>
              <a:rPr lang="it-IT" b="1" dirty="0" err="1" smtClean="0"/>
              <a:t>II</a:t>
            </a:r>
            <a:endParaRPr lang="it-IT" b="1" dirty="0" smtClean="0"/>
          </a:p>
          <a:p>
            <a:pPr>
              <a:lnSpc>
                <a:spcPts val="1600"/>
              </a:lnSpc>
            </a:pPr>
            <a:r>
              <a:rPr lang="it-IT" b="1" dirty="0" smtClean="0"/>
              <a:t>Il Catechismo della Chiesa cattolica,</a:t>
            </a:r>
            <a:r>
              <a:rPr lang="it-IT" dirty="0" smtClean="0"/>
              <a:t> </a:t>
            </a:r>
            <a:r>
              <a:rPr lang="it-IT" dirty="0" err="1" smtClean="0"/>
              <a:t>L.E.V.</a:t>
            </a:r>
            <a:r>
              <a:rPr lang="it-IT" dirty="0" smtClean="0"/>
              <a:t> 1992</a:t>
            </a:r>
            <a:endParaRPr lang="it-IT" dirty="0"/>
          </a:p>
        </p:txBody>
      </p:sp>
    </p:spTree>
  </p:cSld>
  <p:clrMapOvr>
    <a:masterClrMapping/>
  </p:clrMapOvr>
  <p:transition spd="slow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8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7" grpId="0" uiExpand="1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358346" cy="785794"/>
          </a:xfrm>
        </p:spPr>
        <p:txBody>
          <a:bodyPr>
            <a:normAutofit/>
          </a:bodyPr>
          <a:lstStyle/>
          <a:p>
            <a:r>
              <a:rPr lang="it-IT" sz="3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La persona umana: peculiarità e considerazioni</a:t>
            </a:r>
            <a:endParaRPr lang="it-IT" sz="3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08"/>
            <a:ext cx="8786874" cy="564360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La </a:t>
            </a:r>
            <a:r>
              <a:rPr lang="it-IT" sz="2400" b="1" dirty="0" smtClean="0">
                <a:solidFill>
                  <a:srgbClr val="FF0000"/>
                </a:solidFill>
              </a:rPr>
              <a:t>Rivelazione </a:t>
            </a:r>
            <a:r>
              <a:rPr lang="it-IT" sz="2400" dirty="0" smtClean="0"/>
              <a:t>evidenzia le </a:t>
            </a:r>
            <a:r>
              <a:rPr lang="it-IT" sz="2400" b="1" dirty="0" smtClean="0">
                <a:solidFill>
                  <a:srgbClr val="FF0000"/>
                </a:solidFill>
              </a:rPr>
              <a:t>caratteristiche della persona: </a:t>
            </a:r>
          </a:p>
          <a:p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Identità/dignità</a:t>
            </a:r>
          </a:p>
          <a:p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vocazione/responsabilità</a:t>
            </a:r>
          </a:p>
          <a:p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individualità/relazionalità</a:t>
            </a:r>
          </a:p>
          <a:p>
            <a:endParaRPr lang="it-IT" sz="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uguaglianza, diversità e complementarietà</a:t>
            </a:r>
          </a:p>
          <a:p>
            <a:endParaRPr lang="it-IT" sz="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sz="3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it-IT" sz="22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creaturalità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/dipendenza</a:t>
            </a:r>
            <a:r>
              <a:rPr lang="it-IT" sz="2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it-IT" sz="2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" name="Connettore 2 4"/>
          <p:cNvCxnSpPr/>
          <p:nvPr/>
        </p:nvCxnSpPr>
        <p:spPr>
          <a:xfrm>
            <a:off x="2714612" y="1714488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/>
          <p:nvPr/>
        </p:nvCxnSpPr>
        <p:spPr>
          <a:xfrm>
            <a:off x="3929058" y="207167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/>
          <p:nvPr/>
        </p:nvCxnSpPr>
        <p:spPr>
          <a:xfrm>
            <a:off x="3929058" y="2500306"/>
            <a:ext cx="64294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6072198" y="2928934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asellaDiTesto 34"/>
          <p:cNvSpPr txBox="1"/>
          <p:nvPr/>
        </p:nvSpPr>
        <p:spPr>
          <a:xfrm>
            <a:off x="3286116" y="1500174"/>
            <a:ext cx="5857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Ogni individuo è ad </a:t>
            </a:r>
            <a:r>
              <a:rPr lang="it-IT" b="1" dirty="0" smtClean="0">
                <a:solidFill>
                  <a:srgbClr val="FF0000"/>
                </a:solidFill>
              </a:rPr>
              <a:t>immagine e somiglianza di Dio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36" name="CasellaDiTesto 35"/>
          <p:cNvSpPr txBox="1"/>
          <p:nvPr/>
        </p:nvSpPr>
        <p:spPr>
          <a:xfrm flipH="1">
            <a:off x="6143634" y="2357430"/>
            <a:ext cx="15297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</p:txBody>
      </p:sp>
      <p:sp>
        <p:nvSpPr>
          <p:cNvPr id="37" name="CasellaDiTesto 36"/>
          <p:cNvSpPr txBox="1"/>
          <p:nvPr/>
        </p:nvSpPr>
        <p:spPr>
          <a:xfrm>
            <a:off x="4714876" y="1857364"/>
            <a:ext cx="4143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Capace di </a:t>
            </a:r>
            <a:r>
              <a:rPr lang="it-IT" b="1" dirty="0" smtClean="0">
                <a:solidFill>
                  <a:srgbClr val="FF0000"/>
                </a:solidFill>
              </a:rPr>
              <a:t>conoscere e scegliere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4714876" y="2285992"/>
            <a:ext cx="4714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Singolarità, e dimensione sociale   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3" name="CasellaDiTesto 62"/>
          <p:cNvSpPr txBox="1"/>
          <p:nvPr/>
        </p:nvSpPr>
        <p:spPr>
          <a:xfrm>
            <a:off x="6429388" y="2643182"/>
            <a:ext cx="2714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Uguaglianza di natura 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diversità di genere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capacità di integrarsi </a:t>
            </a:r>
            <a:endParaRPr lang="it-IT" b="1" dirty="0">
              <a:solidFill>
                <a:srgbClr val="FF0000"/>
              </a:solidFill>
            </a:endParaRPr>
          </a:p>
        </p:txBody>
      </p:sp>
      <p:cxnSp>
        <p:nvCxnSpPr>
          <p:cNvPr id="134" name="Connettore 2 133"/>
          <p:cNvCxnSpPr/>
          <p:nvPr/>
        </p:nvCxnSpPr>
        <p:spPr>
          <a:xfrm>
            <a:off x="3929058" y="3429000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CasellaDiTesto 136"/>
          <p:cNvSpPr txBox="1"/>
          <p:nvPr/>
        </p:nvSpPr>
        <p:spPr>
          <a:xfrm>
            <a:off x="4786314" y="3214686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Essere relativo per natura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Vecchio PC\09_01_2008\Immagini\BUSNS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4143380"/>
            <a:ext cx="3214678" cy="2714620"/>
          </a:xfrm>
          <a:prstGeom prst="rect">
            <a:avLst/>
          </a:prstGeom>
          <a:noFill/>
        </p:spPr>
      </p:pic>
      <p:sp>
        <p:nvSpPr>
          <p:cNvPr id="172" name="Fumetto 3 171"/>
          <p:cNvSpPr/>
          <p:nvPr/>
        </p:nvSpPr>
        <p:spPr>
          <a:xfrm>
            <a:off x="857224" y="3643314"/>
            <a:ext cx="4429156" cy="2714644"/>
          </a:xfrm>
          <a:prstGeom prst="wedgeEllipseCallout">
            <a:avLst>
              <a:gd name="adj1" fmla="val 88228"/>
              <a:gd name="adj2" fmla="val -1025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cosa è l’uomo perché ti ricordi di lui,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figlio dell’uomo, 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perché te ne curi?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Davvero l’hai fatto 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poco meno degli angeli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 gloria e di onore</a:t>
            </a:r>
          </a:p>
          <a:p>
            <a:pPr>
              <a:lnSpc>
                <a:spcPts val="18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 hai coronato (</a:t>
            </a:r>
            <a:r>
              <a:rPr lang="it-IT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</a:t>
            </a: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8, 5-6)</a:t>
            </a:r>
            <a:endParaRPr lang="it-IT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Parentesi graffa aperta 25"/>
          <p:cNvSpPr/>
          <p:nvPr/>
        </p:nvSpPr>
        <p:spPr>
          <a:xfrm>
            <a:off x="6357950" y="2643182"/>
            <a:ext cx="117157" cy="64294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3" dur="10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6" dur="100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9" dur="100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5" dur="1000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800" decel="100000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800" decel="100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800" decel="100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800" decel="1000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800" decel="100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800" decel="100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800" decel="100000" fill="hold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3000"/>
                            </p:stCondLst>
                            <p:childTnLst>
                              <p:par>
                                <p:cTn id="132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800" decel="1000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800" decel="100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800" decel="100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800" decel="100000" fill="hold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4000"/>
                            </p:stCondLst>
                            <p:childTnLst>
                              <p:par>
                                <p:cTn id="141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800" decel="1000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800" decel="100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800" decel="100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0"/>
                            </p:stCondLst>
                            <p:childTnLst>
                              <p:par>
                                <p:cTn id="150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800" decel="1000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800" decel="1000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800" decel="1000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800" decel="100000" fill="hold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6000"/>
                            </p:stCondLst>
                            <p:childTnLst>
                              <p:par>
                                <p:cTn id="159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800" decel="1000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800" decel="1000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00" decel="1000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00" decel="100000" fill="hold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800" decel="1000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800" decel="1000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800" decel="1000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800" decel="100000" fill="hold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7" presetID="3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800" decel="1000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800" decel="1000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800" decel="1000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800" decel="100000" fill="hold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72" grpId="1" build="allAtOnce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500066"/>
          </a:xfrm>
        </p:spPr>
        <p:txBody>
          <a:bodyPr>
            <a:noAutofit/>
          </a:bodyPr>
          <a:lstStyle/>
          <a:p>
            <a:pPr algn="ctr"/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Il valore della persona attualizzato dal Con. Vat. II 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000108"/>
            <a:ext cx="8643998" cy="5572164"/>
          </a:xfrm>
          <a:ln>
            <a:solidFill>
              <a:srgbClr val="FFFF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Concilio Vat. II </a:t>
            </a:r>
            <a:r>
              <a:rPr lang="it-IT" sz="2400" dirty="0" smtClean="0"/>
              <a:t>dà queste indicazioni riguardo alla persona.</a:t>
            </a:r>
          </a:p>
          <a:p>
            <a:r>
              <a:rPr lang="it-IT" sz="2200" b="1" dirty="0" smtClean="0">
                <a:solidFill>
                  <a:srgbClr val="FF0000"/>
                </a:solidFill>
              </a:rPr>
              <a:t>“Cristo, svela pienamente l’uomo all’uomo </a:t>
            </a:r>
            <a:r>
              <a:rPr lang="it-IT" sz="2200" dirty="0" smtClean="0"/>
              <a:t>e gli manifesta la sua altissima vocazione” (</a:t>
            </a:r>
            <a:r>
              <a:rPr lang="it-IT" sz="2200" i="1" dirty="0" smtClean="0"/>
              <a:t>GS, </a:t>
            </a:r>
            <a:r>
              <a:rPr lang="it-IT" sz="2200" dirty="0" smtClean="0"/>
              <a:t>n. 22).</a:t>
            </a:r>
            <a:endParaRPr lang="it-IT" sz="2200" b="1" dirty="0" smtClean="0"/>
          </a:p>
          <a:p>
            <a:pPr>
              <a:lnSpc>
                <a:spcPts val="2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Ciascuno consideri il prossimo come un altro «se stesso», </a:t>
            </a:r>
            <a:r>
              <a:rPr lang="it-IT" sz="2200" dirty="0" smtClean="0"/>
              <a:t>perché “Tutti gli uomini creati ad immagine di Dio, hanno la stessa natura e la medesima origine; </a:t>
            </a:r>
          </a:p>
          <a:p>
            <a:pPr>
              <a:lnSpc>
                <a:spcPts val="2000"/>
              </a:lnSpc>
            </a:pPr>
            <a:r>
              <a:rPr lang="it-IT" sz="2200" dirty="0" smtClean="0"/>
              <a:t>tutti, redenti da Cristo, godono della stessa vocazione e del medesimo destino divino: è necessario perciò riconoscere ogn’or più la fondamentale uguaglianza fra tutti” (</a:t>
            </a:r>
            <a:r>
              <a:rPr lang="it-IT" sz="2200" i="1" dirty="0" smtClean="0"/>
              <a:t>GS, </a:t>
            </a:r>
            <a:r>
              <a:rPr lang="it-IT" sz="2200" dirty="0" smtClean="0"/>
              <a:t>n. 29).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200" b="1" dirty="0" smtClean="0">
                <a:solidFill>
                  <a:srgbClr val="FF0000"/>
                </a:solidFill>
              </a:rPr>
              <a:t>Oggi urge l’obbligo che diventiamo prossimi di ogni uomo</a:t>
            </a:r>
            <a:r>
              <a:rPr lang="it-IT" sz="2200" dirty="0" smtClean="0">
                <a:solidFill>
                  <a:srgbClr val="FF0000"/>
                </a:solidFill>
              </a:rPr>
              <a:t>: </a:t>
            </a:r>
            <a:r>
              <a:rPr lang="it-IT" sz="2200" dirty="0" smtClean="0"/>
              <a:t>vecchio, lavoratore straniero, esiliato, bambino, </a:t>
            </a:r>
            <a:r>
              <a:rPr lang="it-IT" sz="2200" dirty="0" err="1" smtClean="0"/>
              <a:t>affamato…</a:t>
            </a:r>
            <a:endParaRPr lang="it-IT" sz="2200" dirty="0" smtClean="0"/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2200" dirty="0" smtClean="0"/>
              <a:t>Infatti</a:t>
            </a:r>
            <a:r>
              <a:rPr lang="it-IT" sz="2200" dirty="0" smtClean="0">
                <a:solidFill>
                  <a:srgbClr val="FF0000"/>
                </a:solidFill>
              </a:rPr>
              <a:t>,  </a:t>
            </a:r>
            <a:r>
              <a:rPr lang="it-IT" sz="2200" b="1" dirty="0" smtClean="0">
                <a:solidFill>
                  <a:srgbClr val="FF0000"/>
                </a:solidFill>
              </a:rPr>
              <a:t>ciò che è contro la vita: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</a:t>
            </a:r>
            <a:r>
              <a:rPr lang="it-IT" sz="2200" dirty="0" smtClean="0"/>
              <a:t>omicidio, genocidio, aborto, eutanasia,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mutilazioni, torture, deportazioni, schiavitù,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prostituzione, mercato delle donne e dei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giovani, lavoratori trattati come strumento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di guadagno</a:t>
            </a:r>
            <a:r>
              <a:rPr lang="it-IT" sz="2200" dirty="0" smtClean="0">
                <a:solidFill>
                  <a:srgbClr val="FF0000"/>
                </a:solidFill>
              </a:rPr>
              <a:t>, </a:t>
            </a:r>
            <a:r>
              <a:rPr lang="it-IT" sz="2200" b="1" dirty="0" smtClean="0">
                <a:solidFill>
                  <a:srgbClr val="FF0000"/>
                </a:solidFill>
              </a:rPr>
              <a:t>è certamente vergognoso,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	guasta la civiltà umana e lede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	gravemente il Creatore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(Cfr. </a:t>
            </a:r>
            <a:r>
              <a:rPr lang="it-IT" sz="2200" i="1" dirty="0" smtClean="0"/>
              <a:t>LG, </a:t>
            </a:r>
            <a:r>
              <a:rPr lang="it-IT" sz="2200" dirty="0" smtClean="0"/>
              <a:t>n. 27).</a:t>
            </a:r>
          </a:p>
        </p:txBody>
      </p:sp>
      <p:pic>
        <p:nvPicPr>
          <p:cNvPr id="7" name="Picture 2" descr="D:\Vecchio PC\09_01_2008\Immagini\Concilio Vativano 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3786190"/>
            <a:ext cx="3643307" cy="290513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14380"/>
          </a:xfrm>
        </p:spPr>
        <p:txBody>
          <a:bodyPr>
            <a:normAutofit/>
          </a:bodyPr>
          <a:lstStyle/>
          <a:p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persona nel Catechismo della Chiesa </a:t>
            </a:r>
            <a:r>
              <a:rPr lang="it-IT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Catt</a:t>
            </a:r>
            <a:r>
              <a:rPr lang="it-IT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.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072494" cy="539593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L’immagine divina è presente in ogni uomo.</a:t>
            </a:r>
            <a:r>
              <a:rPr lang="it-IT" sz="2200" b="1" dirty="0" smtClean="0"/>
              <a:t> </a:t>
            </a:r>
            <a:r>
              <a:rPr lang="it-IT" sz="2200" dirty="0" smtClean="0"/>
              <a:t>Risplende nella comunione delle persone,  a somiglianza dell’unione delle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persone divine tra loro (</a:t>
            </a:r>
            <a:r>
              <a:rPr lang="it-IT" sz="2200" dirty="0" err="1" smtClean="0"/>
              <a:t>CCC</a:t>
            </a:r>
            <a:r>
              <a:rPr lang="it-IT" sz="2200" dirty="0" smtClean="0"/>
              <a:t>, n. 1702).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it-IT" sz="2200" dirty="0" smtClean="0"/>
              <a:t> Questa immagine di Dio nell’uomo, deformata dal primo peccato,  in Cristo redentore e salvatore è stata restaurata nella sua bellezza originale e nobilitata dalla grazia di Dio (Cfr. CCC, </a:t>
            </a:r>
            <a:r>
              <a:rPr lang="it-IT" sz="2200" i="1" dirty="0" smtClean="0"/>
              <a:t>n. 1701).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La persona umana </a:t>
            </a:r>
            <a:r>
              <a:rPr lang="it-IT" sz="2200" dirty="0" smtClean="0"/>
              <a:t>partecipa alla luce e alla forza dello Spirito divino. </a:t>
            </a:r>
          </a:p>
          <a:p>
            <a:pPr>
              <a:lnSpc>
                <a:spcPts val="2000"/>
              </a:lnSpc>
              <a:spcBef>
                <a:spcPts val="600"/>
              </a:spcBef>
              <a:buNone/>
            </a:pPr>
            <a:r>
              <a:rPr lang="it-IT" sz="2200" dirty="0" smtClean="0"/>
              <a:t>	</a:t>
            </a:r>
            <a:r>
              <a:rPr lang="it-IT" sz="2200" b="1" dirty="0" smtClean="0">
                <a:solidFill>
                  <a:srgbClr val="FF0000"/>
                </a:solidFill>
              </a:rPr>
              <a:t>Grazie alla ragione,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è capace di comprendere l’ordine delle cose stabilito dal Creatore. </a:t>
            </a:r>
          </a:p>
          <a:p>
            <a:pPr>
              <a:lnSpc>
                <a:spcPts val="2000"/>
              </a:lnSpc>
              <a:buNone/>
            </a:pPr>
            <a:r>
              <a:rPr lang="it-IT" sz="2200" dirty="0" smtClean="0"/>
              <a:t>	</a:t>
            </a:r>
            <a:r>
              <a:rPr lang="it-IT" sz="2200" b="1" dirty="0" smtClean="0">
                <a:solidFill>
                  <a:srgbClr val="FF0000"/>
                </a:solidFill>
              </a:rPr>
              <a:t>Grazie alla sua volontà,</a:t>
            </a:r>
          </a:p>
          <a:p>
            <a:pPr>
              <a:lnSpc>
                <a:spcPts val="2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 smtClean="0"/>
              <a:t>	è capace di orientarsi da sé al suo vero bene. Trova la propria realizzazione nel «cercare» e nell’«amare il vero e il bene» (CCC, n. 1704).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L’uomo</a:t>
            </a:r>
            <a:r>
              <a:rPr lang="it-IT" sz="2200" b="1" dirty="0" smtClean="0"/>
              <a:t>,</a:t>
            </a:r>
            <a:r>
              <a:rPr lang="it-IT" sz="2200" dirty="0" smtClean="0"/>
              <a:t> ferito nella propria natura dal peccato originale, </a:t>
            </a:r>
            <a:r>
              <a:rPr lang="it-IT" sz="2200" b="1" dirty="0" smtClean="0">
                <a:solidFill>
                  <a:srgbClr val="FF0000"/>
                </a:solidFill>
              </a:rPr>
              <a:t>è soggetto all’errore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ed incline al male nell’esercizio della sua libertà (</a:t>
            </a:r>
            <a:r>
              <a:rPr lang="it-IT" sz="2200" dirty="0" err="1" smtClean="0"/>
              <a:t>CCC</a:t>
            </a:r>
            <a:r>
              <a:rPr lang="it-IT" sz="2200" dirty="0" smtClean="0"/>
              <a:t>, n. 1715)</a:t>
            </a:r>
            <a:endParaRPr lang="it-IT" sz="2200" dirty="0"/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8101013" y="2428869"/>
          <a:ext cx="1042987" cy="4429132"/>
        </p:xfrm>
        <a:graphic>
          <a:graphicData uri="http://schemas.openxmlformats.org/presentationml/2006/ole">
            <p:oleObj spid="_x0000_s1026" name="ClipArt" r:id="rId3" imgW="2149200" imgH="5813280" progId="">
              <p:embed/>
            </p:oleObj>
          </a:graphicData>
        </a:graphic>
      </p:graphicFrame>
      <p:sp>
        <p:nvSpPr>
          <p:cNvPr id="5" name="Fumetto 3 4"/>
          <p:cNvSpPr/>
          <p:nvPr/>
        </p:nvSpPr>
        <p:spPr>
          <a:xfrm>
            <a:off x="7929586" y="857232"/>
            <a:ext cx="1214414" cy="1357322"/>
          </a:xfrm>
          <a:prstGeom prst="wedgeEllipseCallout">
            <a:avLst>
              <a:gd name="adj1" fmla="val -20833"/>
              <a:gd name="adj2" fmla="val 746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 rot="18056319">
            <a:off x="7813084" y="1285579"/>
            <a:ext cx="1776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chemeClr val="bg1"/>
                </a:solidFill>
              </a:rPr>
              <a:t>Attenzione</a:t>
            </a:r>
            <a:endParaRPr lang="it-IT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214346" y="142852"/>
            <a:ext cx="9715568" cy="500066"/>
          </a:xfrm>
        </p:spPr>
        <p:txBody>
          <a:bodyPr>
            <a:noAutofit/>
          </a:bodyPr>
          <a:lstStyle/>
          <a:p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it-IT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centralità della relazione tra le persone</a:t>
            </a:r>
            <a:endParaRPr lang="it-IT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7929618" cy="5715040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100"/>
              </a:lnSpc>
            </a:pPr>
            <a:r>
              <a:rPr lang="it-IT" sz="2200" dirty="0" smtClean="0">
                <a:solidFill>
                  <a:srgbClr val="FF0000"/>
                </a:solidFill>
                <a:latin typeface="Franklin Gothic Demi" pitchFamily="34" charset="0"/>
              </a:rPr>
              <a:t>“Ecco la grande sfida che ci sta davanti</a:t>
            </a:r>
            <a:r>
              <a:rPr lang="it-IT" sz="2200" dirty="0" smtClean="0">
                <a:latin typeface="Franklin Gothic Demi" pitchFamily="34" charset="0"/>
              </a:rPr>
              <a:t> nel millennio che inizia, se vogliamo essere fedeli a Dio e rispondere anche alle attese profonde del mondo.</a:t>
            </a:r>
          </a:p>
          <a:p>
            <a:pPr>
              <a:lnSpc>
                <a:spcPts val="2100"/>
              </a:lnSpc>
            </a:pPr>
            <a:r>
              <a:rPr lang="it-IT" sz="2200" dirty="0" smtClean="0">
                <a:latin typeface="Franklin Gothic Demi" pitchFamily="34" charset="0"/>
              </a:rPr>
              <a:t>Prima di programmare iniziative concrete, occorre </a:t>
            </a:r>
            <a:r>
              <a:rPr lang="it-IT" sz="2200" i="1" dirty="0" smtClean="0">
                <a:solidFill>
                  <a:srgbClr val="FF0000"/>
                </a:solidFill>
                <a:latin typeface="Franklin Gothic Demi" pitchFamily="34" charset="0"/>
              </a:rPr>
              <a:t>promuovere  una spiritualità della comunione,</a:t>
            </a:r>
            <a:r>
              <a:rPr lang="it-IT" sz="2200" i="1" dirty="0" smtClean="0">
                <a:latin typeface="Franklin Gothic Demi" pitchFamily="34" charset="0"/>
              </a:rPr>
              <a:t> </a:t>
            </a:r>
            <a:r>
              <a:rPr lang="it-IT" sz="2200" dirty="0" smtClean="0">
                <a:latin typeface="Franklin Gothic Demi" pitchFamily="34" charset="0"/>
              </a:rPr>
              <a:t>come</a:t>
            </a: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lang="it-IT" sz="2200" dirty="0" smtClean="0">
                <a:latin typeface="Franklin Gothic Demi" pitchFamily="34" charset="0"/>
              </a:rPr>
              <a:t>	principio educativo in tutti i luoghi dove si plasma</a:t>
            </a: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lang="it-IT" sz="2200" dirty="0" smtClean="0">
                <a:latin typeface="Franklin Gothic Demi" pitchFamily="34" charset="0"/>
              </a:rPr>
              <a:t>	l’uomo e il cristiano, dove si educano i ministri</a:t>
            </a: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lang="it-IT" sz="2200" dirty="0" smtClean="0">
                <a:latin typeface="Franklin Gothic Demi" pitchFamily="34" charset="0"/>
              </a:rPr>
              <a:t>	dell’altare, i consacrati, gli operatori pastorali,</a:t>
            </a:r>
          </a:p>
          <a:p>
            <a:pPr>
              <a:lnSpc>
                <a:spcPts val="2100"/>
              </a:lnSpc>
              <a:spcBef>
                <a:spcPts val="0"/>
              </a:spcBef>
              <a:buNone/>
            </a:pPr>
            <a:r>
              <a:rPr lang="it-IT" sz="2200" dirty="0" smtClean="0">
                <a:latin typeface="Franklin Gothic Demi" pitchFamily="34" charset="0"/>
              </a:rPr>
              <a:t>	dove si costruiscono le famiglie e le comunità.</a:t>
            </a:r>
          </a:p>
          <a:p>
            <a:pPr>
              <a:lnSpc>
                <a:spcPts val="2100"/>
              </a:lnSpc>
            </a:pPr>
            <a:r>
              <a:rPr lang="it-IT" sz="2200" dirty="0" smtClean="0">
                <a:solidFill>
                  <a:srgbClr val="FF0000"/>
                </a:solidFill>
                <a:latin typeface="Franklin Gothic Demi" pitchFamily="34" charset="0"/>
              </a:rPr>
              <a:t>Spiritualità di comunione significa innanzitutto:</a:t>
            </a:r>
          </a:p>
          <a:p>
            <a:pPr lvl="1">
              <a:lnSpc>
                <a:spcPts val="2100"/>
              </a:lnSpc>
            </a:pPr>
            <a:r>
              <a:rPr lang="it-IT" sz="2000" dirty="0" smtClean="0">
                <a:latin typeface="Franklin Gothic Demi" pitchFamily="34" charset="0"/>
              </a:rPr>
              <a:t>Sguardo portato sul mistero della Trinità che abita in noi e la cui luce va colta anche sul volto dei fratelli</a:t>
            </a:r>
          </a:p>
          <a:p>
            <a:pPr lvl="1">
              <a:lnSpc>
                <a:spcPts val="2100"/>
              </a:lnSpc>
            </a:pPr>
            <a:r>
              <a:rPr lang="it-IT" sz="2000" dirty="0" smtClean="0">
                <a:latin typeface="Franklin Gothic Demi" pitchFamily="34" charset="0"/>
              </a:rPr>
              <a:t>Capacità di sentire il fratello come «uno che mi appartiene»</a:t>
            </a:r>
          </a:p>
          <a:p>
            <a:pPr lvl="1">
              <a:lnSpc>
                <a:spcPts val="2100"/>
              </a:lnSpc>
            </a:pPr>
            <a:r>
              <a:rPr lang="it-IT" sz="2000" dirty="0" smtClean="0">
                <a:latin typeface="Franklin Gothic Demi" pitchFamily="34" charset="0"/>
              </a:rPr>
              <a:t>Vedere ciò che di positivo c’è nell’altro, per accoglierlo e valorizzarlo come «</a:t>
            </a:r>
            <a:r>
              <a:rPr lang="it-IT" sz="2000" i="1" dirty="0" smtClean="0">
                <a:latin typeface="Franklin Gothic Demi" pitchFamily="34" charset="0"/>
              </a:rPr>
              <a:t>dono di Dio per me</a:t>
            </a:r>
            <a:r>
              <a:rPr lang="it-IT" sz="2000" dirty="0" smtClean="0">
                <a:latin typeface="Franklin Gothic Demi" pitchFamily="34" charset="0"/>
              </a:rPr>
              <a:t>».</a:t>
            </a:r>
          </a:p>
          <a:p>
            <a:pPr lvl="1">
              <a:lnSpc>
                <a:spcPts val="2100"/>
              </a:lnSpc>
            </a:pPr>
            <a:r>
              <a:rPr lang="it-IT" sz="2000" dirty="0" smtClean="0">
                <a:latin typeface="Franklin Gothic Demi" pitchFamily="34" charset="0"/>
              </a:rPr>
              <a:t>Saper «far spazio» al fratello, portando </a:t>
            </a:r>
            <a:r>
              <a:rPr lang="it-IT" sz="2000" i="1" dirty="0" smtClean="0">
                <a:latin typeface="Franklin Gothic Demi" pitchFamily="34" charset="0"/>
              </a:rPr>
              <a:t>«i pesi gli uni gli altri</a:t>
            </a:r>
            <a:r>
              <a:rPr lang="it-IT" sz="2000" dirty="0" smtClean="0">
                <a:latin typeface="Franklin Gothic Demi" pitchFamily="34" charset="0"/>
              </a:rPr>
              <a:t>».</a:t>
            </a:r>
          </a:p>
          <a:p>
            <a:pPr>
              <a:lnSpc>
                <a:spcPts val="2100"/>
              </a:lnSpc>
            </a:pPr>
            <a:r>
              <a:rPr lang="it-IT" sz="2200" dirty="0" smtClean="0">
                <a:solidFill>
                  <a:srgbClr val="FF0000"/>
                </a:solidFill>
                <a:latin typeface="Franklin Gothic Demi" pitchFamily="34" charset="0"/>
              </a:rPr>
              <a:t>Senza questo cammino spirituale, a ben poco servono gli strumenti esteriori della comunione.</a:t>
            </a:r>
            <a:r>
              <a:rPr lang="it-IT" sz="2200" dirty="0" smtClean="0">
                <a:latin typeface="Franklin Gothic Demi" pitchFamily="34" charset="0"/>
              </a:rPr>
              <a:t> Diventerebbero apparati senz’anima, maschere di comunione” (</a:t>
            </a:r>
            <a:r>
              <a:rPr lang="it-IT" sz="2200" i="1" dirty="0" smtClean="0">
                <a:latin typeface="Franklin Gothic Demi" pitchFamily="34" charset="0"/>
              </a:rPr>
              <a:t>NMI</a:t>
            </a:r>
            <a:r>
              <a:rPr lang="it-IT" sz="2200" dirty="0" smtClean="0">
                <a:latin typeface="Franklin Gothic Demi" pitchFamily="34" charset="0"/>
              </a:rPr>
              <a:t>, n.</a:t>
            </a:r>
            <a:r>
              <a:rPr lang="it-IT" sz="2200" i="1" dirty="0" smtClean="0">
                <a:latin typeface="Franklin Gothic Demi" pitchFamily="34" charset="0"/>
              </a:rPr>
              <a:t> 43)</a:t>
            </a:r>
            <a:r>
              <a:rPr lang="it-IT" sz="2200" dirty="0" smtClean="0">
                <a:latin typeface="Franklin Gothic Demi" pitchFamily="34" charset="0"/>
              </a:rPr>
              <a:t>.</a:t>
            </a:r>
          </a:p>
          <a:p>
            <a:pPr lvl="1">
              <a:lnSpc>
                <a:spcPts val="2100"/>
              </a:lnSpc>
            </a:pPr>
            <a:endParaRPr lang="it-IT" sz="2000" dirty="0">
              <a:latin typeface="Franklin Gothic Demi" pitchFamily="34" charset="0"/>
            </a:endParaRPr>
          </a:p>
        </p:txBody>
      </p:sp>
      <p:pic>
        <p:nvPicPr>
          <p:cNvPr id="25602" name="Picture 2" descr="D:\Vecchio PC\09_01_2008\Immagini\Giovanni Paolo II Immagine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29454" y="1500174"/>
            <a:ext cx="2214546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928694"/>
          </a:xfrm>
        </p:spPr>
        <p:txBody>
          <a:bodyPr/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Essenza della moralità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endParaRPr lang="it-IT" dirty="0"/>
          </a:p>
        </p:txBody>
      </p:sp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1571605" y="1928802"/>
            <a:ext cx="6357938" cy="3765251"/>
            <a:chOff x="963" y="1059"/>
            <a:chExt cx="4005" cy="2749"/>
          </a:xfrm>
        </p:grpSpPr>
        <p:sp>
          <p:nvSpPr>
            <p:cNvPr id="37892" name="AutoShape 4"/>
            <p:cNvSpPr>
              <a:spLocks noChangeAspect="1" noChangeArrowheads="1"/>
            </p:cNvSpPr>
            <p:nvPr/>
          </p:nvSpPr>
          <p:spPr bwMode="auto">
            <a:xfrm>
              <a:off x="1915" y="1617"/>
              <a:ext cx="1942" cy="1675"/>
            </a:xfrm>
            <a:prstGeom prst="triangle">
              <a:avLst>
                <a:gd name="adj" fmla="val 50000"/>
              </a:avLst>
            </a:prstGeom>
            <a:solidFill>
              <a:srgbClr val="CC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Atto umano</a:t>
              </a:r>
            </a:p>
            <a:p>
              <a:pPr algn="ctr"/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pensiero</a:t>
              </a:r>
            </a:p>
            <a:p>
              <a:pPr algn="ctr"/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parola</a:t>
              </a:r>
            </a:p>
            <a:p>
              <a:pPr algn="ctr"/>
              <a:r>
                <a:rPr lang="it-IT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azione</a:t>
              </a:r>
              <a:endParaRPr lang="it-IT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7893" name="Oval 5"/>
            <p:cNvSpPr>
              <a:spLocks noChangeArrowheads="1"/>
            </p:cNvSpPr>
            <p:nvPr/>
          </p:nvSpPr>
          <p:spPr bwMode="auto">
            <a:xfrm>
              <a:off x="963" y="3250"/>
              <a:ext cx="1350" cy="558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2000"/>
                </a:lnSpc>
              </a:pPr>
              <a:r>
                <a:rPr lang="it-IT" b="1" dirty="0" smtClean="0"/>
                <a:t>L’elemento</a:t>
              </a:r>
            </a:p>
            <a:p>
              <a:pPr>
                <a:lnSpc>
                  <a:spcPts val="2000"/>
                </a:lnSpc>
              </a:pPr>
              <a:r>
                <a:rPr lang="it-IT" b="1" dirty="0" smtClean="0"/>
                <a:t>intellettuale</a:t>
              </a:r>
              <a:endParaRPr lang="it-IT" b="1" dirty="0"/>
            </a:p>
          </p:txBody>
        </p:sp>
        <p:sp>
          <p:nvSpPr>
            <p:cNvPr id="37894" name="Oval 6"/>
            <p:cNvSpPr>
              <a:spLocks noChangeArrowheads="1"/>
            </p:cNvSpPr>
            <p:nvPr/>
          </p:nvSpPr>
          <p:spPr bwMode="auto">
            <a:xfrm>
              <a:off x="2334" y="1059"/>
              <a:ext cx="1104" cy="558"/>
            </a:xfrm>
            <a:prstGeom prst="ellipse">
              <a:avLst/>
            </a:prstGeom>
            <a:solidFill>
              <a:srgbClr val="FFBE7D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2000"/>
                </a:lnSpc>
              </a:pPr>
              <a:r>
                <a:rPr lang="it-IT" b="1" dirty="0" smtClean="0"/>
                <a:t>L’agire</a:t>
              </a:r>
            </a:p>
            <a:p>
              <a:pPr>
                <a:lnSpc>
                  <a:spcPts val="2000"/>
                </a:lnSpc>
              </a:pPr>
              <a:r>
                <a:rPr lang="it-IT" b="1" dirty="0" smtClean="0"/>
                <a:t>morale</a:t>
              </a:r>
              <a:endParaRPr lang="it-IT" b="1" dirty="0"/>
            </a:p>
          </p:txBody>
        </p:sp>
        <p:sp>
          <p:nvSpPr>
            <p:cNvPr id="37895" name="Oval 7"/>
            <p:cNvSpPr>
              <a:spLocks noChangeArrowheads="1"/>
            </p:cNvSpPr>
            <p:nvPr/>
          </p:nvSpPr>
          <p:spPr bwMode="auto">
            <a:xfrm>
              <a:off x="3708" y="3197"/>
              <a:ext cx="1260" cy="558"/>
            </a:xfrm>
            <a:prstGeom prst="ellipse">
              <a:avLst/>
            </a:prstGeom>
            <a:solidFill>
              <a:srgbClr val="D8EB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lnSpc>
                  <a:spcPts val="2000"/>
                </a:lnSpc>
              </a:pPr>
              <a:r>
                <a:rPr lang="it-IT" b="1" dirty="0" smtClean="0"/>
                <a:t>L’elemento</a:t>
              </a:r>
            </a:p>
            <a:p>
              <a:pPr>
                <a:lnSpc>
                  <a:spcPts val="2000"/>
                </a:lnSpc>
              </a:pPr>
              <a:r>
                <a:rPr lang="it-IT" b="1" dirty="0" smtClean="0"/>
                <a:t>volontario</a:t>
              </a:r>
              <a:endParaRPr lang="it-IT" b="1" dirty="0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42852"/>
            <a:ext cx="8686800" cy="571504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Operari </a:t>
            </a:r>
            <a:r>
              <a:rPr lang="it-IT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sequitur</a:t>
            </a: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esse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286808" cy="564360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endParaRPr lang="it-IT" sz="800" dirty="0" smtClean="0"/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400" dirty="0" smtClean="0"/>
              <a:t>E’ questo un adagio tomista, ripreso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dirty="0" smtClean="0"/>
              <a:t>	da Schopenhauer, che evidenzia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dirty="0" smtClean="0"/>
              <a:t>	come </a:t>
            </a:r>
            <a:r>
              <a:rPr lang="it-IT" sz="2400" b="1" dirty="0" smtClean="0">
                <a:solidFill>
                  <a:srgbClr val="FF0000"/>
                </a:solidFill>
              </a:rPr>
              <a:t>l’azione della persona,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scaturisce dalla sua realtà ontologica.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</a:t>
            </a:r>
            <a:r>
              <a:rPr lang="it-IT" sz="2200" dirty="0" smtClean="0"/>
              <a:t>(dalla sua identità).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</a:t>
            </a:r>
            <a:r>
              <a:rPr lang="it-IT" sz="2200" b="1" i="1" dirty="0" smtClean="0">
                <a:solidFill>
                  <a:srgbClr val="FF0000"/>
                </a:solidFill>
              </a:rPr>
              <a:t>«Li riconoscerete dai loro frutti» </a:t>
            </a:r>
            <a:r>
              <a:rPr lang="it-IT" sz="2200" b="1" dirty="0" smtClean="0">
                <a:solidFill>
                  <a:srgbClr val="FF0000"/>
                </a:solidFill>
              </a:rPr>
              <a:t>(Mt 7,16).</a:t>
            </a: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it-IT" sz="2400" dirty="0" smtClean="0"/>
              <a:t>Ne consegue,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dirty="0" smtClean="0"/>
              <a:t>	che </a:t>
            </a:r>
            <a:r>
              <a:rPr lang="it-IT" sz="2400" b="1" dirty="0" smtClean="0">
                <a:solidFill>
                  <a:srgbClr val="FF0000"/>
                </a:solidFill>
              </a:rPr>
              <a:t>ogni individuo è responsabile delle proprie azioni,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</a:t>
            </a:r>
            <a:r>
              <a:rPr lang="it-IT" sz="2400" dirty="0" smtClean="0"/>
              <a:t>in quanto sono espressione della propria natura, del proprio essere. 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it-IT" sz="2400" dirty="0" smtClean="0"/>
              <a:t>San Gregorio di </a:t>
            </a:r>
            <a:r>
              <a:rPr lang="it-IT" sz="2400" dirty="0" err="1" smtClean="0"/>
              <a:t>Nissa</a:t>
            </a:r>
            <a:r>
              <a:rPr lang="it-IT" sz="2400" dirty="0" smtClean="0"/>
              <a:t> (335 d.c.) nel trattato </a:t>
            </a:r>
            <a:r>
              <a:rPr lang="it-IT" sz="2400" i="1" dirty="0" smtClean="0"/>
              <a:t>“L’ideale perfetto del cristiano”</a:t>
            </a:r>
            <a:r>
              <a:rPr lang="it-IT" sz="2400" dirty="0" smtClean="0"/>
              <a:t>, usava un’espressione simile: </a:t>
            </a:r>
            <a:r>
              <a:rPr lang="it-IT" sz="2400" b="1" i="1" dirty="0" smtClean="0">
                <a:solidFill>
                  <a:srgbClr val="FF0000"/>
                </a:solidFill>
              </a:rPr>
              <a:t>“</a:t>
            </a:r>
            <a:r>
              <a:rPr lang="it-IT" sz="2400" b="1" i="1" dirty="0" err="1" smtClean="0">
                <a:solidFill>
                  <a:srgbClr val="FF0000"/>
                </a:solidFill>
              </a:rPr>
              <a:t>Agere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sequitur</a:t>
            </a:r>
            <a:r>
              <a:rPr lang="it-IT" sz="2400" b="1" i="1" dirty="0" smtClean="0">
                <a:solidFill>
                  <a:srgbClr val="FF0000"/>
                </a:solidFill>
              </a:rPr>
              <a:t> esse”,</a:t>
            </a:r>
            <a:r>
              <a:rPr lang="it-IT" sz="2400" b="1" i="1" dirty="0" smtClean="0"/>
              <a:t> </a:t>
            </a:r>
            <a:r>
              <a:rPr lang="it-IT" sz="2400" dirty="0" smtClean="0"/>
              <a:t>indicando </a:t>
            </a:r>
            <a:r>
              <a:rPr lang="it-IT" sz="2400" b="1" dirty="0" smtClean="0">
                <a:solidFill>
                  <a:srgbClr val="FF0000"/>
                </a:solidFill>
              </a:rPr>
              <a:t>tre elementi </a:t>
            </a:r>
            <a:r>
              <a:rPr lang="it-IT" sz="2400" dirty="0" smtClean="0"/>
              <a:t>che caratterizzano l’operato del cristiano: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 smtClean="0"/>
              <a:t>	il </a:t>
            </a:r>
            <a:r>
              <a:rPr lang="it-IT" sz="2400" b="1" dirty="0" smtClean="0">
                <a:solidFill>
                  <a:srgbClr val="FF0000"/>
                </a:solidFill>
              </a:rPr>
              <a:t>pensiero,</a:t>
            </a:r>
            <a:r>
              <a:rPr lang="it-IT" sz="2400" b="1" dirty="0" smtClean="0"/>
              <a:t> </a:t>
            </a:r>
            <a:r>
              <a:rPr lang="it-IT" sz="2400" dirty="0" smtClean="0"/>
              <a:t>la </a:t>
            </a:r>
            <a:r>
              <a:rPr lang="it-IT" sz="2400" b="1" dirty="0" smtClean="0">
                <a:solidFill>
                  <a:srgbClr val="FF0000"/>
                </a:solidFill>
              </a:rPr>
              <a:t>parola,</a:t>
            </a:r>
            <a:r>
              <a:rPr lang="it-IT" sz="2400" b="1" dirty="0" smtClean="0"/>
              <a:t> </a:t>
            </a:r>
            <a:r>
              <a:rPr lang="it-IT" sz="2400" dirty="0" smtClean="0"/>
              <a:t>che manifesta quanto è stato concepito,</a:t>
            </a:r>
            <a:r>
              <a:rPr lang="it-IT" sz="2400" b="1" dirty="0" smtClean="0"/>
              <a:t> </a:t>
            </a:r>
            <a:r>
              <a:rPr lang="it-IT" sz="2400" dirty="0" smtClean="0"/>
              <a:t>l’</a:t>
            </a:r>
            <a:r>
              <a:rPr lang="it-IT" sz="2400" b="1" dirty="0" smtClean="0">
                <a:solidFill>
                  <a:srgbClr val="FF0000"/>
                </a:solidFill>
              </a:rPr>
              <a:t>azione,</a:t>
            </a:r>
            <a:r>
              <a:rPr lang="it-IT" sz="2400" b="1" dirty="0" smtClean="0"/>
              <a:t> </a:t>
            </a:r>
            <a:r>
              <a:rPr lang="it-IT" sz="2400" dirty="0" smtClean="0"/>
              <a:t>che traduce nei fatti quanto è stato pensato</a:t>
            </a:r>
            <a:r>
              <a:rPr lang="it-IT" sz="2400" b="1" dirty="0" smtClean="0"/>
              <a:t>.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i="1" dirty="0" smtClean="0"/>
              <a:t>	</a:t>
            </a:r>
            <a:r>
              <a:rPr lang="it-IT" sz="2400" b="1" dirty="0" smtClean="0">
                <a:solidFill>
                  <a:srgbClr val="FF0000"/>
                </a:solidFill>
              </a:rPr>
              <a:t>Modello di questo modo di operare è G. Cristo.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6" name="Picture 2" descr="D:\Vecchio PC\09_01_2008\Immagini\BUSNS0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8082" y="857232"/>
            <a:ext cx="1500198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Fumetto 3 7"/>
          <p:cNvSpPr/>
          <p:nvPr/>
        </p:nvSpPr>
        <p:spPr>
          <a:xfrm>
            <a:off x="5286380" y="928670"/>
            <a:ext cx="1771656" cy="1143008"/>
          </a:xfrm>
          <a:prstGeom prst="wedgeEllipseCallout">
            <a:avLst>
              <a:gd name="adj1" fmla="val 95808"/>
              <a:gd name="adj2" fmla="val 171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 significa?</a:t>
            </a:r>
            <a:endPara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71480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Essenza della moralità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0034" y="714356"/>
            <a:ext cx="7786742" cy="5929354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ts val="26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Nell’agire, 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persona umana rivela ciò che è, 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 appunto </a:t>
            </a: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evidenzia l’espressione tomista </a:t>
            </a:r>
            <a:r>
              <a:rPr lang="it-IT" sz="2400" b="1" i="1" dirty="0" smtClean="0">
                <a:solidFill>
                  <a:srgbClr val="FF0000"/>
                </a:solidFill>
              </a:rPr>
              <a:t>“Operari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sequitur</a:t>
            </a:r>
            <a:r>
              <a:rPr lang="it-IT" sz="2400" b="1" i="1" dirty="0" smtClean="0">
                <a:solidFill>
                  <a:srgbClr val="FF0000"/>
                </a:solidFill>
              </a:rPr>
              <a:t> esse”.</a:t>
            </a:r>
            <a:endParaRPr lang="it-IT" sz="24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ts val="2000"/>
              </a:lnSpc>
              <a:buNone/>
            </a:pPr>
            <a:r>
              <a:rPr lang="it-IT" sz="2200" dirty="0" smtClean="0"/>
              <a:t>Infatti, il comportamento proprio della persona, comprende:</a:t>
            </a:r>
          </a:p>
          <a:p>
            <a:pPr lvl="1">
              <a:lnSpc>
                <a:spcPts val="2000"/>
              </a:lnSpc>
              <a:buNone/>
            </a:pPr>
            <a:r>
              <a:rPr lang="it-IT" sz="2200" dirty="0" smtClean="0"/>
              <a:t>-  </a:t>
            </a:r>
            <a:r>
              <a:rPr lang="it-IT" sz="2200" b="1" dirty="0" smtClean="0"/>
              <a:t>l’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</a:t>
            </a:r>
            <a:r>
              <a:rPr lang="it-IT" sz="2200" b="1" dirty="0" smtClean="0"/>
              <a:t> 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intellettuale</a:t>
            </a:r>
            <a:r>
              <a:rPr lang="it-IT" sz="2200" b="1" dirty="0" smtClean="0"/>
              <a:t> </a:t>
            </a:r>
            <a:r>
              <a:rPr lang="it-IT" sz="2200" dirty="0" smtClean="0">
                <a:solidFill>
                  <a:srgbClr val="FF0000"/>
                </a:solidFill>
              </a:rPr>
              <a:t>(la</a:t>
            </a:r>
            <a:r>
              <a:rPr lang="it-IT" sz="2200" dirty="0" smtClean="0"/>
              <a:t> </a:t>
            </a:r>
            <a:r>
              <a:rPr lang="it-IT" sz="2200" b="1" i="1" dirty="0" smtClean="0">
                <a:solidFill>
                  <a:srgbClr val="FF0000"/>
                </a:solidFill>
              </a:rPr>
              <a:t>comprensione</a:t>
            </a:r>
            <a:r>
              <a:rPr lang="it-IT" sz="2200" dirty="0" smtClean="0">
                <a:solidFill>
                  <a:srgbClr val="FF0000"/>
                </a:solidFill>
              </a:rPr>
              <a:t>)</a:t>
            </a:r>
            <a:r>
              <a:rPr lang="it-IT" sz="2200" dirty="0" smtClean="0"/>
              <a:t> </a:t>
            </a:r>
          </a:p>
          <a:p>
            <a:pPr lvl="1">
              <a:lnSpc>
                <a:spcPts val="2000"/>
              </a:lnSpc>
              <a:buFontTx/>
              <a:buChar char="-"/>
            </a:pPr>
            <a:r>
              <a:rPr lang="it-IT" sz="2200" dirty="0" smtClean="0"/>
              <a:t>l’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elemento</a:t>
            </a:r>
            <a:r>
              <a:rPr lang="it-IT" sz="2200" dirty="0" smtClean="0"/>
              <a:t> </a:t>
            </a: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volontario</a:t>
            </a:r>
            <a:r>
              <a:rPr lang="it-IT" sz="2200" dirty="0" smtClean="0"/>
              <a:t> </a:t>
            </a:r>
            <a:r>
              <a:rPr lang="it-IT" sz="2200" dirty="0" smtClean="0">
                <a:solidFill>
                  <a:srgbClr val="FF0000"/>
                </a:solidFill>
              </a:rPr>
              <a:t>(il</a:t>
            </a:r>
            <a:r>
              <a:rPr lang="it-IT" sz="2200" dirty="0" smtClean="0"/>
              <a:t> </a:t>
            </a:r>
            <a:r>
              <a:rPr lang="it-IT" sz="2200" b="1" i="1" dirty="0" smtClean="0">
                <a:solidFill>
                  <a:srgbClr val="FF0000"/>
                </a:solidFill>
              </a:rPr>
              <a:t>consenso,</a:t>
            </a:r>
            <a:r>
              <a:rPr lang="it-IT" sz="2200" i="1" dirty="0" smtClean="0">
                <a:solidFill>
                  <a:srgbClr val="FF0000"/>
                </a:solidFill>
              </a:rPr>
              <a:t> l’adesione</a:t>
            </a:r>
            <a:r>
              <a:rPr lang="it-IT" sz="2200" dirty="0" smtClean="0">
                <a:solidFill>
                  <a:srgbClr val="FF0000"/>
                </a:solidFill>
              </a:rPr>
              <a:t> a ciò 					che si è compreso)</a:t>
            </a:r>
          </a:p>
          <a:p>
            <a:pPr lvl="1">
              <a:lnSpc>
                <a:spcPts val="1800"/>
              </a:lnSpc>
              <a:buNone/>
            </a:pPr>
            <a:r>
              <a:rPr lang="it-IT" sz="2200" dirty="0" smtClean="0"/>
              <a:t>Questi due elementi insieme, danno luogo </a:t>
            </a:r>
          </a:p>
          <a:p>
            <a:pPr lvl="1">
              <a:lnSpc>
                <a:spcPts val="1800"/>
              </a:lnSpc>
              <a:spcAft>
                <a:spcPts val="600"/>
              </a:spcAft>
              <a:buNone/>
            </a:pPr>
            <a:r>
              <a:rPr lang="it-IT" sz="2200" dirty="0" smtClean="0"/>
              <a:t>all’</a:t>
            </a:r>
            <a:r>
              <a:rPr lang="it-IT" sz="2200" b="1" dirty="0" smtClean="0">
                <a:solidFill>
                  <a:srgbClr val="FF0000"/>
                </a:solidFill>
              </a:rPr>
              <a:t>atto umano </a:t>
            </a:r>
            <a:r>
              <a:rPr lang="it-IT" sz="2200" i="1" dirty="0" smtClean="0"/>
              <a:t>(</a:t>
            </a:r>
            <a:r>
              <a:rPr lang="it-IT" sz="2200" b="1" i="1" dirty="0" err="1" smtClean="0">
                <a:solidFill>
                  <a:srgbClr val="FF0000"/>
                </a:solidFill>
              </a:rPr>
              <a:t>actus</a:t>
            </a:r>
            <a:r>
              <a:rPr lang="it-IT" sz="2200" b="1" i="1" dirty="0" smtClean="0">
                <a:solidFill>
                  <a:srgbClr val="FF0000"/>
                </a:solidFill>
              </a:rPr>
              <a:t> </a:t>
            </a:r>
            <a:r>
              <a:rPr lang="it-IT" sz="2200" b="1" i="1" dirty="0" err="1" smtClean="0">
                <a:solidFill>
                  <a:srgbClr val="FF0000"/>
                </a:solidFill>
              </a:rPr>
              <a:t>humanus</a:t>
            </a:r>
            <a:r>
              <a:rPr lang="it-IT" sz="2200" i="1" dirty="0" smtClean="0"/>
              <a:t>), </a:t>
            </a:r>
          </a:p>
          <a:p>
            <a:pPr lvl="1">
              <a:lnSpc>
                <a:spcPts val="1800"/>
              </a:lnSpc>
              <a:spcBef>
                <a:spcPts val="0"/>
              </a:spcBef>
              <a:buNone/>
            </a:pPr>
            <a:r>
              <a:rPr lang="it-IT" sz="2200" dirty="0" smtClean="0"/>
              <a:t>che ordinariamente  si esplicita in un’azione.</a:t>
            </a:r>
          </a:p>
          <a:p>
            <a:pPr lvl="1">
              <a:lnSpc>
                <a:spcPts val="2000"/>
              </a:lnSpc>
              <a:spcAft>
                <a:spcPts val="600"/>
              </a:spcAft>
              <a:buNone/>
            </a:pPr>
            <a:endParaRPr lang="it-IT" sz="2200" dirty="0" smtClean="0"/>
          </a:p>
          <a:p>
            <a:pPr lvl="1">
              <a:lnSpc>
                <a:spcPts val="2000"/>
              </a:lnSpc>
              <a:buNone/>
            </a:pPr>
            <a:r>
              <a:rPr lang="it-IT" sz="2200" dirty="0" smtClean="0"/>
              <a:t>Diversa è invece l’azione istintiva, che non implica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queste facoltà.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i="1" dirty="0" smtClean="0"/>
              <a:t>Es</a:t>
            </a:r>
            <a:r>
              <a:rPr lang="it-IT" sz="2200" dirty="0" smtClean="0"/>
              <a:t>. Stendere le mani in caso di caduta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i="1" dirty="0" smtClean="0"/>
              <a:t>(</a:t>
            </a:r>
            <a:r>
              <a:rPr lang="it-IT" sz="2200" b="1" i="1" dirty="0" err="1" smtClean="0">
                <a:solidFill>
                  <a:srgbClr val="FF0000"/>
                </a:solidFill>
              </a:rPr>
              <a:t>actus</a:t>
            </a:r>
            <a:r>
              <a:rPr lang="it-IT" sz="2200" b="1" i="1" dirty="0" smtClean="0">
                <a:solidFill>
                  <a:srgbClr val="FF0000"/>
                </a:solidFill>
              </a:rPr>
              <a:t> </a:t>
            </a:r>
            <a:r>
              <a:rPr lang="it-IT" sz="2200" b="1" i="1" dirty="0" err="1" smtClean="0">
                <a:solidFill>
                  <a:srgbClr val="FF0000"/>
                </a:solidFill>
              </a:rPr>
              <a:t>hominis</a:t>
            </a:r>
            <a:r>
              <a:rPr lang="it-IT" sz="2200" i="1" dirty="0" smtClean="0"/>
              <a:t>).</a:t>
            </a:r>
            <a:r>
              <a:rPr lang="it-IT" sz="2200" dirty="0" smtClean="0"/>
              <a:t> </a:t>
            </a:r>
          </a:p>
          <a:p>
            <a:pPr lvl="1">
              <a:lnSpc>
                <a:spcPts val="2000"/>
              </a:lnSpc>
              <a:buNone/>
            </a:pPr>
            <a:endParaRPr lang="it-IT" sz="2200" i="1" dirty="0" smtClean="0"/>
          </a:p>
          <a:p>
            <a:pPr>
              <a:lnSpc>
                <a:spcPts val="2000"/>
              </a:lnSpc>
            </a:pPr>
            <a:endParaRPr lang="it-IT" sz="900" dirty="0"/>
          </a:p>
        </p:txBody>
      </p:sp>
      <p:pic>
        <p:nvPicPr>
          <p:cNvPr id="6" name="Picture 2" descr="D:\Vecchio PC\09_01_2008\Immagini\BUS04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20" y="2143116"/>
            <a:ext cx="171448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2" name="Picture 2" descr="D:\Vecchio PC\09_01_2008\Immagini\OFF002.jpg"/>
          <p:cNvPicPr>
            <a:picLocks noChangeAspect="1" noChangeArrowheads="1"/>
          </p:cNvPicPr>
          <p:nvPr/>
        </p:nvPicPr>
        <p:blipFill>
          <a:blip r:embed="rId3" cstate="print"/>
          <a:srcRect l="40626"/>
          <a:stretch>
            <a:fillRect/>
          </a:stretch>
        </p:blipFill>
        <p:spPr bwMode="auto">
          <a:xfrm>
            <a:off x="7429520" y="4357694"/>
            <a:ext cx="171448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571504"/>
          </a:xfrm>
        </p:spPr>
        <p:txBody>
          <a:bodyPr>
            <a:normAutofit fontScale="90000"/>
          </a:bodyPr>
          <a:lstStyle/>
          <a:p>
            <a:pPr lvl="1" algn="l" rtl="0">
              <a:spcBef>
                <a:spcPct val="0"/>
              </a:spcBef>
            </a:pPr>
            <a:r>
              <a:rPr lang="it-IT" sz="3600" b="1" dirty="0" smtClean="0">
                <a:solidFill>
                  <a:srgbClr val="FF0000"/>
                </a:solidFill>
              </a:rPr>
              <a:t/>
            </a:r>
            <a:br>
              <a:rPr lang="it-IT" sz="3600" b="1" dirty="0" smtClean="0">
                <a:solidFill>
                  <a:srgbClr val="FF0000"/>
                </a:solidFill>
              </a:rPr>
            </a:br>
            <a:r>
              <a:rPr lang="it-IT" sz="3600" b="1" dirty="0" smtClean="0">
                <a:solidFill>
                  <a:srgbClr val="FF0000"/>
                </a:solidFill>
              </a:rPr>
              <a:t> </a:t>
            </a:r>
            <a:r>
              <a:rPr lang="it-IT" sz="3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  che influiscono sull’atto umano</a:t>
            </a:r>
            <a:endParaRPr lang="it-IT" sz="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000108"/>
            <a:ext cx="7072362" cy="5429288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L’essere umano è persona costituita  dall’unione dell’anima con il corpo. </a:t>
            </a:r>
          </a:p>
          <a:p>
            <a:pPr>
              <a:lnSpc>
                <a:spcPts val="2200"/>
              </a:lnSpc>
              <a:buNone/>
            </a:pPr>
            <a:r>
              <a:rPr lang="it-IT" sz="2200" dirty="0" smtClean="0"/>
              <a:t>La </a:t>
            </a:r>
            <a:r>
              <a:rPr lang="it-IT" sz="2200" b="1" dirty="0" smtClean="0"/>
              <a:t>corporalità</a:t>
            </a:r>
            <a:r>
              <a:rPr lang="it-IT" sz="2200" dirty="0" smtClean="0"/>
              <a:t> apre ed espone la persona al mondo esterno e le </a:t>
            </a:r>
            <a:r>
              <a:rPr lang="it-IT" sz="2200" b="1" dirty="0" smtClean="0"/>
              <a:t>conferisce </a:t>
            </a:r>
            <a:r>
              <a:rPr lang="it-IT" sz="2200" dirty="0" smtClean="0"/>
              <a:t>una serie di </a:t>
            </a:r>
            <a:r>
              <a:rPr lang="it-IT" sz="2200" b="1" dirty="0" smtClean="0"/>
              <a:t>opportunità </a:t>
            </a:r>
            <a:r>
              <a:rPr lang="it-IT" sz="2200" dirty="0" smtClean="0"/>
              <a:t>e </a:t>
            </a:r>
            <a:r>
              <a:rPr lang="it-IT" sz="2200" b="1" dirty="0" smtClean="0"/>
              <a:t>condizionamenti</a:t>
            </a:r>
            <a:r>
              <a:rPr lang="it-IT" sz="2200" dirty="0" smtClean="0"/>
              <a:t>. </a:t>
            </a:r>
          </a:p>
          <a:p>
            <a:pPr>
              <a:lnSpc>
                <a:spcPts val="2200"/>
              </a:lnSpc>
              <a:buNone/>
            </a:pPr>
            <a:r>
              <a:rPr lang="it-IT" sz="2200" dirty="0" smtClean="0"/>
              <a:t>	Di conseguenza,  sull’</a:t>
            </a:r>
            <a:r>
              <a:rPr lang="it-IT" sz="2200" b="1" dirty="0" smtClean="0">
                <a:solidFill>
                  <a:srgbClr val="FF0000"/>
                </a:solidFill>
              </a:rPr>
              <a:t>atto</a:t>
            </a:r>
            <a:r>
              <a:rPr lang="it-IT" sz="2200" dirty="0" smtClean="0"/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umano</a:t>
            </a:r>
            <a:r>
              <a:rPr lang="it-IT" sz="2200" dirty="0" smtClean="0"/>
              <a:t> si determinano:</a:t>
            </a:r>
          </a:p>
          <a:p>
            <a:pPr lvl="2">
              <a:lnSpc>
                <a:spcPts val="2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Influssi  generali: </a:t>
            </a:r>
            <a:r>
              <a:rPr lang="it-IT" sz="2200" i="1" dirty="0" smtClean="0"/>
              <a:t>ambiente, ereditarietà, carattere, 			malattie, decisioni di altri 				soggetti.</a:t>
            </a:r>
          </a:p>
          <a:p>
            <a:pPr lvl="2">
              <a:lnSpc>
                <a:spcPts val="2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Influssi particolari:</a:t>
            </a:r>
            <a:r>
              <a:rPr lang="it-IT" sz="2200" b="1" dirty="0" smtClean="0"/>
              <a:t>  </a:t>
            </a:r>
            <a:r>
              <a:rPr lang="it-IT" sz="2200" i="1" dirty="0" smtClean="0"/>
              <a:t>inavvertenza, ignoranza,  forza 			dell’abitudine, costrizione fisica 			o psichica, stanchezza.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2200" dirty="0" smtClean="0"/>
              <a:t>Pertanto, secondo </a:t>
            </a:r>
            <a:r>
              <a:rPr lang="it-IT" sz="2200" dirty="0" err="1" smtClean="0"/>
              <a:t>Rahner</a:t>
            </a:r>
            <a:r>
              <a:rPr lang="it-IT" sz="2200" dirty="0" smtClean="0"/>
              <a:t> </a:t>
            </a:r>
            <a:r>
              <a:rPr lang="it-IT" sz="2200" b="1" dirty="0" smtClean="0"/>
              <a:t>l’atto umano </a:t>
            </a:r>
            <a:r>
              <a:rPr lang="it-IT" sz="2200" dirty="0" smtClean="0"/>
              <a:t>presenta nella propria struttura una </a:t>
            </a:r>
            <a:r>
              <a:rPr lang="it-IT" sz="2200" b="1" dirty="0" smtClean="0"/>
              <a:t>fondamentale precarietà </a:t>
            </a:r>
            <a:r>
              <a:rPr lang="it-IT" sz="2200" dirty="0" smtClean="0"/>
              <a:t>che può influire sulla nostra azione e spesso anche comprometterla.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Per questo è necessario il </a:t>
            </a:r>
            <a:r>
              <a:rPr lang="it-IT" sz="2200" b="1" dirty="0" smtClean="0"/>
              <a:t>discernimento.</a:t>
            </a:r>
            <a:endParaRPr lang="it-IT" sz="2200" dirty="0" smtClean="0"/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Tuttavia, la fondamentale libertà di decisione,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 	non è eliminata a causa di tali influssi.</a:t>
            </a:r>
          </a:p>
          <a:p>
            <a:pPr>
              <a:lnSpc>
                <a:spcPts val="2000"/>
              </a:lnSpc>
            </a:pPr>
            <a:endParaRPr lang="it-IT" sz="2400" dirty="0" smtClean="0"/>
          </a:p>
          <a:p>
            <a:endParaRPr lang="it-IT" dirty="0"/>
          </a:p>
        </p:txBody>
      </p:sp>
      <p:pic>
        <p:nvPicPr>
          <p:cNvPr id="25603" name="Picture 3" descr="D:\Vecchio PC\09_01_2008\Immagini\CLIPBR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3071810"/>
            <a:ext cx="1785918" cy="2428892"/>
          </a:xfrm>
          <a:prstGeom prst="rect">
            <a:avLst/>
          </a:prstGeom>
          <a:noFill/>
        </p:spPr>
      </p:pic>
      <p:sp>
        <p:nvSpPr>
          <p:cNvPr id="11" name="CasellaDiTesto 10"/>
          <p:cNvSpPr txBox="1"/>
          <p:nvPr/>
        </p:nvSpPr>
        <p:spPr>
          <a:xfrm>
            <a:off x="7715272" y="3500438"/>
            <a:ext cx="1000132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sz="1600" b="1" dirty="0" smtClean="0"/>
              <a:t>Corpo-</a:t>
            </a:r>
          </a:p>
          <a:p>
            <a:pPr>
              <a:lnSpc>
                <a:spcPts val="1600"/>
              </a:lnSpc>
            </a:pPr>
            <a:r>
              <a:rPr lang="it-IT" sz="1600" b="1" dirty="0" err="1" smtClean="0"/>
              <a:t>ralità</a:t>
            </a:r>
            <a:r>
              <a:rPr lang="it-IT" sz="1600" b="1" dirty="0" smtClean="0"/>
              <a:t>:</a:t>
            </a:r>
          </a:p>
          <a:p>
            <a:pPr>
              <a:lnSpc>
                <a:spcPts val="1600"/>
              </a:lnSpc>
            </a:pPr>
            <a:r>
              <a:rPr lang="it-IT" sz="1600" b="1" dirty="0" err="1" smtClean="0"/>
              <a:t>Oppor-</a:t>
            </a:r>
            <a:endParaRPr lang="it-IT" sz="1600" b="1" dirty="0" smtClean="0"/>
          </a:p>
          <a:p>
            <a:pPr>
              <a:lnSpc>
                <a:spcPts val="1600"/>
              </a:lnSpc>
            </a:pPr>
            <a:r>
              <a:rPr lang="it-IT" sz="1600" b="1" dirty="0" err="1" smtClean="0"/>
              <a:t>tunità</a:t>
            </a:r>
            <a:endParaRPr lang="it-IT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1600"/>
              </a:lnSpc>
            </a:pPr>
            <a:r>
              <a:rPr lang="it-IT" sz="1600" b="1" dirty="0" err="1" smtClean="0"/>
              <a:t>Condi-</a:t>
            </a:r>
            <a:endParaRPr lang="it-IT" sz="1600" b="1" dirty="0" smtClean="0"/>
          </a:p>
          <a:p>
            <a:pPr>
              <a:lnSpc>
                <a:spcPts val="1600"/>
              </a:lnSpc>
            </a:pPr>
            <a:r>
              <a:rPr lang="it-IT" sz="1600" b="1" dirty="0" err="1" smtClean="0"/>
              <a:t>ziona-</a:t>
            </a:r>
            <a:endParaRPr lang="it-IT" sz="1600" b="1" dirty="0" smtClean="0"/>
          </a:p>
          <a:p>
            <a:pPr>
              <a:lnSpc>
                <a:spcPts val="1600"/>
              </a:lnSpc>
            </a:pPr>
            <a:r>
              <a:rPr lang="it-IT" sz="1600" b="1" dirty="0" smtClean="0"/>
              <a:t>menti</a:t>
            </a:r>
            <a:endParaRPr lang="it-IT" sz="1600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entesi graffa aperta 1"/>
          <p:cNvSpPr/>
          <p:nvPr/>
        </p:nvSpPr>
        <p:spPr>
          <a:xfrm>
            <a:off x="683568" y="404664"/>
            <a:ext cx="648072" cy="6192688"/>
          </a:xfrm>
          <a:prstGeom prst="leftBrace">
            <a:avLst>
              <a:gd name="adj1" fmla="val 0"/>
              <a:gd name="adj2" fmla="val 5253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3068960"/>
            <a:ext cx="11413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L’atto</a:t>
            </a:r>
          </a:p>
          <a:p>
            <a:pPr>
              <a:lnSpc>
                <a:spcPts val="18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umano</a:t>
            </a:r>
            <a:endParaRPr lang="it-IT" sz="22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 flipH="1">
            <a:off x="1259632" y="764704"/>
            <a:ext cx="2736304" cy="1656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Agire umano</a:t>
            </a:r>
          </a:p>
          <a:p>
            <a:pPr>
              <a:lnSpc>
                <a:spcPts val="1800"/>
              </a:lnSpc>
            </a:pPr>
            <a:r>
              <a:rPr lang="it-IT" dirty="0" smtClean="0">
                <a:solidFill>
                  <a:srgbClr val="FF0000"/>
                </a:solidFill>
              </a:rPr>
              <a:t>(</a:t>
            </a:r>
            <a:r>
              <a:rPr lang="it-IT" i="1" dirty="0" err="1" smtClean="0">
                <a:solidFill>
                  <a:srgbClr val="FF0000"/>
                </a:solidFill>
              </a:rPr>
              <a:t>actus</a:t>
            </a:r>
            <a:r>
              <a:rPr lang="it-IT" i="1" dirty="0" smtClean="0">
                <a:solidFill>
                  <a:srgbClr val="FF0000"/>
                </a:solidFill>
              </a:rPr>
              <a:t> </a:t>
            </a:r>
            <a:r>
              <a:rPr lang="it-IT" i="1" dirty="0" err="1" smtClean="0">
                <a:solidFill>
                  <a:srgbClr val="FF0000"/>
                </a:solidFill>
              </a:rPr>
              <a:t>humanus</a:t>
            </a:r>
            <a:r>
              <a:rPr lang="it-IT" i="1" dirty="0" smtClean="0">
                <a:solidFill>
                  <a:srgbClr val="FF0000"/>
                </a:solidFill>
              </a:rPr>
              <a:t>)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Atto che deriva dalla consapevolezza razionale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 e dalla volontà.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Richiede quindi: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6" name="Parentesi graffa aperta 5"/>
          <p:cNvSpPr/>
          <p:nvPr/>
        </p:nvSpPr>
        <p:spPr>
          <a:xfrm>
            <a:off x="3923928" y="548680"/>
            <a:ext cx="216024" cy="21602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4071934" y="692697"/>
            <a:ext cx="4604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Intelletto, </a:t>
            </a:r>
            <a:r>
              <a:rPr lang="it-IT" b="1" dirty="0" smtClean="0"/>
              <a:t>per la conoscenza e la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	   comprensione. </a:t>
            </a:r>
          </a:p>
          <a:p>
            <a:pPr>
              <a:lnSpc>
                <a:spcPts val="1600"/>
              </a:lnSpc>
            </a:pPr>
            <a:endParaRPr lang="it-IT" b="1" dirty="0" smtClean="0"/>
          </a:p>
          <a:p>
            <a:pPr>
              <a:lnSpc>
                <a:spcPts val="1600"/>
              </a:lnSpc>
            </a:pPr>
            <a:r>
              <a:rPr lang="it-IT" b="1" dirty="0" smtClean="0"/>
              <a:t>	   E’ l’atto proprio della persona 	   </a:t>
            </a:r>
            <a:r>
              <a:rPr lang="it-IT" b="1" i="1" dirty="0" smtClean="0">
                <a:solidFill>
                  <a:srgbClr val="FF0000"/>
                </a:solidFill>
              </a:rPr>
              <a:t>(</a:t>
            </a:r>
            <a:r>
              <a:rPr lang="it-IT" b="1" i="1" dirty="0" err="1" smtClean="0">
                <a:solidFill>
                  <a:srgbClr val="FF0000"/>
                </a:solidFill>
              </a:rPr>
              <a:t>actus</a:t>
            </a:r>
            <a:r>
              <a:rPr lang="it-IT" b="1" i="1" dirty="0" smtClean="0">
                <a:solidFill>
                  <a:srgbClr val="FF0000"/>
                </a:solidFill>
              </a:rPr>
              <a:t> </a:t>
            </a:r>
            <a:r>
              <a:rPr lang="it-IT" b="1" i="1" dirty="0" err="1" smtClean="0">
                <a:solidFill>
                  <a:srgbClr val="FF0000"/>
                </a:solidFill>
              </a:rPr>
              <a:t>humanus</a:t>
            </a:r>
            <a:r>
              <a:rPr lang="it-IT" b="1" i="1" dirty="0" smtClean="0">
                <a:solidFill>
                  <a:srgbClr val="FF0000"/>
                </a:solidFill>
              </a:rPr>
              <a:t>,)</a:t>
            </a:r>
          </a:p>
          <a:p>
            <a:pPr>
              <a:lnSpc>
                <a:spcPts val="1600"/>
              </a:lnSpc>
            </a:pPr>
            <a:r>
              <a:rPr lang="it-IT" b="1" i="1" dirty="0" smtClean="0"/>
              <a:t>	  </a:t>
            </a:r>
            <a:r>
              <a:rPr lang="it-IT" b="1" dirty="0" smtClean="0"/>
              <a:t> </a:t>
            </a:r>
            <a:endParaRPr lang="it-IT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071934" y="1928802"/>
            <a:ext cx="5361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Volontà,  </a:t>
            </a:r>
            <a:r>
              <a:rPr lang="it-IT" b="1" dirty="0" smtClean="0"/>
              <a:t>che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b="1" dirty="0" smtClean="0"/>
              <a:t>permette la realizzazione	   	  concreta di ciò che si è compreso, 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	  attraverso Il consenso.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403648" y="3789040"/>
            <a:ext cx="1577359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L’atto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volontario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arentesi graffa aperta 10"/>
          <p:cNvSpPr/>
          <p:nvPr/>
        </p:nvSpPr>
        <p:spPr>
          <a:xfrm>
            <a:off x="2915816" y="2780928"/>
            <a:ext cx="216024" cy="244827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2857496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Riguardo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alla conoscenza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3" name="Parentesi graffa aperta 12"/>
          <p:cNvSpPr/>
          <p:nvPr/>
        </p:nvSpPr>
        <p:spPr>
          <a:xfrm>
            <a:off x="4714876" y="2786058"/>
            <a:ext cx="142877" cy="79151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4932040" y="278605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Perfetto</a:t>
            </a:r>
            <a:endParaRPr lang="it-IT" b="1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4932040" y="3284984"/>
            <a:ext cx="1584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Imperfetto</a:t>
            </a:r>
            <a:endParaRPr lang="it-IT" b="1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3203848" y="3929066"/>
            <a:ext cx="1656184" cy="50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Riguardo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all’effetto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8" name="Parentesi graffa aperta 17"/>
          <p:cNvSpPr/>
          <p:nvPr/>
        </p:nvSpPr>
        <p:spPr>
          <a:xfrm>
            <a:off x="4499992" y="3861048"/>
            <a:ext cx="216024" cy="57606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/>
          <p:cNvSpPr txBox="1"/>
          <p:nvPr/>
        </p:nvSpPr>
        <p:spPr>
          <a:xfrm flipH="1">
            <a:off x="4644008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Diretto</a:t>
            </a:r>
            <a:endParaRPr lang="it-IT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4644008" y="4149080"/>
            <a:ext cx="1440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Indiretto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3071802" y="4643446"/>
            <a:ext cx="207626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Riguardo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all’esplicitazione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3" name="Parentesi graffa aperta 22"/>
          <p:cNvSpPr/>
          <p:nvPr/>
        </p:nvSpPr>
        <p:spPr>
          <a:xfrm>
            <a:off x="5000627" y="4653136"/>
            <a:ext cx="71437" cy="720080"/>
          </a:xfrm>
          <a:prstGeom prst="leftBrace">
            <a:avLst>
              <a:gd name="adj1" fmla="val 43985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/>
          <p:cNvSpPr txBox="1"/>
          <p:nvPr/>
        </p:nvSpPr>
        <p:spPr>
          <a:xfrm>
            <a:off x="5143504" y="4643446"/>
            <a:ext cx="1156687" cy="3790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Interno</a:t>
            </a:r>
            <a:endParaRPr lang="it-IT" b="1" dirty="0"/>
          </a:p>
        </p:txBody>
      </p:sp>
      <p:sp>
        <p:nvSpPr>
          <p:cNvPr id="25" name="CasellaDiTesto 24"/>
          <p:cNvSpPr txBox="1"/>
          <p:nvPr/>
        </p:nvSpPr>
        <p:spPr>
          <a:xfrm>
            <a:off x="5143504" y="5000636"/>
            <a:ext cx="137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Esterno</a:t>
            </a:r>
            <a:endParaRPr lang="it-IT" b="1" dirty="0"/>
          </a:p>
        </p:txBody>
      </p:sp>
      <p:sp>
        <p:nvSpPr>
          <p:cNvPr id="27" name="CasellaDiTesto 26"/>
          <p:cNvSpPr txBox="1"/>
          <p:nvPr/>
        </p:nvSpPr>
        <p:spPr>
          <a:xfrm>
            <a:off x="1071538" y="5733256"/>
            <a:ext cx="26363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Condizioni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che influiscono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sull’atto umano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28" name="Parentesi graffa aperta 27"/>
          <p:cNvSpPr/>
          <p:nvPr/>
        </p:nvSpPr>
        <p:spPr>
          <a:xfrm>
            <a:off x="2786050" y="5500702"/>
            <a:ext cx="142875" cy="1152128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/>
          <p:cNvSpPr txBox="1"/>
          <p:nvPr/>
        </p:nvSpPr>
        <p:spPr>
          <a:xfrm>
            <a:off x="2928926" y="5445224"/>
            <a:ext cx="3803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Influssi generali: realtà esterne</a:t>
            </a:r>
            <a:endParaRPr lang="it-IT" b="1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2928926" y="6021288"/>
            <a:ext cx="4163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Influssi particolari: </a:t>
            </a:r>
            <a:endParaRPr lang="it-IT" b="1" dirty="0"/>
          </a:p>
        </p:txBody>
      </p:sp>
      <p:sp>
        <p:nvSpPr>
          <p:cNvPr id="32" name="Parentesi graffa aperta 31"/>
          <p:cNvSpPr/>
          <p:nvPr/>
        </p:nvSpPr>
        <p:spPr>
          <a:xfrm>
            <a:off x="5004048" y="5877272"/>
            <a:ext cx="216024" cy="792088"/>
          </a:xfrm>
          <a:prstGeom prst="leftBrace">
            <a:avLst>
              <a:gd name="adj1" fmla="val 8333"/>
              <a:gd name="adj2" fmla="val 434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CasellaDiTesto 32"/>
          <p:cNvSpPr txBox="1"/>
          <p:nvPr/>
        </p:nvSpPr>
        <p:spPr>
          <a:xfrm>
            <a:off x="5214942" y="5857892"/>
            <a:ext cx="345638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/>
              <a:t>Inavvertenza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Ignoranza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Forza dell’abitudine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Costrizione fisica o psichica</a:t>
            </a:r>
            <a:endParaRPr lang="it-IT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40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000"/>
                            </p:stCondLst>
                            <p:childTnLst>
                              <p:par>
                                <p:cTn id="14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3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6" dur="10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8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3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1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10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1000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11" grpId="0" animBg="1"/>
      <p:bldP spid="13" grpId="0" animBg="1"/>
      <p:bldP spid="18" grpId="0" animBg="1"/>
      <p:bldP spid="23" grpId="0" animBg="1"/>
      <p:bldP spid="28" grpId="0" animBg="1"/>
      <p:bldP spid="3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L’agire morale 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(</a:t>
            </a:r>
            <a:r>
              <a:rPr lang="it-IT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actus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it-IT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moralis</a:t>
            </a:r>
            <a:r>
              <a:rPr lang="it-IT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)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071546"/>
            <a:ext cx="7329510" cy="5253054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</a:pPr>
            <a:endParaRPr lang="it-IT" sz="500" b="1" dirty="0" smtClean="0"/>
          </a:p>
          <a:p>
            <a:pPr>
              <a:lnSpc>
                <a:spcPts val="2200"/>
              </a:lnSpc>
              <a:spcAft>
                <a:spcPts val="1200"/>
              </a:spcAft>
            </a:pPr>
            <a:r>
              <a:rPr lang="it-IT" sz="2400" b="1" dirty="0" smtClean="0"/>
              <a:t>L’atto umano 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actus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humanus</a:t>
            </a:r>
            <a:r>
              <a:rPr lang="it-IT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it-IT" sz="2400" b="1" i="1" dirty="0" smtClean="0"/>
              <a:t> </a:t>
            </a:r>
            <a:r>
              <a:rPr lang="it-IT" sz="2400" b="1" dirty="0" smtClean="0"/>
              <a:t>come precedentemente detto, è l’</a:t>
            </a:r>
            <a:r>
              <a:rPr lang="it-IT" sz="2400" b="1" dirty="0" smtClean="0">
                <a:solidFill>
                  <a:srgbClr val="FF0000"/>
                </a:solidFill>
              </a:rPr>
              <a:t>atto </a:t>
            </a:r>
            <a:r>
              <a:rPr lang="it-IT" sz="2400" b="1" dirty="0" smtClean="0"/>
              <a:t> </a:t>
            </a:r>
            <a:r>
              <a:rPr lang="it-IT" sz="2400" b="1" dirty="0" smtClean="0">
                <a:solidFill>
                  <a:srgbClr val="FF0000"/>
                </a:solidFill>
              </a:rPr>
              <a:t>razionale </a:t>
            </a:r>
            <a:r>
              <a:rPr lang="it-IT" sz="2400" dirty="0" smtClean="0">
                <a:solidFill>
                  <a:srgbClr val="FF0000"/>
                </a:solidFill>
              </a:rPr>
              <a:t>e </a:t>
            </a:r>
            <a:r>
              <a:rPr lang="it-IT" sz="2400" b="1" dirty="0" smtClean="0">
                <a:solidFill>
                  <a:srgbClr val="FF0000"/>
                </a:solidFill>
              </a:rPr>
              <a:t>libero. </a:t>
            </a:r>
          </a:p>
          <a:p>
            <a:pPr>
              <a:lnSpc>
                <a:spcPts val="20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dirty="0" smtClean="0"/>
              <a:t>Ma </a:t>
            </a:r>
            <a:r>
              <a:rPr lang="it-IT" sz="2200" b="1" dirty="0" smtClean="0"/>
              <a:t>libertà non vuol dire capriccio, </a:t>
            </a:r>
            <a:r>
              <a:rPr lang="it-IT" sz="2200" dirty="0" smtClean="0"/>
              <a:t>né totale </a:t>
            </a:r>
            <a:r>
              <a:rPr lang="it-IT" sz="2200" b="1" dirty="0" smtClean="0"/>
              <a:t>arbitrio</a:t>
            </a:r>
            <a:r>
              <a:rPr lang="it-IT" sz="2200" dirty="0" smtClean="0"/>
              <a:t> e neppure </a:t>
            </a:r>
            <a:r>
              <a:rPr lang="it-IT" sz="2200" b="1" dirty="0" smtClean="0"/>
              <a:t>mancanza di norme </a:t>
            </a:r>
            <a:r>
              <a:rPr lang="it-IT" sz="2200" dirty="0" smtClean="0"/>
              <a:t>di riferimento</a:t>
            </a:r>
            <a:r>
              <a:rPr lang="it-IT" sz="2200" b="1" dirty="0" smtClean="0"/>
              <a:t>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it-IT" sz="2200" b="1" dirty="0" smtClean="0"/>
              <a:t>La persona umana, </a:t>
            </a:r>
            <a:r>
              <a:rPr lang="it-IT" sz="2200" dirty="0" smtClean="0"/>
              <a:t>in quanto </a:t>
            </a:r>
            <a:r>
              <a:rPr lang="it-IT" sz="2200" b="1" dirty="0" smtClean="0"/>
              <a:t>creatura ad immagine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di Dio, è inserita nell’ordine complessivo della creazione e della salvezza.</a:t>
            </a:r>
          </a:p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it-IT" sz="2200" dirty="0" smtClean="0"/>
              <a:t>	Di conseguenza, </a:t>
            </a:r>
            <a:r>
              <a:rPr lang="it-IT" sz="2200" b="1" dirty="0" smtClean="0">
                <a:solidFill>
                  <a:srgbClr val="FF0000"/>
                </a:solidFill>
              </a:rPr>
              <a:t>ogni suo atto è necessario che sia in relazione a tale ordine.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200" b="1" dirty="0" smtClean="0"/>
              <a:t>Per cui, la persona </a:t>
            </a:r>
            <a:r>
              <a:rPr lang="it-IT" sz="2200" b="1" dirty="0" smtClean="0">
                <a:solidFill>
                  <a:srgbClr val="FF0000"/>
                </a:solidFill>
              </a:rPr>
              <a:t>agisce moralmente</a:t>
            </a:r>
            <a:r>
              <a:rPr lang="it-IT" sz="2200" dirty="0" smtClean="0">
                <a:solidFill>
                  <a:srgbClr val="FF0000"/>
                </a:solidFill>
              </a:rPr>
              <a:t> </a:t>
            </a:r>
            <a:r>
              <a:rPr lang="it-IT" sz="2200" dirty="0" smtClean="0"/>
              <a:t>nella misura in cui </a:t>
            </a:r>
            <a:r>
              <a:rPr lang="it-IT" sz="2200" b="1" dirty="0" smtClean="0"/>
              <a:t>si adegua liberamente a quest’ordine;</a:t>
            </a:r>
            <a:r>
              <a:rPr lang="it-IT" sz="2200" dirty="0" smtClean="0"/>
              <a:t>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b="1" dirty="0" smtClean="0"/>
              <a:t>	di conseguenza, obbedisce a Dio </a:t>
            </a:r>
            <a:r>
              <a:rPr lang="it-IT" sz="2200" dirty="0" smtClean="0"/>
              <a:t>e quindi </a:t>
            </a:r>
            <a:r>
              <a:rPr lang="it-IT" sz="2200" b="1" dirty="0" smtClean="0"/>
              <a:t>l’atto umano diventa </a:t>
            </a:r>
            <a:r>
              <a:rPr lang="it-IT" sz="2400" b="1" dirty="0" smtClean="0">
                <a:solidFill>
                  <a:srgbClr val="FF0000"/>
                </a:solidFill>
              </a:rPr>
              <a:t>atto morale </a:t>
            </a:r>
            <a:r>
              <a:rPr lang="it-IT" sz="2400" b="1" i="1" dirty="0" smtClean="0">
                <a:solidFill>
                  <a:srgbClr val="FF0000"/>
                </a:solidFill>
              </a:rPr>
              <a:t>(</a:t>
            </a:r>
            <a:r>
              <a:rPr lang="it-IT" sz="2400" b="1" i="1" dirty="0" err="1" smtClean="0">
                <a:solidFill>
                  <a:srgbClr val="FF0000"/>
                </a:solidFill>
              </a:rPr>
              <a:t>actus</a:t>
            </a:r>
            <a:r>
              <a:rPr lang="it-IT" sz="2400" b="1" i="1" dirty="0" smtClean="0">
                <a:solidFill>
                  <a:srgbClr val="FF0000"/>
                </a:solidFill>
              </a:rPr>
              <a:t> </a:t>
            </a:r>
            <a:r>
              <a:rPr lang="it-IT" sz="2400" b="1" i="1" dirty="0" err="1" smtClean="0">
                <a:solidFill>
                  <a:srgbClr val="FF0000"/>
                </a:solidFill>
              </a:rPr>
              <a:t>moralis</a:t>
            </a:r>
            <a:r>
              <a:rPr lang="it-IT" sz="2400" b="1" i="1" dirty="0" smtClean="0">
                <a:solidFill>
                  <a:srgbClr val="FF0000"/>
                </a:solidFill>
              </a:rPr>
              <a:t>)</a:t>
            </a:r>
            <a:r>
              <a:rPr lang="it-IT" sz="2400" b="1" dirty="0" smtClean="0">
                <a:solidFill>
                  <a:srgbClr val="FF0000"/>
                </a:solidFill>
              </a:rPr>
              <a:t> </a:t>
            </a:r>
            <a:r>
              <a:rPr lang="it-IT" sz="2400" b="1" dirty="0" smtClean="0"/>
              <a:t>e quindi si verifica l’</a:t>
            </a:r>
            <a:r>
              <a:rPr lang="it-IT" sz="2400" b="1" dirty="0" smtClean="0">
                <a:solidFill>
                  <a:srgbClr val="FF0000"/>
                </a:solidFill>
              </a:rPr>
              <a:t>agire morale.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endParaRPr lang="it-IT" sz="2200" dirty="0"/>
          </a:p>
        </p:txBody>
      </p:sp>
      <p:pic>
        <p:nvPicPr>
          <p:cNvPr id="26626" name="Picture 2" descr="D:\Vecchio PC\09_01_2008\Immagini\interrogativo im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2357430"/>
            <a:ext cx="1643042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1.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Indice delle tematiche del corso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51520" y="836712"/>
            <a:ext cx="7200800" cy="5487888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ts val="2000"/>
              </a:lnSpc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Introduzione: </a:t>
            </a:r>
            <a:r>
              <a:rPr lang="it-IT" sz="2400" dirty="0" smtClean="0"/>
              <a:t>natura e compito della </a:t>
            </a:r>
            <a:r>
              <a:rPr lang="it-IT" sz="2400" b="1" dirty="0" smtClean="0"/>
              <a:t>Teologia 			     morale</a:t>
            </a:r>
          </a:p>
          <a:p>
            <a:pPr lvl="1">
              <a:lnSpc>
                <a:spcPts val="2000"/>
              </a:lnSpc>
              <a:spcBef>
                <a:spcPts val="0"/>
              </a:spcBef>
            </a:pPr>
            <a:r>
              <a:rPr lang="it-IT" sz="2200" dirty="0" smtClean="0"/>
              <a:t>Rapporto con l’etica filosofica, con la Rivelazione, </a:t>
            </a:r>
          </a:p>
          <a:p>
            <a:pPr lvl="1"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con le altre religioni.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it-IT" sz="2400" b="1" dirty="0" smtClean="0">
                <a:solidFill>
                  <a:srgbClr val="FF0000"/>
                </a:solidFill>
              </a:rPr>
              <a:t>La persona umana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Creata ad immagine e somiglianza di Dio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Composta di anima e corpo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Il suo carattere creaturale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La sua libertà: autonomia, autorealizzazione, responsabilità</a:t>
            </a:r>
          </a:p>
          <a:p>
            <a:pPr>
              <a:lnSpc>
                <a:spcPts val="2000"/>
              </a:lnSpc>
              <a:spcBef>
                <a:spcPts val="600"/>
              </a:spcBef>
            </a:pPr>
            <a:r>
              <a:rPr lang="it-IT" sz="2400" b="1" dirty="0" smtClean="0">
                <a:solidFill>
                  <a:srgbClr val="FF0000"/>
                </a:solidFill>
              </a:rPr>
              <a:t>Essenza della moralità</a:t>
            </a:r>
          </a:p>
          <a:p>
            <a:pPr marL="880110" lvl="1" indent="-514350">
              <a:lnSpc>
                <a:spcPts val="2000"/>
              </a:lnSpc>
              <a:buFont typeface="+mj-lt"/>
              <a:buAutoNum type="arabicPeriod"/>
            </a:pPr>
            <a:r>
              <a:rPr lang="it-IT" sz="2200" b="1" dirty="0" smtClean="0"/>
              <a:t>L’agire umano</a:t>
            </a:r>
          </a:p>
          <a:p>
            <a:pPr marL="1154430" lvl="2" indent="-514350">
              <a:lnSpc>
                <a:spcPts val="2000"/>
              </a:lnSpc>
            </a:pPr>
            <a:r>
              <a:rPr lang="it-IT" dirty="0" smtClean="0"/>
              <a:t>Essenza dell’atto umano: l’elemento intellettuale (la conoscenza), l’elemento volontario (il consenso)</a:t>
            </a:r>
          </a:p>
          <a:p>
            <a:pPr marL="880110" lvl="1" indent="-514350">
              <a:lnSpc>
                <a:spcPts val="2000"/>
              </a:lnSpc>
              <a:buFont typeface="+mj-lt"/>
              <a:buAutoNum type="arabicPeriod"/>
            </a:pPr>
            <a:r>
              <a:rPr lang="it-IT" sz="2200" b="1" dirty="0" smtClean="0"/>
              <a:t>L’agire morale</a:t>
            </a:r>
          </a:p>
          <a:p>
            <a:pPr marL="1154430" lvl="2" indent="-514350">
              <a:lnSpc>
                <a:spcPts val="2000"/>
              </a:lnSpc>
            </a:pPr>
            <a:r>
              <a:rPr lang="it-IT" dirty="0" smtClean="0"/>
              <a:t>L’essenza della moralità: conformità alla norma</a:t>
            </a:r>
          </a:p>
          <a:p>
            <a:pPr marL="1154430" lvl="2" indent="-514350">
              <a:lnSpc>
                <a:spcPts val="2000"/>
              </a:lnSpc>
            </a:pPr>
            <a:r>
              <a:rPr lang="it-IT" dirty="0" smtClean="0"/>
              <a:t>Moralità connessa con il dovere.</a:t>
            </a:r>
            <a:endParaRPr lang="it-IT" dirty="0"/>
          </a:p>
        </p:txBody>
      </p:sp>
      <p:pic>
        <p:nvPicPr>
          <p:cNvPr id="1026" name="Picture 2" descr="C:\Users\don Salvatore\Immagini\OFF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836712"/>
            <a:ext cx="2051720" cy="5472608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 rot="18786275">
            <a:off x="7016910" y="776587"/>
            <a:ext cx="2204086" cy="7882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Occhio</a:t>
            </a:r>
          </a:p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     alle </a:t>
            </a:r>
          </a:p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tematiche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571504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moralità connessa con il dovere</a:t>
            </a:r>
            <a:endParaRPr lang="it-IT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429684" cy="5715040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r>
              <a:rPr lang="it-IT" sz="2400" dirty="0" smtClean="0"/>
              <a:t>L’</a:t>
            </a:r>
            <a:r>
              <a:rPr lang="it-IT" sz="2400" b="1" dirty="0" smtClean="0"/>
              <a:t>atto</a:t>
            </a:r>
            <a:r>
              <a:rPr lang="it-IT" sz="2400" dirty="0" smtClean="0"/>
              <a:t> </a:t>
            </a:r>
            <a:r>
              <a:rPr lang="it-IT" sz="2400" b="1" dirty="0" smtClean="0"/>
              <a:t>morale</a:t>
            </a:r>
            <a:r>
              <a:rPr lang="it-IT" sz="2400" dirty="0" smtClean="0"/>
              <a:t>, </a:t>
            </a:r>
            <a:r>
              <a:rPr lang="it-IT" sz="2400" b="1" dirty="0" smtClean="0"/>
              <a:t>esige di essere voluto, scelto liberamente.</a:t>
            </a:r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Dove si colloca allora i</a:t>
            </a:r>
            <a:r>
              <a:rPr lang="it-IT" sz="2400" dirty="0" smtClean="0">
                <a:solidFill>
                  <a:srgbClr val="FF0000"/>
                </a:solidFill>
              </a:rPr>
              <a:t>l</a:t>
            </a:r>
            <a:r>
              <a:rPr lang="it-IT" sz="2400" dirty="0" smtClean="0"/>
              <a:t> </a:t>
            </a:r>
            <a:r>
              <a:rPr lang="it-IT" sz="2400" b="1" cap="small" dirty="0" smtClean="0">
                <a:solidFill>
                  <a:srgbClr val="FF0000"/>
                </a:solidFill>
              </a:rPr>
              <a:t>dovere</a:t>
            </a:r>
            <a:r>
              <a:rPr lang="it-IT" sz="2400" b="1" dirty="0" smtClean="0">
                <a:solidFill>
                  <a:srgbClr val="FF0000"/>
                </a:solidFill>
              </a:rPr>
              <a:t>?</a:t>
            </a:r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Il dovere si pone come </a:t>
            </a:r>
            <a:r>
              <a:rPr lang="it-IT" sz="2400" b="1" i="1" dirty="0" smtClean="0">
                <a:solidFill>
                  <a:srgbClr val="FF0000"/>
                </a:solidFill>
              </a:rPr>
              <a:t>legame morale </a:t>
            </a:r>
            <a:r>
              <a:rPr lang="it-IT" sz="2400" b="1" dirty="0" smtClean="0">
                <a:solidFill>
                  <a:srgbClr val="FF0000"/>
                </a:solidFill>
              </a:rPr>
              <a:t>ad un valore superiore,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al quale si può anche opporre un rifiuto,  </a:t>
            </a:r>
            <a:r>
              <a:rPr lang="it-IT" sz="2400" dirty="0" smtClean="0"/>
              <a:t>perché non toglie la libertà psicologica. (</a:t>
            </a:r>
            <a:r>
              <a:rPr lang="it-IT" sz="2400" i="1" dirty="0" smtClean="0"/>
              <a:t>Vedi il comportamento dei nostri progenitori).</a:t>
            </a:r>
            <a:endParaRPr lang="it-IT" sz="2400" dirty="0" smtClean="0"/>
          </a:p>
          <a:p>
            <a:pPr>
              <a:lnSpc>
                <a:spcPts val="2200"/>
              </a:lnSpc>
            </a:pPr>
            <a:r>
              <a:rPr lang="it-IT" sz="2400" dirty="0" smtClean="0"/>
              <a:t>Questo legame si distingue:</a:t>
            </a:r>
          </a:p>
          <a:p>
            <a:pPr lvl="2">
              <a:lnSpc>
                <a:spcPts val="2200"/>
              </a:lnSpc>
            </a:pPr>
            <a:r>
              <a:rPr lang="it-IT" sz="2200" dirty="0" smtClean="0"/>
              <a:t>dalla costrizione fisica (violenza)</a:t>
            </a:r>
          </a:p>
          <a:p>
            <a:pPr lvl="2">
              <a:lnSpc>
                <a:spcPts val="2200"/>
              </a:lnSpc>
            </a:pPr>
            <a:r>
              <a:rPr lang="it-IT" sz="2200" dirty="0" smtClean="0"/>
              <a:t>    “         “       psichica (timore)</a:t>
            </a:r>
          </a:p>
          <a:p>
            <a:pPr lvl="2">
              <a:lnSpc>
                <a:spcPts val="2200"/>
              </a:lnSpc>
            </a:pPr>
            <a:r>
              <a:rPr lang="it-IT" sz="2200" dirty="0" smtClean="0"/>
              <a:t>    “         “       logica (dare l’assenso al giudizio 2+2= 4)</a:t>
            </a:r>
            <a:endParaRPr lang="it-IT" sz="1000" dirty="0" smtClean="0"/>
          </a:p>
          <a:p>
            <a:pPr>
              <a:lnSpc>
                <a:spcPts val="2200"/>
              </a:lnSpc>
              <a:spcBef>
                <a:spcPts val="1800"/>
              </a:spcBef>
            </a:pPr>
            <a:r>
              <a:rPr lang="it-IT" sz="2400" dirty="0" smtClean="0"/>
              <a:t>Il </a:t>
            </a:r>
            <a:r>
              <a:rPr lang="it-IT" sz="2400" b="1" dirty="0" smtClean="0">
                <a:solidFill>
                  <a:srgbClr val="FF0000"/>
                </a:solidFill>
              </a:rPr>
              <a:t>dovere morale deriva dalla volontà di Dio </a:t>
            </a:r>
            <a:r>
              <a:rPr lang="it-IT" sz="2400" dirty="0" smtClean="0"/>
              <a:t>che ha creato un determinato ordine. </a:t>
            </a:r>
          </a:p>
          <a:p>
            <a:pPr>
              <a:lnSpc>
                <a:spcPts val="2200"/>
              </a:lnSpc>
              <a:spcBef>
                <a:spcPts val="600"/>
              </a:spcBef>
              <a:buNone/>
            </a:pPr>
            <a:r>
              <a:rPr lang="it-IT" sz="2400" b="1" dirty="0" smtClean="0"/>
              <a:t>Per cui,</a:t>
            </a:r>
          </a:p>
          <a:p>
            <a:pPr>
              <a:lnSpc>
                <a:spcPts val="2000"/>
              </a:lnSpc>
            </a:pPr>
            <a:r>
              <a:rPr lang="it-IT" sz="2200" b="1" dirty="0" smtClean="0"/>
              <a:t>La persona agisce bene, </a:t>
            </a:r>
            <a:r>
              <a:rPr lang="it-IT" sz="2200" dirty="0" smtClean="0"/>
              <a:t>quando </a:t>
            </a:r>
            <a:r>
              <a:rPr lang="it-IT" sz="2200" b="1" dirty="0" smtClean="0"/>
              <a:t>opera in maniera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conforme al suo essere creaturale </a:t>
            </a:r>
            <a:r>
              <a:rPr lang="it-IT" sz="2200" dirty="0" smtClean="0"/>
              <a:t>e quindi in sintonia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con la volontà, con il progetto di Dio. </a:t>
            </a:r>
          </a:p>
          <a:p>
            <a:pPr>
              <a:lnSpc>
                <a:spcPts val="2000"/>
              </a:lnSpc>
            </a:pPr>
            <a:r>
              <a:rPr lang="it-IT" sz="2200" b="1" dirty="0" smtClean="0"/>
              <a:t>Agisce male, </a:t>
            </a:r>
            <a:r>
              <a:rPr lang="it-IT" sz="2200" dirty="0" smtClean="0"/>
              <a:t>se sceglie di </a:t>
            </a:r>
            <a:r>
              <a:rPr lang="it-IT" sz="2200" b="1" dirty="0" smtClean="0"/>
              <a:t>agire in maniera difforme dal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suo essere creaturale </a:t>
            </a:r>
            <a:r>
              <a:rPr lang="it-IT" sz="2200" dirty="0" smtClean="0"/>
              <a:t>e quindi dal progetto di Dio.</a:t>
            </a:r>
          </a:p>
          <a:p>
            <a:pPr>
              <a:lnSpc>
                <a:spcPts val="2200"/>
              </a:lnSpc>
            </a:pPr>
            <a:endParaRPr lang="it-IT" sz="2700" dirty="0" smtClean="0"/>
          </a:p>
          <a:p>
            <a:pPr lvl="2">
              <a:lnSpc>
                <a:spcPts val="2200"/>
              </a:lnSpc>
            </a:pPr>
            <a:endParaRPr lang="it-IT" sz="2200" dirty="0"/>
          </a:p>
        </p:txBody>
      </p:sp>
      <p:pic>
        <p:nvPicPr>
          <p:cNvPr id="8" name="Picture 2" descr="D:\Vecchio PC\09_01_2008\Immagini\OFF0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8" y="4572008"/>
            <a:ext cx="1643042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Fumetto 3 10"/>
          <p:cNvSpPr/>
          <p:nvPr/>
        </p:nvSpPr>
        <p:spPr>
          <a:xfrm>
            <a:off x="7715272" y="3071810"/>
            <a:ext cx="1428728" cy="755524"/>
          </a:xfrm>
          <a:prstGeom prst="wedgeEllipseCallout">
            <a:avLst>
              <a:gd name="adj1" fmla="val 18200"/>
              <a:gd name="adj2" fmla="val 1461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7786710" y="3143249"/>
            <a:ext cx="1643074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E,</a:t>
            </a:r>
          </a:p>
          <a:p>
            <a:pPr>
              <a:lnSpc>
                <a:spcPts val="2000"/>
              </a:lnSpc>
            </a:pPr>
            <a:r>
              <a:rPr lang="it-IT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dovere?</a:t>
            </a:r>
            <a:endPara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2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Dov’è l’essenza della moralità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642918"/>
            <a:ext cx="8143932" cy="600079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  <a:spcAft>
                <a:spcPts val="600"/>
              </a:spcAft>
            </a:pPr>
            <a:r>
              <a:rPr lang="it-IT" sz="2400" dirty="0" smtClean="0"/>
              <a:t>Per </a:t>
            </a:r>
            <a:r>
              <a:rPr lang="it-IT" sz="2400" b="1" dirty="0" smtClean="0">
                <a:solidFill>
                  <a:srgbClr val="FF0000"/>
                </a:solidFill>
              </a:rPr>
              <a:t>moralità,</a:t>
            </a:r>
            <a:r>
              <a:rPr lang="it-IT" sz="2400" b="1" dirty="0" smtClean="0"/>
              <a:t>  </a:t>
            </a:r>
            <a:r>
              <a:rPr lang="it-IT" sz="2200" dirty="0" smtClean="0"/>
              <a:t>si intende il </a:t>
            </a:r>
            <a:r>
              <a:rPr lang="it-IT" sz="2200" b="1" dirty="0" smtClean="0">
                <a:solidFill>
                  <a:srgbClr val="FF0000"/>
                </a:solidFill>
              </a:rPr>
              <a:t>rapporto dell’azione 				    liberamente voluta, con la norma </a:t>
            </a:r>
            <a:r>
              <a:rPr lang="it-IT" sz="2200" dirty="0" smtClean="0"/>
              <a:t>o progetto</a:t>
            </a:r>
            <a:r>
              <a:rPr lang="it-IT" sz="2200" b="1" dirty="0" smtClean="0"/>
              <a:t>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400" b="1" dirty="0" smtClean="0">
                <a:solidFill>
                  <a:srgbClr val="FF0000"/>
                </a:solidFill>
              </a:rPr>
              <a:t>Norma,</a:t>
            </a:r>
            <a:r>
              <a:rPr lang="it-IT" sz="2400" b="1" dirty="0" smtClean="0"/>
              <a:t>  </a:t>
            </a:r>
            <a:r>
              <a:rPr lang="it-IT" sz="2200" dirty="0" smtClean="0"/>
              <a:t>significa </a:t>
            </a:r>
            <a:r>
              <a:rPr lang="it-IT" sz="2200" b="1" i="1" dirty="0" smtClean="0">
                <a:solidFill>
                  <a:srgbClr val="FF0000"/>
                </a:solidFill>
              </a:rPr>
              <a:t>ordinamento</a:t>
            </a:r>
            <a:r>
              <a:rPr lang="it-IT" sz="2200" i="1" dirty="0" smtClean="0">
                <a:solidFill>
                  <a:srgbClr val="FF0000"/>
                </a:solidFill>
              </a:rPr>
              <a:t>, </a:t>
            </a:r>
            <a:r>
              <a:rPr lang="it-IT" sz="2200" i="1" dirty="0" smtClean="0"/>
              <a:t>i</a:t>
            </a:r>
            <a:r>
              <a:rPr lang="it-IT" sz="2200" dirty="0" smtClean="0"/>
              <a:t>nteso</a:t>
            </a:r>
            <a:r>
              <a:rPr lang="it-IT" sz="2200" i="1" dirty="0" smtClean="0"/>
              <a:t> </a:t>
            </a:r>
            <a:r>
              <a:rPr lang="it-IT" sz="2200" dirty="0" smtClean="0"/>
              <a:t>come indicazione di 		        un ordine stabilito e di scopo (Es. </a:t>
            </a:r>
            <a:r>
              <a:rPr lang="it-IT" sz="2200" i="1" dirty="0" smtClean="0"/>
              <a:t>il progetto di 		        costruzione di una penna che ne dà identità e scopo</a:t>
            </a:r>
            <a:r>
              <a:rPr lang="it-IT" sz="2200" dirty="0" smtClean="0"/>
              <a:t>).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400" dirty="0" smtClean="0"/>
              <a:t>Quindi,</a:t>
            </a:r>
            <a:r>
              <a:rPr lang="it-IT" sz="2200" dirty="0" smtClean="0"/>
              <a:t>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dirty="0" smtClean="0"/>
              <a:t>		   è </a:t>
            </a:r>
            <a:r>
              <a:rPr lang="it-IT" sz="2200" b="1" dirty="0" smtClean="0">
                <a:solidFill>
                  <a:srgbClr val="FF0000"/>
                </a:solidFill>
              </a:rPr>
              <a:t>moralmente buona </a:t>
            </a:r>
            <a:r>
              <a:rPr lang="it-IT" sz="2200" b="1" dirty="0" smtClean="0"/>
              <a:t>l’azione che è in rapporto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		    con la norma ed è regolata da essa</a:t>
            </a:r>
          </a:p>
          <a:p>
            <a:pPr>
              <a:lnSpc>
                <a:spcPts val="2000"/>
              </a:lnSpc>
              <a:spcBef>
                <a:spcPts val="1200"/>
              </a:spcBef>
              <a:buNone/>
            </a:pPr>
            <a:r>
              <a:rPr lang="it-IT" sz="2200" dirty="0" smtClean="0"/>
              <a:t>		   è </a:t>
            </a:r>
            <a:r>
              <a:rPr lang="it-IT" sz="2200" b="1" dirty="0" smtClean="0">
                <a:solidFill>
                  <a:srgbClr val="FF0000"/>
                </a:solidFill>
              </a:rPr>
              <a:t>moralmente cattiva, </a:t>
            </a:r>
            <a:r>
              <a:rPr lang="it-IT" sz="2200" b="1" dirty="0" smtClean="0"/>
              <a:t>l’azione che non è in 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/>
              <a:t>			   rapporto con la norma e la viola.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600"/>
              </a:spcAft>
            </a:pPr>
            <a:r>
              <a:rPr lang="it-IT" sz="2200" b="1" dirty="0" smtClean="0"/>
              <a:t>Pertanto, </a:t>
            </a:r>
            <a:r>
              <a:rPr lang="it-IT" sz="2200" dirty="0" smtClean="0"/>
              <a:t>è importante individuare dove si colloca la norma.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</a:pPr>
            <a:r>
              <a:rPr lang="it-IT" sz="2200" dirty="0" smtClean="0"/>
              <a:t>Riguardo alla persona umana,  l’antropologia cristiana ci dice che </a:t>
            </a:r>
            <a:r>
              <a:rPr lang="it-IT" sz="2200" b="1" dirty="0" smtClean="0">
                <a:solidFill>
                  <a:srgbClr val="FF0000"/>
                </a:solidFill>
              </a:rPr>
              <a:t>la norma è nel nostro stesso essere,  </a:t>
            </a:r>
            <a:r>
              <a:rPr lang="it-IT" sz="2200" dirty="0" smtClean="0"/>
              <a:t>considerando che </a:t>
            </a:r>
            <a:r>
              <a:rPr lang="it-IT" sz="2200" b="1" dirty="0" smtClean="0"/>
              <a:t>l’agire scaturisce dall’essere </a:t>
            </a:r>
            <a:r>
              <a:rPr lang="it-IT" sz="2200" i="1" dirty="0" smtClean="0"/>
              <a:t>(</a:t>
            </a:r>
            <a:r>
              <a:rPr lang="it-IT" sz="2200" i="1" dirty="0" err="1" smtClean="0"/>
              <a:t>agere</a:t>
            </a:r>
            <a:r>
              <a:rPr lang="it-IT" sz="2200" i="1" dirty="0" smtClean="0"/>
              <a:t> </a:t>
            </a:r>
            <a:r>
              <a:rPr lang="it-IT" sz="2200" i="1" dirty="0" err="1" smtClean="0"/>
              <a:t>sequitur</a:t>
            </a:r>
            <a:r>
              <a:rPr lang="it-IT" sz="2200" i="1" dirty="0" smtClean="0"/>
              <a:t> esse).</a:t>
            </a:r>
            <a:endParaRPr lang="it-IT" sz="2200" b="1" i="1" dirty="0" smtClean="0"/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b="1" i="1" dirty="0" smtClean="0"/>
              <a:t>	</a:t>
            </a:r>
            <a:r>
              <a:rPr lang="it-IT" sz="2200" b="1" dirty="0" smtClean="0"/>
              <a:t>Considerando che l’essere umano non è un assoluto, ma una creatura </a:t>
            </a:r>
            <a:r>
              <a:rPr lang="it-IT" sz="2200" dirty="0" smtClean="0"/>
              <a:t>che ha la propria origine in Dio, è lo </a:t>
            </a:r>
            <a:r>
              <a:rPr lang="it-IT" sz="2200" b="1" dirty="0" smtClean="0">
                <a:solidFill>
                  <a:srgbClr val="FF0000"/>
                </a:solidFill>
              </a:rPr>
              <a:t>stesso Dio la </a:t>
            </a:r>
            <a:r>
              <a:rPr lang="it-IT" sz="2200" b="1" i="1" dirty="0" smtClean="0">
                <a:solidFill>
                  <a:srgbClr val="FF0000"/>
                </a:solidFill>
              </a:rPr>
              <a:t>norma ultima </a:t>
            </a:r>
            <a:r>
              <a:rPr lang="it-IT" sz="2200" dirty="0" smtClean="0"/>
              <a:t>e non </a:t>
            </a:r>
            <a:r>
              <a:rPr lang="it-IT" sz="2200" dirty="0" err="1" smtClean="0"/>
              <a:t>normata</a:t>
            </a:r>
            <a:r>
              <a:rPr lang="it-IT" sz="2200" dirty="0" smtClean="0"/>
              <a:t> </a:t>
            </a:r>
            <a:r>
              <a:rPr lang="it-IT" sz="2200" b="1" dirty="0" smtClean="0">
                <a:solidFill>
                  <a:srgbClr val="FF0000"/>
                </a:solidFill>
              </a:rPr>
              <a:t>dell’agire umano. </a:t>
            </a:r>
          </a:p>
          <a:p>
            <a:pPr>
              <a:lnSpc>
                <a:spcPts val="2000"/>
              </a:lnSpc>
              <a:spcBef>
                <a:spcPts val="0"/>
              </a:spcBef>
            </a:pPr>
            <a:r>
              <a:rPr lang="it-IT" sz="2200" dirty="0" smtClean="0"/>
              <a:t>Di conseguenza,  </a:t>
            </a:r>
            <a:r>
              <a:rPr lang="it-IT" sz="2200" b="1" dirty="0" smtClean="0">
                <a:solidFill>
                  <a:srgbClr val="FF0000"/>
                </a:solidFill>
              </a:rPr>
              <a:t>compiere il bene, significa </a:t>
            </a:r>
            <a:r>
              <a:rPr lang="it-IT" sz="2200" dirty="0" smtClean="0"/>
              <a:t>non il semplice adempimento di un precetto, ma </a:t>
            </a:r>
            <a:r>
              <a:rPr lang="it-IT" sz="2200" b="1" dirty="0" smtClean="0">
                <a:solidFill>
                  <a:srgbClr val="FF0000"/>
                </a:solidFill>
              </a:rPr>
              <a:t>agire per la realizzazione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	del proprio essere,  </a:t>
            </a:r>
            <a:r>
              <a:rPr lang="it-IT" sz="2200" dirty="0" smtClean="0"/>
              <a:t>della propria identità. </a:t>
            </a:r>
            <a:endParaRPr lang="it-IT" sz="2200" dirty="0"/>
          </a:p>
        </p:txBody>
      </p:sp>
      <p:graphicFrame>
        <p:nvGraphicFramePr>
          <p:cNvPr id="44036" name="Object 2"/>
          <p:cNvGraphicFramePr>
            <a:graphicFrameLocks noChangeAspect="1"/>
          </p:cNvGraphicFramePr>
          <p:nvPr/>
        </p:nvGraphicFramePr>
        <p:xfrm>
          <a:off x="7929586" y="1500173"/>
          <a:ext cx="1214414" cy="5357827"/>
        </p:xfrm>
        <a:graphic>
          <a:graphicData uri="http://schemas.openxmlformats.org/presentationml/2006/ole">
            <p:oleObj spid="_x0000_s27650" name="ClipArt" r:id="rId3" imgW="2149200" imgH="5813280" progId="">
              <p:embed/>
            </p:oleObj>
          </a:graphicData>
        </a:graphic>
      </p:graphicFrame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entesi graffa aperta 1"/>
          <p:cNvSpPr/>
          <p:nvPr/>
        </p:nvSpPr>
        <p:spPr>
          <a:xfrm>
            <a:off x="899592" y="1196752"/>
            <a:ext cx="504056" cy="5232644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/>
          <p:cNvSpPr txBox="1"/>
          <p:nvPr/>
        </p:nvSpPr>
        <p:spPr>
          <a:xfrm>
            <a:off x="0" y="3068960"/>
            <a:ext cx="13316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L’agire</a:t>
            </a:r>
          </a:p>
          <a:p>
            <a:pPr>
              <a:lnSpc>
                <a:spcPts val="18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morale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857224" y="1428736"/>
            <a:ext cx="5832648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lnSpc>
                <a:spcPts val="2000"/>
              </a:lnSpc>
              <a:buAutoNum type="arabicPeriod"/>
            </a:pPr>
            <a:r>
              <a:rPr lang="it-IT" sz="2000" b="1" dirty="0" smtClean="0">
                <a:solidFill>
                  <a:srgbClr val="FF0000"/>
                </a:solidFill>
              </a:rPr>
              <a:t>E’ dato dalla conformità dell’azione</a:t>
            </a:r>
          </a:p>
          <a:p>
            <a:pPr marL="914400" lvl="1" indent="-457200">
              <a:lnSpc>
                <a:spcPts val="20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	con la norma</a:t>
            </a:r>
            <a:r>
              <a:rPr lang="it-IT" sz="2000" b="1" dirty="0" smtClean="0"/>
              <a:t> ed esclude la costrizione.  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619672" y="1988840"/>
            <a:ext cx="6167038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ts val="18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b="1" dirty="0" smtClean="0"/>
              <a:t>Si colloca dentro la nostra stessa realtà 	creaturale</a:t>
            </a:r>
          </a:p>
          <a:p>
            <a:pPr lvl="1">
              <a:lnSpc>
                <a:spcPts val="2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it-IT" sz="2000" b="1" dirty="0" smtClean="0"/>
              <a:t> Dio, è la norma ultima di riferimento del       	nostro agire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1259632" y="3786190"/>
            <a:ext cx="7670086" cy="3045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 startAt="2"/>
            </a:pPr>
            <a:r>
              <a:rPr lang="it-IT" sz="2000" b="1" dirty="0" smtClean="0">
                <a:solidFill>
                  <a:srgbClr val="FF0000"/>
                </a:solidFill>
              </a:rPr>
              <a:t>Moralità connessa con un dovere</a:t>
            </a:r>
          </a:p>
          <a:p>
            <a:pPr marL="457200" indent="-457200">
              <a:lnSpc>
                <a:spcPts val="2000"/>
              </a:lnSpc>
            </a:pPr>
            <a:r>
              <a:rPr lang="it-IT" sz="2000" b="1" dirty="0" smtClean="0"/>
              <a:t>		- L’atto morale deve essere voluto liberamente</a:t>
            </a:r>
          </a:p>
          <a:p>
            <a:pPr marL="457200" indent="-457200">
              <a:lnSpc>
                <a:spcPts val="2000"/>
              </a:lnSpc>
            </a:pPr>
            <a:r>
              <a:rPr lang="it-IT" sz="2000" b="1" dirty="0" smtClean="0"/>
              <a:t>		- Il dovere esprime un legame morale della volontà, </a:t>
            </a:r>
          </a:p>
          <a:p>
            <a:pPr marL="457200" indent="-457200">
              <a:lnSpc>
                <a:spcPts val="2000"/>
              </a:lnSpc>
            </a:pPr>
            <a:r>
              <a:rPr lang="it-IT" sz="2000" b="1" dirty="0" smtClean="0"/>
              <a:t>	         a un valore superiore ma non toglie la liberà 	 	 	   psicologica </a:t>
            </a:r>
            <a:r>
              <a:rPr lang="it-IT" sz="2000" b="1" dirty="0" smtClean="0">
                <a:solidFill>
                  <a:srgbClr val="FF0000"/>
                </a:solidFill>
              </a:rPr>
              <a:t>(= </a:t>
            </a:r>
            <a:r>
              <a:rPr lang="it-IT" sz="2000" b="1" i="1" dirty="0" smtClean="0">
                <a:solidFill>
                  <a:srgbClr val="FF0000"/>
                </a:solidFill>
              </a:rPr>
              <a:t>legame morale</a:t>
            </a:r>
            <a:r>
              <a:rPr lang="it-IT" sz="2000" b="1" dirty="0" smtClean="0"/>
              <a:t>) </a:t>
            </a:r>
          </a:p>
          <a:p>
            <a:pPr marL="457200" indent="-457200">
              <a:lnSpc>
                <a:spcPts val="1800"/>
              </a:lnSpc>
            </a:pPr>
            <a:endParaRPr lang="it-IT" sz="2000" b="1" dirty="0" smtClean="0"/>
          </a:p>
          <a:p>
            <a:pPr marL="457200" indent="-457200">
              <a:lnSpc>
                <a:spcPts val="1800"/>
              </a:lnSpc>
            </a:pPr>
            <a:endParaRPr lang="it-IT" sz="2000" b="1" dirty="0" smtClean="0"/>
          </a:p>
          <a:p>
            <a:pPr marL="457200" indent="-457200">
              <a:lnSpc>
                <a:spcPts val="1800"/>
              </a:lnSpc>
            </a:pPr>
            <a:r>
              <a:rPr lang="it-IT" sz="2000" b="1" dirty="0" smtClean="0"/>
              <a:t>		  Il legame morale, si distingue</a:t>
            </a:r>
          </a:p>
          <a:p>
            <a:pPr marL="457200" indent="-457200">
              <a:lnSpc>
                <a:spcPts val="1800"/>
              </a:lnSpc>
            </a:pPr>
            <a:r>
              <a:rPr lang="it-IT" sz="2000" b="1" dirty="0" smtClean="0"/>
              <a:t>			      dalla costrizione</a:t>
            </a:r>
          </a:p>
          <a:p>
            <a:pPr marL="457200" indent="-457200">
              <a:lnSpc>
                <a:spcPts val="1800"/>
              </a:lnSpc>
            </a:pPr>
            <a:endParaRPr lang="it-IT" sz="2000" dirty="0" smtClean="0"/>
          </a:p>
          <a:p>
            <a:pPr marL="457200" indent="-457200">
              <a:lnSpc>
                <a:spcPts val="1800"/>
              </a:lnSpc>
            </a:pPr>
            <a:r>
              <a:rPr lang="it-IT" sz="2000" dirty="0" smtClean="0"/>
              <a:t> </a:t>
            </a:r>
          </a:p>
          <a:p>
            <a:pPr marL="457200" indent="-457200">
              <a:lnSpc>
                <a:spcPts val="1800"/>
              </a:lnSpc>
            </a:pPr>
            <a:endParaRPr lang="it-IT" sz="2000" dirty="0"/>
          </a:p>
        </p:txBody>
      </p:sp>
      <p:sp>
        <p:nvSpPr>
          <p:cNvPr id="10" name="Parentesi graffa aperta 9"/>
          <p:cNvSpPr/>
          <p:nvPr/>
        </p:nvSpPr>
        <p:spPr>
          <a:xfrm>
            <a:off x="5929322" y="5143512"/>
            <a:ext cx="71438" cy="1214446"/>
          </a:xfrm>
          <a:prstGeom prst="leftBrace">
            <a:avLst>
              <a:gd name="adj1" fmla="val 8333"/>
              <a:gd name="adj2" fmla="val 5322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6072198" y="5214950"/>
            <a:ext cx="3071802" cy="105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- Fisica (violenza)</a:t>
            </a:r>
          </a:p>
          <a:p>
            <a:r>
              <a:rPr lang="it-IT" b="1" dirty="0" smtClean="0"/>
              <a:t>- Psichica (timore)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- Logica (assenso a giudizi     	indiscutibili)</a:t>
            </a:r>
            <a:endParaRPr lang="it-IT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214282" y="0"/>
            <a:ext cx="8715436" cy="70788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Schema riassuntivo dell’agire  morale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pic>
        <p:nvPicPr>
          <p:cNvPr id="1026" name="Picture 2" descr="D:\Vecchio PC\09_01_2008\Immagini\Il punto interrogativ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5016"/>
            <a:ext cx="1142976" cy="11429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Le fonti della moralità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764704"/>
            <a:ext cx="7886110" cy="5976664"/>
          </a:xfrm>
          <a:ln>
            <a:solidFill>
              <a:srgbClr val="FF0000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ts val="2200"/>
              </a:lnSpc>
              <a:buNone/>
            </a:pPr>
            <a:endParaRPr lang="it-IT" sz="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 elementi</a:t>
            </a:r>
            <a:r>
              <a:rPr lang="it-IT" dirty="0" smtClean="0"/>
              <a:t> </a:t>
            </a:r>
            <a:r>
              <a:rPr lang="it-IT" sz="2900" b="1" dirty="0" smtClean="0"/>
              <a:t>costituiscono un’azione </a:t>
            </a:r>
          </a:p>
          <a:p>
            <a:pPr>
              <a:lnSpc>
                <a:spcPts val="2000"/>
              </a:lnSpc>
              <a:spcBef>
                <a:spcPts val="0"/>
              </a:spcBef>
              <a:buNone/>
            </a:pPr>
            <a:r>
              <a:rPr lang="it-IT" sz="2900" b="1" dirty="0" smtClean="0"/>
              <a:t>		         e ne determinano la moralità. 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800" b="1" dirty="0" smtClean="0">
                <a:solidFill>
                  <a:srgbClr val="FF0000"/>
                </a:solidFill>
              </a:rPr>
              <a:t>Lo scopo </a:t>
            </a:r>
            <a:r>
              <a:rPr lang="it-IT" sz="2900" b="1" dirty="0" smtClean="0">
                <a:solidFill>
                  <a:srgbClr val="FF0000"/>
                </a:solidFill>
              </a:rPr>
              <a:t>oggettivo </a:t>
            </a:r>
            <a:r>
              <a:rPr lang="it-IT" sz="2900" dirty="0" smtClean="0"/>
              <a:t>(l’oggetto) a cui mira l’azione e 		           	         ne fornisce la bontà o meno </a:t>
            </a:r>
            <a:r>
              <a:rPr lang="it-IT" sz="2900" b="1" i="1" dirty="0" smtClean="0">
                <a:solidFill>
                  <a:srgbClr val="FF0000"/>
                </a:solidFill>
              </a:rPr>
              <a:t>(finis </a:t>
            </a:r>
            <a:r>
              <a:rPr lang="it-IT" sz="2900" b="1" i="1" dirty="0" err="1" smtClean="0">
                <a:solidFill>
                  <a:srgbClr val="FF0000"/>
                </a:solidFill>
              </a:rPr>
              <a:t>operis</a:t>
            </a:r>
            <a:r>
              <a:rPr lang="it-IT" sz="2900" b="1" i="1" dirty="0" smtClean="0">
                <a:solidFill>
                  <a:srgbClr val="FF0000"/>
                </a:solidFill>
              </a:rPr>
              <a:t>). </a:t>
            </a:r>
            <a:endParaRPr lang="it-IT" sz="2900" dirty="0" smtClean="0"/>
          </a:p>
          <a:p>
            <a:pPr>
              <a:lnSpc>
                <a:spcPts val="1800"/>
              </a:lnSpc>
              <a:spcBef>
                <a:spcPts val="24"/>
              </a:spcBef>
            </a:pPr>
            <a:r>
              <a:rPr lang="it-IT" sz="2800" b="1" dirty="0" smtClean="0">
                <a:solidFill>
                  <a:srgbClr val="FF0000"/>
                </a:solidFill>
              </a:rPr>
              <a:t>Le circostanze.  </a:t>
            </a:r>
            <a:r>
              <a:rPr lang="it-IT" sz="2900" dirty="0" smtClean="0"/>
              <a:t>Determinazioni ulteriori che </a:t>
            </a:r>
            <a:r>
              <a:rPr lang="it-IT" sz="2900" b="1" dirty="0" smtClean="0"/>
              <a:t>fanno </a:t>
            </a:r>
          </a:p>
          <a:p>
            <a:pPr>
              <a:lnSpc>
                <a:spcPts val="1800"/>
              </a:lnSpc>
              <a:spcBef>
                <a:spcPts val="0"/>
              </a:spcBef>
              <a:buNone/>
            </a:pPr>
            <a:r>
              <a:rPr lang="it-IT" sz="2900" b="1" dirty="0" smtClean="0"/>
              <a:t>		         crescere o diminuire il grado di </a:t>
            </a:r>
          </a:p>
          <a:p>
            <a:pPr>
              <a:lnSpc>
                <a:spcPts val="18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900" b="1" dirty="0" smtClean="0"/>
              <a:t>		         moralità delle azioni.</a:t>
            </a:r>
          </a:p>
          <a:p>
            <a:pPr>
              <a:lnSpc>
                <a:spcPts val="1800"/>
              </a:lnSpc>
            </a:pPr>
            <a:r>
              <a:rPr lang="it-IT" sz="2800" b="1" dirty="0" smtClean="0">
                <a:solidFill>
                  <a:srgbClr val="FF0000"/>
                </a:solidFill>
              </a:rPr>
              <a:t>L’intenzione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sz="2900" b="1" dirty="0" smtClean="0">
                <a:solidFill>
                  <a:srgbClr val="FF0000"/>
                </a:solidFill>
              </a:rPr>
              <a:t>dell’agente. </a:t>
            </a:r>
            <a:r>
              <a:rPr lang="it-IT" sz="2900" dirty="0" smtClean="0"/>
              <a:t>E’ il bene finale, ma che da </a:t>
            </a:r>
          </a:p>
          <a:p>
            <a:pPr>
              <a:lnSpc>
                <a:spcPts val="1400"/>
              </a:lnSpc>
              <a:buNone/>
            </a:pPr>
            <a:r>
              <a:rPr lang="it-IT" sz="2900" dirty="0" smtClean="0"/>
              <a:t>		         subito muove l’agente a porre l’atto e</a:t>
            </a:r>
          </a:p>
          <a:p>
            <a:pPr>
              <a:lnSpc>
                <a:spcPts val="1400"/>
              </a:lnSpc>
              <a:buNone/>
            </a:pPr>
            <a:r>
              <a:rPr lang="it-IT" sz="2900" dirty="0" smtClean="0"/>
              <a:t>		         </a:t>
            </a:r>
            <a:r>
              <a:rPr lang="it-IT" sz="2900" b="1" dirty="0" smtClean="0"/>
              <a:t>determina il valore ultimo dell’azione </a:t>
            </a:r>
            <a:r>
              <a:rPr lang="it-IT" sz="2900" b="1" i="1" dirty="0" smtClean="0">
                <a:solidFill>
                  <a:srgbClr val="FF0000"/>
                </a:solidFill>
              </a:rPr>
              <a:t>(finis 	 	          </a:t>
            </a:r>
            <a:r>
              <a:rPr lang="it-IT" sz="2900" b="1" i="1" dirty="0" err="1" smtClean="0">
                <a:solidFill>
                  <a:srgbClr val="FF0000"/>
                </a:solidFill>
              </a:rPr>
              <a:t>operantis</a:t>
            </a:r>
            <a:r>
              <a:rPr lang="it-IT" sz="2900" b="1" i="1" dirty="0" smtClean="0">
                <a:solidFill>
                  <a:srgbClr val="FF0000"/>
                </a:solidFill>
              </a:rPr>
              <a:t>) 	  	     	</a:t>
            </a:r>
            <a:endParaRPr lang="it-IT" sz="2900" dirty="0" smtClean="0">
              <a:solidFill>
                <a:srgbClr val="FF0000"/>
              </a:solidFill>
            </a:endParaRPr>
          </a:p>
          <a:p>
            <a:pPr>
              <a:lnSpc>
                <a:spcPts val="2000"/>
              </a:lnSpc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	</a:t>
            </a:r>
            <a:r>
              <a:rPr lang="it-IT" sz="2800" b="1" dirty="0" smtClean="0">
                <a:solidFill>
                  <a:srgbClr val="FF0000"/>
                </a:solidFill>
              </a:rPr>
              <a:t>Lo scopo oggettivo, </a:t>
            </a:r>
            <a:r>
              <a:rPr lang="it-IT" sz="2900" dirty="0" smtClean="0"/>
              <a:t>dà la </a:t>
            </a:r>
            <a:r>
              <a:rPr lang="it-IT" sz="2900" b="1" dirty="0" smtClean="0"/>
              <a:t>prima forma </a:t>
            </a:r>
            <a:r>
              <a:rPr lang="it-IT" sz="2900" dirty="0" smtClean="0"/>
              <a:t>all’azione morale,</a:t>
            </a:r>
            <a:r>
              <a:rPr lang="it-IT" sz="2900" b="1" dirty="0" smtClean="0">
                <a:solidFill>
                  <a:srgbClr val="FF0000"/>
                </a:solidFill>
              </a:rPr>
              <a:t> l’intenzione, </a:t>
            </a:r>
            <a:r>
              <a:rPr lang="it-IT" sz="2900" dirty="0" smtClean="0"/>
              <a:t>ne dà il </a:t>
            </a:r>
            <a:r>
              <a:rPr lang="it-IT" sz="2900" b="1" dirty="0" smtClean="0"/>
              <a:t>valore ultimo </a:t>
            </a:r>
            <a:r>
              <a:rPr lang="it-IT" sz="2900" dirty="0" smtClean="0"/>
              <a:t>e </a:t>
            </a:r>
            <a:r>
              <a:rPr lang="it-IT" sz="2900" b="1" dirty="0" smtClean="0">
                <a:solidFill>
                  <a:srgbClr val="FF0000"/>
                </a:solidFill>
              </a:rPr>
              <a:t>possono non coincidere.</a:t>
            </a:r>
          </a:p>
          <a:p>
            <a:pPr>
              <a:lnSpc>
                <a:spcPts val="2000"/>
              </a:lnSpc>
              <a:buNone/>
            </a:pPr>
            <a:r>
              <a:rPr lang="it-IT" b="1" dirty="0" smtClean="0">
                <a:solidFill>
                  <a:srgbClr val="FF0000"/>
                </a:solidFill>
              </a:rPr>
              <a:t>	Es. </a:t>
            </a:r>
            <a:r>
              <a:rPr lang="it-IT" dirty="0" smtClean="0"/>
              <a:t> </a:t>
            </a:r>
            <a:r>
              <a:rPr lang="it-IT" sz="2900" i="1" dirty="0" smtClean="0"/>
              <a:t>Lo scopo oggettivo dell’elemosina, è portare aiuto. L’intenzione di chi opera, può concordare o divergere  con lo scopo oggettivo.</a:t>
            </a:r>
            <a:r>
              <a:rPr lang="it-IT" sz="2900" b="1" i="1" dirty="0" smtClean="0">
                <a:solidFill>
                  <a:srgbClr val="FF0000"/>
                </a:solidFill>
              </a:rPr>
              <a:t> </a:t>
            </a:r>
          </a:p>
          <a:p>
            <a:pPr>
              <a:lnSpc>
                <a:spcPts val="1800"/>
              </a:lnSpc>
              <a:buNone/>
            </a:pPr>
            <a:r>
              <a:rPr lang="it-IT" sz="2200" dirty="0" smtClean="0"/>
              <a:t>	</a:t>
            </a:r>
            <a:r>
              <a:rPr lang="it-IT" sz="2200" b="1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Inoltre,</a:t>
            </a:r>
          </a:p>
          <a:p>
            <a:pPr>
              <a:lnSpc>
                <a:spcPts val="1800"/>
              </a:lnSpc>
              <a:spcBef>
                <a:spcPts val="0"/>
              </a:spcBef>
              <a:buNone/>
            </a:pPr>
            <a:r>
              <a:rPr lang="it-IT" dirty="0" smtClean="0"/>
              <a:t>	</a:t>
            </a:r>
            <a:r>
              <a:rPr lang="it-IT" b="1" dirty="0" smtClean="0"/>
              <a:t>la morale esige </a:t>
            </a:r>
            <a:r>
              <a:rPr lang="it-IT" dirty="0" smtClean="0"/>
              <a:t>l’</a:t>
            </a:r>
            <a:r>
              <a:rPr lang="it-IT" b="1" dirty="0" smtClean="0"/>
              <a:t>accordo</a:t>
            </a:r>
            <a:r>
              <a:rPr lang="it-IT" dirty="0" smtClean="0"/>
              <a:t> </a:t>
            </a:r>
            <a:r>
              <a:rPr lang="it-IT" b="1" dirty="0" smtClean="0"/>
              <a:t>dell’azione con la norma morale sia nel contenuto che nell’intenzione.</a:t>
            </a:r>
            <a:r>
              <a:rPr lang="it-IT" b="1" dirty="0" smtClean="0">
                <a:solidFill>
                  <a:srgbClr val="FF0000"/>
                </a:solidFill>
              </a:rPr>
              <a:t> Solo allora è realizzazione di un bene.</a:t>
            </a:r>
          </a:p>
          <a:p>
            <a:pPr>
              <a:lnSpc>
                <a:spcPts val="2000"/>
              </a:lnSpc>
              <a:buNone/>
            </a:pPr>
            <a:r>
              <a:rPr lang="it-IT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it-IT" dirty="0" smtClean="0"/>
              <a:t>Pertanto, </a:t>
            </a: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fine, non giustifica i mezzi, </a:t>
            </a:r>
            <a:r>
              <a:rPr lang="it-IT" dirty="0" smtClean="0"/>
              <a:t>perché in un oggetto moralmente cattivo, l’azione resta moralmente riprovevole, nonostante uno scopo buono.  </a:t>
            </a:r>
            <a:r>
              <a:rPr lang="it-IT" b="1" dirty="0" smtClean="0">
                <a:solidFill>
                  <a:srgbClr val="FF0000"/>
                </a:solidFill>
              </a:rPr>
              <a:t>Es. </a:t>
            </a:r>
            <a:r>
              <a:rPr lang="it-IT" dirty="0" smtClean="0"/>
              <a:t>Rubare per fare l’elemosina.</a:t>
            </a:r>
            <a:endParaRPr lang="it-IT" dirty="0" smtClean="0">
              <a:solidFill>
                <a:srgbClr val="FF0000"/>
              </a:solidFill>
            </a:endParaRPr>
          </a:p>
          <a:p>
            <a:pPr lvl="1">
              <a:lnSpc>
                <a:spcPts val="2200"/>
              </a:lnSpc>
            </a:pPr>
            <a:endParaRPr lang="it-IT" sz="2200" dirty="0"/>
          </a:p>
        </p:txBody>
      </p:sp>
      <p:pic>
        <p:nvPicPr>
          <p:cNvPr id="8" name="Picture 2" descr="C:\Users\don Salvatore\Immagini\discernimen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642918"/>
            <a:ext cx="2643174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asellaDiTesto 4"/>
          <p:cNvSpPr txBox="1"/>
          <p:nvPr/>
        </p:nvSpPr>
        <p:spPr>
          <a:xfrm>
            <a:off x="7500958" y="1214422"/>
            <a:ext cx="16430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 smtClean="0"/>
              <a:t>Scopo</a:t>
            </a:r>
            <a:endParaRPr lang="it-IT" b="1" i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6500826" y="1643050"/>
            <a:ext cx="1857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Circostanze</a:t>
            </a:r>
            <a:endParaRPr lang="it-IT" sz="16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6500826" y="2357430"/>
            <a:ext cx="1643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Intenzione</a:t>
            </a:r>
            <a:endParaRPr lang="it-IT" b="1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620688"/>
          </a:xfrm>
        </p:spPr>
        <p:txBody>
          <a:bodyPr>
            <a:no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L’ effetto dell’ azione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980728"/>
            <a:ext cx="8496944" cy="541588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>
              <a:lnSpc>
                <a:spcPts val="2000"/>
              </a:lnSpc>
            </a:pPr>
            <a:endParaRPr lang="it-IT" sz="800" dirty="0" smtClean="0"/>
          </a:p>
          <a:p>
            <a:pPr>
              <a:lnSpc>
                <a:spcPts val="2200"/>
              </a:lnSpc>
            </a:pPr>
            <a:r>
              <a:rPr lang="it-IT" sz="2400" dirty="0" smtClean="0"/>
              <a:t>Oltre all’azione, è necessario considerare anche l’</a:t>
            </a:r>
            <a:r>
              <a:rPr lang="it-IT" sz="2400" b="1" dirty="0" smtClean="0">
                <a:solidFill>
                  <a:srgbClr val="FF0000"/>
                </a:solidFill>
              </a:rPr>
              <a:t>effetto</a:t>
            </a:r>
            <a:r>
              <a:rPr lang="it-IT" sz="2400" b="1" dirty="0" smtClean="0"/>
              <a:t> </a:t>
            </a:r>
            <a:r>
              <a:rPr lang="it-IT" sz="2400" dirty="0" smtClean="0">
                <a:solidFill>
                  <a:srgbClr val="FF0000"/>
                </a:solidFill>
              </a:rPr>
              <a:t>che, </a:t>
            </a:r>
            <a:r>
              <a:rPr lang="it-IT" sz="2400" dirty="0" smtClean="0"/>
              <a:t>derivando dall’azione stessa, </a:t>
            </a:r>
            <a:r>
              <a:rPr lang="it-IT" sz="2400" b="1" dirty="0" smtClean="0">
                <a:solidFill>
                  <a:srgbClr val="FF0000"/>
                </a:solidFill>
              </a:rPr>
              <a:t>ottiene un significato morale.</a:t>
            </a:r>
          </a:p>
          <a:p>
            <a:pPr>
              <a:lnSpc>
                <a:spcPts val="22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Due regole principali :   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Di un </a:t>
            </a:r>
            <a:r>
              <a:rPr lang="it-IT" sz="2200" b="1" dirty="0" smtClean="0"/>
              <a:t>effetto </a:t>
            </a:r>
            <a:r>
              <a:rPr lang="it-IT" sz="2200" b="1" dirty="0" smtClean="0">
                <a:solidFill>
                  <a:srgbClr val="FF0000"/>
                </a:solidFill>
              </a:rPr>
              <a:t>direttamente voluto, </a:t>
            </a:r>
            <a:r>
              <a:rPr lang="it-IT" sz="2200" dirty="0" smtClean="0"/>
              <a:t>l’agente ne ha la </a:t>
            </a:r>
            <a:r>
              <a:rPr lang="it-IT" sz="2200" b="1" dirty="0" smtClean="0">
                <a:solidFill>
                  <a:srgbClr val="FF0000"/>
                </a:solidFill>
              </a:rPr>
              <a:t>piena 				responsabilità morale.</a:t>
            </a:r>
          </a:p>
          <a:p>
            <a:pPr lvl="1">
              <a:lnSpc>
                <a:spcPts val="2200"/>
              </a:lnSpc>
            </a:pPr>
            <a:r>
              <a:rPr lang="it-IT" sz="2200" b="1" dirty="0" smtClean="0"/>
              <a:t>Di un effetto cattivo, voluto indirettamente, </a:t>
            </a:r>
          </a:p>
          <a:p>
            <a:pPr lvl="1"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</a:t>
            </a:r>
            <a:r>
              <a:rPr lang="it-IT" sz="2200" b="1" dirty="0" smtClean="0">
                <a:solidFill>
                  <a:srgbClr val="FF0000"/>
                </a:solidFill>
              </a:rPr>
              <a:t>l’agente è responsabile solo se:</a:t>
            </a:r>
          </a:p>
          <a:p>
            <a:pPr lvl="2">
              <a:lnSpc>
                <a:spcPts val="2200"/>
              </a:lnSpc>
            </a:pPr>
            <a:r>
              <a:rPr lang="it-IT" sz="2000" b="1" dirty="0" smtClean="0"/>
              <a:t>prevede l’effetto cattivo</a:t>
            </a:r>
          </a:p>
          <a:p>
            <a:pPr lvl="2">
              <a:lnSpc>
                <a:spcPts val="2000"/>
              </a:lnSpc>
            </a:pPr>
            <a:r>
              <a:rPr lang="it-IT" sz="2000" b="1" dirty="0" smtClean="0"/>
              <a:t>poteva impedirlo (nel caso di un’azione non comandata o evitabile, prendendo le opportune precauzioni. Es. incidente)</a:t>
            </a:r>
          </a:p>
          <a:p>
            <a:pPr lvl="2">
              <a:lnSpc>
                <a:spcPts val="2000"/>
              </a:lnSpc>
            </a:pPr>
            <a:r>
              <a:rPr lang="it-IT" sz="2000" b="1" dirty="0" smtClean="0"/>
              <a:t>doveva impedirlo.  Vale soprattutto per l’effetto cattivo derivante da una omissione (i genitori che devono tenere lontani i figli dai cattivi compagni)</a:t>
            </a:r>
          </a:p>
          <a:p>
            <a:pPr lvl="1">
              <a:lnSpc>
                <a:spcPts val="22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L’azione a doppio effetto, </a:t>
            </a:r>
            <a:r>
              <a:rPr lang="it-IT" sz="2200" dirty="0" smtClean="0"/>
              <a:t>non deve essere omessa ad ogni caso, a motivo dell’effetto cattivo (Es. l’intervento per la guarigione della madre e la morte del figlio). </a:t>
            </a:r>
            <a:endParaRPr lang="it-IT" sz="2200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14356"/>
          </a:xfrm>
        </p:spPr>
        <p:txBody>
          <a:bodyPr>
            <a:normAutofit/>
          </a:bodyPr>
          <a:lstStyle/>
          <a:p>
            <a:pPr algn="ctr"/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Le norme della moralità</a:t>
            </a:r>
            <a:endParaRPr lang="it-IT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928670"/>
            <a:ext cx="8501122" cy="5395930"/>
          </a:xfrm>
          <a:ln>
            <a:solidFill>
              <a:srgbClr val="FF0000"/>
            </a:solidFill>
          </a:ln>
        </p:spPr>
        <p:txBody>
          <a:bodyPr/>
          <a:lstStyle/>
          <a:p>
            <a:pPr>
              <a:lnSpc>
                <a:spcPts val="2400"/>
              </a:lnSpc>
              <a:buNone/>
            </a:pPr>
            <a:r>
              <a:rPr lang="it-IT" sz="2400" dirty="0" smtClean="0"/>
              <a:t>Perché ci sia il modo di prendere consapevolezza dei singoli doveri morali della persona, occorre il riferimento alla </a:t>
            </a:r>
            <a:r>
              <a:rPr lang="it-IT" sz="2400" b="1" dirty="0" smtClean="0">
                <a:solidFill>
                  <a:srgbClr val="FF0000"/>
                </a:solidFill>
              </a:rPr>
              <a:t>norma, </a:t>
            </a:r>
          </a:p>
          <a:p>
            <a:pPr>
              <a:lnSpc>
                <a:spcPts val="1800"/>
              </a:lnSpc>
              <a:buNone/>
            </a:pPr>
            <a:r>
              <a:rPr lang="it-IT" sz="2400" b="1" dirty="0" smtClean="0">
                <a:solidFill>
                  <a:srgbClr val="FF0000"/>
                </a:solidFill>
              </a:rPr>
              <a:t>	</a:t>
            </a:r>
            <a:r>
              <a:rPr lang="it-IT" sz="2400" dirty="0" smtClean="0"/>
              <a:t>così caratterizzata:</a:t>
            </a: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 </a:t>
            </a: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ts val="4000"/>
              </a:lnSpc>
              <a:buNone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	        </a:t>
            </a:r>
          </a:p>
          <a:p>
            <a:pPr lvl="1">
              <a:lnSpc>
                <a:spcPts val="4000"/>
              </a:lnSpc>
              <a:buNone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>
              <a:lnSpc>
                <a:spcPts val="4000"/>
              </a:lnSpc>
              <a:buNone/>
            </a:pP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      </a:t>
            </a:r>
          </a:p>
          <a:p>
            <a:pPr>
              <a:lnSpc>
                <a:spcPts val="4000"/>
              </a:lnSpc>
              <a:buNone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200"/>
              </a:lnSpc>
              <a:buNone/>
            </a:pPr>
            <a:r>
              <a:rPr lang="it-IT" sz="2200" b="1" dirty="0" smtClean="0"/>
              <a:t>	</a:t>
            </a:r>
          </a:p>
          <a:p>
            <a:pPr>
              <a:lnSpc>
                <a:spcPts val="2200"/>
              </a:lnSpc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       </a:t>
            </a:r>
          </a:p>
          <a:p>
            <a:pPr>
              <a:lnSpc>
                <a:spcPts val="2200"/>
              </a:lnSpc>
              <a:buNone/>
            </a:pPr>
            <a:endParaRPr lang="it-IT" sz="2200" b="1" dirty="0" smtClean="0">
              <a:solidFill>
                <a:srgbClr val="FF0000"/>
              </a:solidFill>
            </a:endParaRPr>
          </a:p>
        </p:txBody>
      </p:sp>
      <p:sp>
        <p:nvSpPr>
          <p:cNvPr id="6" name="Parentesi graffa aperta 5"/>
          <p:cNvSpPr/>
          <p:nvPr/>
        </p:nvSpPr>
        <p:spPr>
          <a:xfrm>
            <a:off x="1619672" y="1988840"/>
            <a:ext cx="288032" cy="316835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251520" y="3284984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NORMA</a:t>
            </a:r>
            <a:endParaRPr lang="it-IT" sz="2400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2060848"/>
            <a:ext cx="2520280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000" b="1" dirty="0" smtClean="0"/>
              <a:t>espressione della volontà di Dio,</a:t>
            </a:r>
          </a:p>
          <a:p>
            <a:pPr>
              <a:lnSpc>
                <a:spcPts val="2000"/>
              </a:lnSpc>
            </a:pPr>
            <a:r>
              <a:rPr lang="it-IT" sz="2000" b="1" dirty="0" smtClean="0"/>
              <a:t>che ordina il  libero agire dell’uomo. </a:t>
            </a:r>
            <a:endParaRPr lang="it-IT" sz="2000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292080" y="3933056"/>
            <a:ext cx="3168352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000" b="1" dirty="0" smtClean="0"/>
              <a:t>capacità della persona di accogliere l’appello  della legge morale e determinare l’agire morale concreto.</a:t>
            </a:r>
            <a:endParaRPr lang="it-IT" sz="2000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1835696" y="3861048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small" dirty="0" smtClean="0">
                <a:solidFill>
                  <a:srgbClr val="FF0000"/>
                </a:solidFill>
              </a:rPr>
              <a:t>soggettiva </a:t>
            </a:r>
            <a:r>
              <a:rPr lang="it-IT" sz="2400" b="1" dirty="0" smtClean="0">
                <a:solidFill>
                  <a:srgbClr val="FF0000"/>
                </a:solidFill>
              </a:rPr>
              <a:t>= coscienza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1835696" y="1988840"/>
            <a:ext cx="417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cap="small" dirty="0" smtClean="0">
                <a:solidFill>
                  <a:srgbClr val="FF0000"/>
                </a:solidFill>
              </a:rPr>
              <a:t>oggettiva</a:t>
            </a:r>
            <a:r>
              <a:rPr lang="it-IT" sz="2400" b="1" dirty="0" smtClean="0">
                <a:solidFill>
                  <a:srgbClr val="FF0000"/>
                </a:solidFill>
              </a:rPr>
              <a:t> = legge morale</a:t>
            </a:r>
            <a:endParaRPr lang="it-IT" sz="2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don Salvatore\Immagini\OFF0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71876"/>
            <a:ext cx="1285852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5" grpId="0"/>
      <p:bldP spid="8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legge morale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928670"/>
            <a:ext cx="8472518" cy="5572164"/>
          </a:xfrm>
          <a:ln>
            <a:solidFill>
              <a:srgbClr val="FFFF00"/>
            </a:solidFill>
          </a:ln>
        </p:spPr>
        <p:txBody>
          <a:bodyPr>
            <a:normAutofit fontScale="92500"/>
          </a:bodyPr>
          <a:lstStyle/>
          <a:p>
            <a:pPr>
              <a:lnSpc>
                <a:spcPts val="2200"/>
              </a:lnSpc>
              <a:buNone/>
            </a:pPr>
            <a:r>
              <a:rPr lang="it-IT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indicazioni del Catechismo della Chiesa Cattolica,  caratterizzano così la </a:t>
            </a:r>
            <a:r>
              <a:rPr lang="it-IT" sz="2400" b="1" dirty="0" smtClean="0">
                <a:solidFill>
                  <a:srgbClr val="FF0000"/>
                </a:solidFill>
              </a:rPr>
              <a:t>legge morale.</a:t>
            </a:r>
            <a:endParaRPr lang="it-IT" sz="2400" dirty="0" smtClean="0"/>
          </a:p>
          <a:p>
            <a:pPr>
              <a:lnSpc>
                <a:spcPts val="2200"/>
              </a:lnSpc>
            </a:pPr>
            <a:r>
              <a:rPr lang="it-IT" sz="2400" dirty="0" smtClean="0"/>
              <a:t>E’ un ordine emanato dal Creatore in vista del fine  da perseguire da parte delle creature.</a:t>
            </a:r>
          </a:p>
          <a:p>
            <a:pPr>
              <a:lnSpc>
                <a:spcPts val="2200"/>
              </a:lnSpc>
            </a:pPr>
            <a:r>
              <a:rPr lang="it-IT" sz="2400" dirty="0" smtClean="0"/>
              <a:t>In senso biblico è opera della Sapienza divina ed indica alla persona umana le vie, le norme di condotta che conducono al bene. </a:t>
            </a:r>
          </a:p>
          <a:p>
            <a:pPr>
              <a:lnSpc>
                <a:spcPts val="2200"/>
              </a:lnSpc>
            </a:pPr>
            <a:r>
              <a:rPr lang="it-IT" sz="2400" dirty="0" err="1" smtClean="0"/>
              <a:t>Tertulliano</a:t>
            </a:r>
            <a:r>
              <a:rPr lang="it-IT" sz="2400" dirty="0" smtClean="0"/>
              <a:t>, così presenta la legge morale:</a:t>
            </a:r>
          </a:p>
          <a:p>
            <a:pPr lvl="1">
              <a:lnSpc>
                <a:spcPts val="2000"/>
              </a:lnSpc>
            </a:pPr>
            <a:r>
              <a:rPr lang="it-IT" sz="2200" dirty="0" smtClean="0"/>
              <a:t>«L’uomo è il solo tra tutti gli esseri animali che possa gloriarsi d’essere stato degno di ricevere una Legge da Dio; animale </a:t>
            </a:r>
            <a:r>
              <a:rPr lang="it-IT" sz="2200" b="1" dirty="0" smtClean="0"/>
              <a:t>dotato di ragione, capace di comprendere e di discernere,</a:t>
            </a:r>
            <a:r>
              <a:rPr lang="it-IT" sz="2200" dirty="0" smtClean="0"/>
              <a:t> egli regolerà la propria condotta valendosi della sua libertà e della sua ragione, nella dolce obbedienza a colui che tutto gli ha affidato”. </a:t>
            </a:r>
          </a:p>
          <a:p>
            <a:pPr>
              <a:lnSpc>
                <a:spcPts val="2200"/>
              </a:lnSpc>
            </a:pPr>
            <a:r>
              <a:rPr lang="it-IT" sz="2400" dirty="0" smtClean="0"/>
              <a:t>La </a:t>
            </a:r>
            <a:r>
              <a:rPr lang="it-IT" sz="2400" b="1" dirty="0" smtClean="0"/>
              <a:t>legge morale </a:t>
            </a:r>
            <a:r>
              <a:rPr lang="it-IT" sz="2400" dirty="0" smtClean="0"/>
              <a:t>ha </a:t>
            </a:r>
            <a:r>
              <a:rPr lang="it-IT" sz="2400" b="1" dirty="0" smtClean="0"/>
              <a:t>espressioni diverse, </a:t>
            </a:r>
            <a:r>
              <a:rPr lang="it-IT" sz="2400" dirty="0" smtClean="0"/>
              <a:t>tutte coordinate tra loro: 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la </a:t>
            </a:r>
            <a:r>
              <a:rPr lang="it-IT" sz="2200" b="1" dirty="0" smtClean="0"/>
              <a:t>legge eterna, </a:t>
            </a:r>
            <a:r>
              <a:rPr lang="it-IT" sz="2200" dirty="0" smtClean="0"/>
              <a:t>fonte di tutte le leggi;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la </a:t>
            </a:r>
            <a:r>
              <a:rPr lang="it-IT" sz="2200" b="1" dirty="0" smtClean="0"/>
              <a:t>legge naturale</a:t>
            </a:r>
            <a:r>
              <a:rPr lang="it-IT" sz="2200" dirty="0" smtClean="0"/>
              <a:t>;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la </a:t>
            </a:r>
            <a:r>
              <a:rPr lang="it-IT" sz="2200" b="1" dirty="0" smtClean="0"/>
              <a:t>legge rivelata</a:t>
            </a:r>
            <a:r>
              <a:rPr lang="it-IT" sz="2200" dirty="0" smtClean="0"/>
              <a:t>, antica e nuova;</a:t>
            </a:r>
          </a:p>
          <a:p>
            <a:pPr lvl="1">
              <a:lnSpc>
                <a:spcPts val="2200"/>
              </a:lnSpc>
            </a:pPr>
            <a:r>
              <a:rPr lang="it-IT" sz="2200" dirty="0" smtClean="0"/>
              <a:t>le </a:t>
            </a:r>
            <a:r>
              <a:rPr lang="it-IT" sz="2200" b="1" dirty="0" smtClean="0"/>
              <a:t>leggi civili </a:t>
            </a:r>
            <a:r>
              <a:rPr lang="it-IT" sz="2200" dirty="0" smtClean="0"/>
              <a:t>ed </a:t>
            </a:r>
            <a:r>
              <a:rPr lang="it-IT" sz="2200" b="1" dirty="0" smtClean="0"/>
              <a:t>ecclesiastiche.</a:t>
            </a:r>
            <a:endParaRPr lang="it-IT" sz="2200" b="1" dirty="0"/>
          </a:p>
        </p:txBody>
      </p:sp>
      <p:pic>
        <p:nvPicPr>
          <p:cNvPr id="5" name="Picture 2" descr="C:\Program Files (x86)\Microsoft Office\MEDIA\CAGCAT10\j030084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88495">
            <a:off x="5572132" y="4879903"/>
            <a:ext cx="2571768" cy="14066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legge eterna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357158" y="928670"/>
            <a:ext cx="8329642" cy="564360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>
              <a:lnSpc>
                <a:spcPts val="2200"/>
              </a:lnSpc>
              <a:spcBef>
                <a:spcPts val="2400"/>
              </a:spcBef>
              <a:spcAft>
                <a:spcPts val="600"/>
              </a:spcAft>
            </a:pPr>
            <a:r>
              <a:rPr lang="it-IT" sz="2400" b="1" dirty="0" smtClean="0">
                <a:solidFill>
                  <a:srgbClr val="FF0000"/>
                </a:solidFill>
              </a:rPr>
              <a:t>Legge eterna di Dio</a:t>
            </a:r>
            <a:r>
              <a:rPr lang="it-IT" sz="2400" i="1" dirty="0" smtClean="0">
                <a:solidFill>
                  <a:srgbClr val="FF0000"/>
                </a:solidFill>
              </a:rPr>
              <a:t> (</a:t>
            </a:r>
            <a:r>
              <a:rPr lang="it-IT" sz="2400" i="1" dirty="0" err="1" smtClean="0">
                <a:solidFill>
                  <a:srgbClr val="FF0000"/>
                </a:solidFill>
              </a:rPr>
              <a:t>Lex</a:t>
            </a:r>
            <a:r>
              <a:rPr lang="it-IT" sz="2400" i="1" dirty="0" smtClean="0">
                <a:solidFill>
                  <a:srgbClr val="FF0000"/>
                </a:solidFill>
              </a:rPr>
              <a:t> </a:t>
            </a:r>
            <a:r>
              <a:rPr lang="it-IT" sz="2400" i="1" dirty="0" err="1" smtClean="0">
                <a:solidFill>
                  <a:srgbClr val="FF0000"/>
                </a:solidFill>
              </a:rPr>
              <a:t>aeterna</a:t>
            </a:r>
            <a:r>
              <a:rPr lang="it-IT" sz="2400" i="1" dirty="0" smtClean="0">
                <a:solidFill>
                  <a:srgbClr val="FF0000"/>
                </a:solidFill>
              </a:rPr>
              <a:t>) </a:t>
            </a:r>
            <a:r>
              <a:rPr lang="it-IT" sz="2400" dirty="0" smtClean="0"/>
              <a:t>è  il progetto eterno e 		               universale di Dio,  che ordina tutto il 			    creato verso il fine ultimo.</a:t>
            </a:r>
          </a:p>
          <a:p>
            <a:pPr>
              <a:lnSpc>
                <a:spcPts val="2400"/>
              </a:lnSpc>
            </a:pPr>
            <a:r>
              <a:rPr lang="it-IT" sz="2400" dirty="0" smtClean="0"/>
              <a:t>Secondo San Tommaso,  la </a:t>
            </a:r>
            <a:r>
              <a:rPr lang="it-IT" sz="2400" b="1" dirty="0" smtClean="0">
                <a:solidFill>
                  <a:srgbClr val="FF0000"/>
                </a:solidFill>
              </a:rPr>
              <a:t>legge eterna, </a:t>
            </a:r>
            <a:r>
              <a:rPr lang="it-IT" sz="2400" dirty="0" smtClean="0"/>
              <a:t>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400" dirty="0" smtClean="0"/>
              <a:t>				  </a:t>
            </a:r>
            <a:r>
              <a:rPr lang="it-IT" sz="2200" b="1" dirty="0" smtClean="0"/>
              <a:t>• è «il disegno della sapienza divina in 			     quanto orienta ogni atto e ogni moto, 			     verso il fine ultimo».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 smtClean="0"/>
              <a:t>				  </a:t>
            </a:r>
            <a:r>
              <a:rPr lang="it-IT" sz="2200" b="1" dirty="0" smtClean="0"/>
              <a:t>• è fondata nella essenza di Dio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b="1" dirty="0" smtClean="0"/>
              <a:t>				  • è la fonte principale di ogni altra legge </a:t>
            </a:r>
          </a:p>
          <a:p>
            <a:pPr>
              <a:lnSpc>
                <a:spcPts val="22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 smtClean="0"/>
              <a:t>				</a:t>
            </a:r>
            <a:r>
              <a:rPr lang="it-IT" sz="2200" b="1" dirty="0" smtClean="0"/>
              <a:t>  • è un atto eterno, </a:t>
            </a:r>
            <a:r>
              <a:rPr lang="it-IT" sz="2200" dirty="0" smtClean="0"/>
              <a:t>che ha avuto una 			   	    promulgazione temporale nella 				    creazione e nella rivelazione e per 			   	    questo si distingue in: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dirty="0" smtClean="0"/>
              <a:t>					</a:t>
            </a:r>
            <a:r>
              <a:rPr lang="it-IT" sz="2200" b="1" dirty="0" smtClean="0"/>
              <a:t>• legge morale naturale</a:t>
            </a:r>
          </a:p>
          <a:p>
            <a:pPr>
              <a:lnSpc>
                <a:spcPts val="24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it-IT" sz="2200" b="1" dirty="0" smtClean="0"/>
              <a:t>					• legge divina positiva</a:t>
            </a:r>
          </a:p>
          <a:p>
            <a:pPr>
              <a:lnSpc>
                <a:spcPts val="2400"/>
              </a:lnSpc>
              <a:spcBef>
                <a:spcPts val="0"/>
              </a:spcBef>
              <a:buNone/>
            </a:pPr>
            <a:r>
              <a:rPr lang="it-IT" sz="2400" dirty="0" smtClean="0"/>
              <a:t>				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6" name="Picture 2" descr="C:\Program Files (x86)\Microsoft Office\MEDIA\CAGCAT10\j029912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714620"/>
            <a:ext cx="2143140" cy="271464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00066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legge morale naturale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  <a:ln>
            <a:solidFill>
              <a:srgbClr val="FFFF00"/>
            </a:solidFill>
          </a:ln>
        </p:spPr>
        <p:txBody>
          <a:bodyPr>
            <a:normAutofit/>
          </a:bodyPr>
          <a:lstStyle/>
          <a:p>
            <a:r>
              <a:rPr lang="it-IT" sz="2400" dirty="0" smtClean="0"/>
              <a:t>La legge morale naturale, è una </a:t>
            </a:r>
            <a:r>
              <a:rPr lang="it-IT" sz="2400" i="1" dirty="0" smtClean="0">
                <a:solidFill>
                  <a:srgbClr val="FF0000"/>
                </a:solidFill>
              </a:rPr>
              <a:t>legge non formulata. </a:t>
            </a:r>
            <a:endParaRPr lang="it-IT" sz="2400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buNone/>
            </a:pPr>
            <a:r>
              <a:rPr lang="it-IT" sz="2400" dirty="0" smtClean="0"/>
              <a:t>	</a:t>
            </a:r>
            <a:r>
              <a:rPr lang="it-IT" sz="2200" dirty="0" smtClean="0"/>
              <a:t>San Tommaso, partendo dall’idea che la legge eterna è così intima alla realtà da identificarsi con la natura delle cose,  così la definisce:</a:t>
            </a:r>
          </a:p>
          <a:p>
            <a:pPr>
              <a:lnSpc>
                <a:spcPts val="2600"/>
              </a:lnSpc>
              <a:buNone/>
            </a:pPr>
            <a:r>
              <a:rPr lang="it-IT" sz="2400" dirty="0" smtClean="0"/>
              <a:t>		</a:t>
            </a:r>
            <a:r>
              <a:rPr lang="it-IT" sz="2400" b="1" dirty="0" smtClean="0">
                <a:solidFill>
                  <a:srgbClr val="FF0000"/>
                </a:solidFill>
              </a:rPr>
              <a:t>“partecipazione alla legge eterna, da parte della 	  creatura fornita di intelligenza”. </a:t>
            </a:r>
          </a:p>
          <a:p>
            <a:pPr>
              <a:lnSpc>
                <a:spcPts val="2200"/>
              </a:lnSpc>
              <a:buNone/>
            </a:pPr>
            <a:r>
              <a:rPr lang="it-IT" sz="2200" dirty="0" smtClean="0"/>
              <a:t>Pertanto, per San Tommaso la </a:t>
            </a:r>
            <a:r>
              <a:rPr lang="it-IT" sz="2200" b="1" dirty="0" smtClean="0"/>
              <a:t>legge morale naturale è </a:t>
            </a:r>
            <a:r>
              <a:rPr lang="it-IT" sz="2200" dirty="0" smtClean="0"/>
              <a:t>una </a:t>
            </a:r>
            <a:r>
              <a:rPr lang="it-IT" sz="2200" b="1" dirty="0" smtClean="0">
                <a:solidFill>
                  <a:srgbClr val="FF0000"/>
                </a:solidFill>
              </a:rPr>
              <a:t>legge razionale,</a:t>
            </a:r>
            <a:r>
              <a:rPr lang="it-IT" sz="2200" dirty="0" smtClean="0"/>
              <a:t> in quanto l’essere umano è persona spirituale e razionale ad immagine di Dio e </a:t>
            </a:r>
            <a:r>
              <a:rPr lang="it-IT" sz="2200" b="1" dirty="0" smtClean="0"/>
              <a:t>tende </a:t>
            </a:r>
            <a:r>
              <a:rPr lang="it-IT" sz="2200" b="1" dirty="0" smtClean="0"/>
              <a:t>al suo scopo </a:t>
            </a:r>
            <a:r>
              <a:rPr lang="it-IT" sz="2200" b="1" dirty="0" smtClean="0"/>
              <a:t>in base alla libera </a:t>
            </a:r>
            <a:r>
              <a:rPr lang="it-IT" sz="2200" b="1" dirty="0" smtClean="0"/>
              <a:t>responsabilità </a:t>
            </a:r>
            <a:r>
              <a:rPr lang="it-IT" sz="2200" dirty="0" smtClean="0"/>
              <a:t>e non</a:t>
            </a:r>
            <a:r>
              <a:rPr lang="it-IT" sz="2200" b="1" dirty="0" smtClean="0"/>
              <a:t> </a:t>
            </a:r>
            <a:r>
              <a:rPr lang="it-IT" sz="2200" dirty="0" smtClean="0"/>
              <a:t>in </a:t>
            </a:r>
            <a:r>
              <a:rPr lang="it-IT" sz="2200" dirty="0" smtClean="0"/>
              <a:t>maniera </a:t>
            </a:r>
            <a:r>
              <a:rPr lang="it-IT" sz="2200" dirty="0" smtClean="0"/>
              <a:t>istintiva</a:t>
            </a:r>
            <a:r>
              <a:rPr lang="it-IT" sz="2200" b="1" dirty="0" smtClean="0"/>
              <a:t>. </a:t>
            </a:r>
            <a:endParaRPr lang="it-IT" sz="2200" b="1" dirty="0" smtClean="0"/>
          </a:p>
          <a:p>
            <a:pPr>
              <a:lnSpc>
                <a:spcPts val="2200"/>
              </a:lnSpc>
              <a:buNone/>
            </a:pPr>
            <a:r>
              <a:rPr lang="it-IT" sz="2200" dirty="0" smtClean="0"/>
              <a:t>	</a:t>
            </a:r>
            <a:r>
              <a:rPr lang="it-IT" sz="2200" b="1" dirty="0" smtClean="0"/>
              <a:t>In questa realtà dell’essere, sta il fondamento ontologico della legge naturale.</a:t>
            </a:r>
          </a:p>
          <a:p>
            <a:pPr>
              <a:lnSpc>
                <a:spcPts val="2200"/>
              </a:lnSpc>
            </a:pPr>
            <a:r>
              <a:rPr lang="it-IT" sz="2200" b="1" dirty="0" smtClean="0"/>
              <a:t>Quando la legge naturale viene formulata,  </a:t>
            </a:r>
            <a:r>
              <a:rPr lang="it-IT" sz="2200" dirty="0" smtClean="0"/>
              <a:t>partendo dal presupposto di elementi ontologici certi e validi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per ogni persona,  </a:t>
            </a:r>
            <a:r>
              <a:rPr lang="it-IT" sz="2200" b="1" dirty="0" smtClean="0"/>
              <a:t>si chiama </a:t>
            </a:r>
            <a:r>
              <a:rPr lang="it-IT" sz="2200" dirty="0" smtClean="0"/>
              <a:t>legge morale naturale,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o</a:t>
            </a:r>
            <a:r>
              <a:rPr lang="it-IT" sz="2200" b="1" dirty="0" smtClean="0"/>
              <a:t> </a:t>
            </a:r>
            <a:r>
              <a:rPr lang="it-IT" sz="2200" b="1" i="1" dirty="0" smtClean="0">
                <a:solidFill>
                  <a:srgbClr val="FF0000"/>
                </a:solidFill>
              </a:rPr>
              <a:t>diritto naturale.</a:t>
            </a:r>
            <a:r>
              <a:rPr lang="it-IT" sz="2200" dirty="0" smtClean="0"/>
              <a:t> </a:t>
            </a:r>
            <a:endParaRPr lang="it-IT" sz="2200" dirty="0"/>
          </a:p>
        </p:txBody>
      </p:sp>
      <p:pic>
        <p:nvPicPr>
          <p:cNvPr id="4" name="Picture 6" descr="C:\Program Files (x86)\Microsoft Office\MEDIA\CAGCAT10\j0235241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6578" y="4929198"/>
            <a:ext cx="1928826" cy="15001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rgbClr val="FF0000"/>
                </a:solidFill>
                <a:latin typeface="Franklin Gothic Demi" pitchFamily="34" charset="0"/>
              </a:rPr>
              <a:t>Conoscenza della legge naturale</a:t>
            </a:r>
            <a:endParaRPr lang="it-IT" b="1" dirty="0">
              <a:solidFill>
                <a:srgbClr val="FF0000"/>
              </a:solidFill>
              <a:latin typeface="Franklin Gothic Demi" pitchFamily="34" charset="0"/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429288"/>
          </a:xfrm>
          <a:ln>
            <a:solidFill>
              <a:srgbClr val="FFFF00"/>
            </a:solidFill>
          </a:ln>
        </p:spPr>
        <p:txBody>
          <a:bodyPr/>
          <a:lstStyle/>
          <a:p>
            <a:pPr>
              <a:lnSpc>
                <a:spcPts val="2200"/>
              </a:lnSpc>
            </a:pPr>
            <a:r>
              <a:rPr lang="it-IT" sz="2200" b="1" dirty="0" smtClean="0"/>
              <a:t>Punto di partenza di ogni conoscenza naturale e di ogni agire morale naturale, è Dio.</a:t>
            </a:r>
          </a:p>
          <a:p>
            <a:pPr>
              <a:lnSpc>
                <a:spcPts val="2200"/>
              </a:lnSpc>
            </a:pPr>
            <a:r>
              <a:rPr lang="it-IT" sz="2200" b="1" dirty="0" smtClean="0"/>
              <a:t>San Paolo </a:t>
            </a:r>
            <a:r>
              <a:rPr lang="it-IT" sz="2200" dirty="0" smtClean="0"/>
              <a:t>nella lettera ai Romani afferma che anche i pagani hanno una conoscenza naturale della legge morale. </a:t>
            </a:r>
          </a:p>
          <a:p>
            <a:pPr>
              <a:lnSpc>
                <a:spcPts val="2200"/>
              </a:lnSpc>
              <a:buNone/>
            </a:pPr>
            <a:r>
              <a:rPr lang="it-IT" sz="2200" dirty="0" smtClean="0"/>
              <a:t>	</a:t>
            </a:r>
            <a:r>
              <a:rPr lang="it-IT" sz="2200" i="1" dirty="0" smtClean="0">
                <a:solidFill>
                  <a:srgbClr val="FF0000"/>
                </a:solidFill>
              </a:rPr>
              <a:t>“Quando i pagani, che non hanno la legge, agiscono per natura secondo la legge, essi, pur non avendo la legge, sono legge a se stessi;  dimostrano così che quanto la legge esige, è scritto nei loro cuori” </a:t>
            </a:r>
            <a:r>
              <a:rPr lang="it-IT" sz="2200" dirty="0" smtClean="0">
                <a:solidFill>
                  <a:srgbClr val="FF0000"/>
                </a:solidFill>
              </a:rPr>
              <a:t> (</a:t>
            </a:r>
            <a:r>
              <a:rPr lang="it-IT" sz="2200" dirty="0" err="1" smtClean="0">
                <a:solidFill>
                  <a:srgbClr val="FF0000"/>
                </a:solidFill>
              </a:rPr>
              <a:t>Rm</a:t>
            </a:r>
            <a:r>
              <a:rPr lang="it-IT" sz="2200" dirty="0" smtClean="0">
                <a:solidFill>
                  <a:srgbClr val="FF0000"/>
                </a:solidFill>
              </a:rPr>
              <a:t> 2,14-15).</a:t>
            </a:r>
          </a:p>
          <a:p>
            <a:pPr>
              <a:lnSpc>
                <a:spcPts val="2200"/>
              </a:lnSpc>
            </a:pPr>
            <a:r>
              <a:rPr lang="it-IT" sz="2200" b="1" dirty="0" smtClean="0"/>
              <a:t>Ne</a:t>
            </a:r>
            <a:r>
              <a:rPr lang="it-IT" sz="2200" b="1" dirty="0" smtClean="0"/>
              <a:t>ll’antichità, </a:t>
            </a:r>
            <a:r>
              <a:rPr lang="it-IT" sz="2200" dirty="0" smtClean="0"/>
              <a:t>il concetto di diritti naturali è stato affrontato dai filosofi greci (Aristotele e Stoici), dai Romani. 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In tutte le società antiche i principi dei diritti umani son stati fissati nei testi religiosi (Bibbia, Veda, Corano, Confucio</a:t>
            </a:r>
            <a:r>
              <a:rPr lang="it-IT" sz="2200" dirty="0" smtClean="0"/>
              <a:t>).</a:t>
            </a:r>
          </a:p>
          <a:p>
            <a:pPr>
              <a:lnSpc>
                <a:spcPts val="2200"/>
              </a:lnSpc>
            </a:pPr>
            <a:r>
              <a:rPr lang="it-IT" sz="2200" dirty="0" smtClean="0"/>
              <a:t>Anche </a:t>
            </a:r>
            <a:r>
              <a:rPr lang="it-IT" sz="2200" b="1" dirty="0" smtClean="0"/>
              <a:t>nel </a:t>
            </a:r>
            <a:r>
              <a:rPr lang="it-IT" sz="2200" b="1" dirty="0" smtClean="0"/>
              <a:t>Medioevo </a:t>
            </a:r>
            <a:r>
              <a:rPr lang="it-IT" sz="2200" dirty="0" smtClean="0"/>
              <a:t>e nei secoli </a:t>
            </a:r>
            <a:r>
              <a:rPr lang="it-IT" sz="2200" dirty="0" smtClean="0"/>
              <a:t>successivi, il pensiero ha evidenziato i diritti umani.  </a:t>
            </a:r>
            <a:endParaRPr lang="it-IT" sz="2200" dirty="0" smtClean="0"/>
          </a:p>
          <a:p>
            <a:pPr>
              <a:lnSpc>
                <a:spcPts val="2200"/>
              </a:lnSpc>
            </a:pPr>
            <a:r>
              <a:rPr lang="it-IT" sz="2200" b="1" dirty="0" smtClean="0"/>
              <a:t>Nell’epoca moderna,  </a:t>
            </a:r>
            <a:r>
              <a:rPr lang="it-IT" sz="2200" dirty="0" smtClean="0"/>
              <a:t>una grande affermazione dei diritti umani si è avuta con la dichiarazione universale dei diritti umani firmata </a:t>
            </a:r>
            <a:r>
              <a:rPr lang="it-IT" sz="2200" dirty="0" smtClean="0"/>
              <a:t>a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</a:t>
            </a:r>
            <a:r>
              <a:rPr lang="it-IT" sz="2200" dirty="0" smtClean="0"/>
              <a:t>Parigi nel dicembre del 1948</a:t>
            </a:r>
            <a:r>
              <a:rPr lang="it-IT" sz="2200" dirty="0" smtClean="0"/>
              <a:t>.</a:t>
            </a:r>
            <a:endParaRPr lang="it-IT" sz="2200" dirty="0"/>
          </a:p>
        </p:txBody>
      </p:sp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6858016" y="5445224"/>
            <a:ext cx="2285984" cy="1412776"/>
            <a:chOff x="1824" y="633"/>
            <a:chExt cx="2834" cy="2849"/>
          </a:xfrm>
        </p:grpSpPr>
        <p:sp>
          <p:nvSpPr>
            <p:cNvPr id="5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BE7D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7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CC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8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rgbClr val="D8EBB3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  <p:sp>
          <p:nvSpPr>
            <p:cNvPr id="9" name="Puzzle1"/>
            <p:cNvSpPr>
              <a:spLocks noEditPoints="1" noChangeArrowheads="1"/>
            </p:cNvSpPr>
            <p:nvPr/>
          </p:nvSpPr>
          <p:spPr bwMode="auto">
            <a:xfrm>
              <a:off x="1824" y="1091"/>
              <a:ext cx="1800" cy="1051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CC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t-IT"/>
            </a:p>
          </p:txBody>
        </p:sp>
      </p:grp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9592" y="0"/>
            <a:ext cx="7992888" cy="620688"/>
          </a:xfrm>
        </p:spPr>
        <p:txBody>
          <a:bodyPr>
            <a:normAutofit fontScale="90000"/>
          </a:bodyPr>
          <a:lstStyle/>
          <a:p>
            <a:pPr>
              <a:tabLst>
                <a:tab pos="182563" algn="l"/>
              </a:tabLst>
            </a:pPr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2.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Indice delle tematiche del corso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6851104" cy="5415880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endParaRPr lang="it-IT" sz="1000" b="1" dirty="0" smtClean="0">
              <a:solidFill>
                <a:srgbClr val="FF0000"/>
              </a:solidFill>
            </a:endParaRPr>
          </a:p>
          <a:p>
            <a:r>
              <a:rPr lang="it-IT" sz="2400" b="1" dirty="0" smtClean="0">
                <a:solidFill>
                  <a:srgbClr val="FF0000"/>
                </a:solidFill>
              </a:rPr>
              <a:t>Fonti della moralità </a:t>
            </a:r>
            <a:r>
              <a:rPr lang="it-IT" sz="2400" dirty="0" smtClean="0"/>
              <a:t>(</a:t>
            </a:r>
            <a:r>
              <a:rPr lang="it-IT" sz="2400" i="1" dirty="0" smtClean="0"/>
              <a:t>elementi dell’atto morale</a:t>
            </a:r>
            <a:r>
              <a:rPr lang="it-IT" sz="2400" dirty="0" smtClean="0"/>
              <a:t>)</a:t>
            </a:r>
          </a:p>
          <a:p>
            <a:pPr lvl="1"/>
            <a:r>
              <a:rPr lang="it-IT" sz="2200" b="1" dirty="0" smtClean="0"/>
              <a:t>L’oggetto dell’azione </a:t>
            </a:r>
            <a:r>
              <a:rPr lang="it-IT" sz="2200" dirty="0" smtClean="0"/>
              <a:t>(</a:t>
            </a:r>
            <a:r>
              <a:rPr lang="it-IT" sz="2200" i="1" dirty="0" smtClean="0">
                <a:solidFill>
                  <a:srgbClr val="FF0000"/>
                </a:solidFill>
              </a:rPr>
              <a:t>aspetto oggettivo</a:t>
            </a:r>
            <a:r>
              <a:rPr lang="it-IT" sz="2200" i="1" dirty="0" smtClean="0"/>
              <a:t> dell’azione)</a:t>
            </a:r>
          </a:p>
          <a:p>
            <a:pPr lvl="1"/>
            <a:r>
              <a:rPr lang="it-IT" sz="2200" b="1" dirty="0" smtClean="0"/>
              <a:t>L’intenzione dell’agente</a:t>
            </a:r>
            <a:r>
              <a:rPr lang="it-IT" sz="2200" dirty="0" smtClean="0"/>
              <a:t> </a:t>
            </a:r>
            <a:r>
              <a:rPr lang="it-IT" sz="2200" i="1" dirty="0" smtClean="0"/>
              <a:t>(</a:t>
            </a:r>
            <a:r>
              <a:rPr lang="it-IT" sz="2200" i="1" dirty="0" smtClean="0">
                <a:solidFill>
                  <a:srgbClr val="FF0000"/>
                </a:solidFill>
              </a:rPr>
              <a:t>scopo soggettivo </a:t>
            </a:r>
            <a:r>
              <a:rPr lang="it-IT" sz="2200" i="1" dirty="0" smtClean="0"/>
              <a:t>dell’azione)</a:t>
            </a:r>
          </a:p>
          <a:p>
            <a:pPr lvl="1"/>
            <a:r>
              <a:rPr lang="it-IT" sz="2200" b="1" dirty="0" smtClean="0"/>
              <a:t>Le circostanze </a:t>
            </a:r>
            <a:r>
              <a:rPr lang="it-IT" sz="2200" dirty="0" smtClean="0"/>
              <a:t>che specificano l’azione</a:t>
            </a:r>
            <a:endParaRPr lang="it-IT" sz="2200" b="1" dirty="0" smtClean="0"/>
          </a:p>
          <a:p>
            <a:r>
              <a:rPr lang="it-IT" sz="2400" b="1" dirty="0" smtClean="0">
                <a:solidFill>
                  <a:srgbClr val="FF0000"/>
                </a:solidFill>
              </a:rPr>
              <a:t>Le norme della moralità </a:t>
            </a:r>
          </a:p>
          <a:p>
            <a:pPr marL="880110" lvl="1" indent="-514350">
              <a:lnSpc>
                <a:spcPts val="2400"/>
              </a:lnSpc>
              <a:buFont typeface="+mj-lt"/>
              <a:buAutoNum type="arabicPeriod"/>
            </a:pPr>
            <a:r>
              <a:rPr lang="it-IT" sz="2200" b="1" dirty="0" smtClean="0"/>
              <a:t>La legge morale, norma oggettiva per conoscere la moralità</a:t>
            </a:r>
          </a:p>
          <a:p>
            <a:pPr marL="880110" lvl="1" indent="-514350">
              <a:lnSpc>
                <a:spcPts val="2400"/>
              </a:lnSpc>
              <a:buAutoNum type="alphaLcPeriod"/>
            </a:pPr>
            <a:r>
              <a:rPr lang="it-IT" dirty="0" smtClean="0"/>
              <a:t>La legge morale naturale</a:t>
            </a:r>
          </a:p>
          <a:p>
            <a:pPr marL="880110" lvl="1" indent="-514350">
              <a:lnSpc>
                <a:spcPts val="2400"/>
              </a:lnSpc>
              <a:buAutoNum type="alphaLcPeriod"/>
            </a:pPr>
            <a:r>
              <a:rPr lang="it-IT" dirty="0" smtClean="0"/>
              <a:t>La legge divina positiva</a:t>
            </a:r>
          </a:p>
          <a:p>
            <a:pPr marL="880110" lvl="1" indent="-514350">
              <a:lnSpc>
                <a:spcPts val="2400"/>
              </a:lnSpc>
              <a:buAutoNum type="alphaLcPeriod"/>
            </a:pPr>
            <a:r>
              <a:rPr lang="it-IT" dirty="0" smtClean="0"/>
              <a:t>La legge umana</a:t>
            </a:r>
          </a:p>
          <a:p>
            <a:pPr marL="1154430" lvl="2" indent="-514350">
              <a:lnSpc>
                <a:spcPts val="2400"/>
              </a:lnSpc>
              <a:buAutoNum type="alphaLcPeriod"/>
            </a:pPr>
            <a:r>
              <a:rPr lang="it-IT" dirty="0" smtClean="0"/>
              <a:t>Obbligo morale e cessazione dell’obbligo</a:t>
            </a:r>
            <a:endParaRPr lang="it-IT" dirty="0"/>
          </a:p>
        </p:txBody>
      </p:sp>
      <p:pic>
        <p:nvPicPr>
          <p:cNvPr id="2050" name="Picture 2" descr="C:\Users\don Salvatore\Immagini\OFF1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928670"/>
            <a:ext cx="1835696" cy="5400601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7358082" y="980728"/>
            <a:ext cx="1785918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Elementi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che 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costituiscono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l’atto </a:t>
            </a:r>
          </a:p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morale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entesi graffa aperta 1"/>
          <p:cNvSpPr/>
          <p:nvPr/>
        </p:nvSpPr>
        <p:spPr>
          <a:xfrm>
            <a:off x="1115616" y="620688"/>
            <a:ext cx="216024" cy="5832648"/>
          </a:xfrm>
          <a:prstGeom prst="leftBrace">
            <a:avLst>
              <a:gd name="adj1" fmla="val 0"/>
              <a:gd name="adj2" fmla="val 5222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0" y="3429000"/>
            <a:ext cx="1307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Legge </a:t>
            </a:r>
          </a:p>
          <a:p>
            <a:pPr>
              <a:lnSpc>
                <a:spcPts val="24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morale</a:t>
            </a:r>
            <a:endParaRPr lang="it-IT" sz="2200" b="1" dirty="0">
              <a:solidFill>
                <a:srgbClr val="FF0000"/>
              </a:solidFill>
            </a:endParaRPr>
          </a:p>
        </p:txBody>
      </p:sp>
      <p:sp>
        <p:nvSpPr>
          <p:cNvPr id="4" name="Parentesi graffa aperta 3"/>
          <p:cNvSpPr/>
          <p:nvPr/>
        </p:nvSpPr>
        <p:spPr>
          <a:xfrm>
            <a:off x="2699792" y="404664"/>
            <a:ext cx="288032" cy="410445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/>
          <p:cNvSpPr txBox="1"/>
          <p:nvPr/>
        </p:nvSpPr>
        <p:spPr>
          <a:xfrm>
            <a:off x="1187624" y="1628800"/>
            <a:ext cx="17281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Legge divina</a:t>
            </a:r>
          </a:p>
          <a:p>
            <a:pPr>
              <a:lnSpc>
                <a:spcPts val="1800"/>
              </a:lnSpc>
            </a:pPr>
            <a:r>
              <a:rPr lang="it-IT" sz="2000" i="1" dirty="0" smtClean="0">
                <a:solidFill>
                  <a:srgbClr val="FF0000"/>
                </a:solidFill>
              </a:rPr>
              <a:t>  </a:t>
            </a:r>
            <a:r>
              <a:rPr lang="it-IT" sz="2000" i="1" dirty="0" err="1" smtClean="0">
                <a:solidFill>
                  <a:srgbClr val="FF0000"/>
                </a:solidFill>
              </a:rPr>
              <a:t>Lex</a:t>
            </a:r>
            <a:r>
              <a:rPr lang="it-IT" sz="2000" i="1" dirty="0" smtClean="0">
                <a:solidFill>
                  <a:srgbClr val="FF0000"/>
                </a:solidFill>
              </a:rPr>
              <a:t> </a:t>
            </a:r>
            <a:r>
              <a:rPr lang="it-IT" sz="2000" i="1" dirty="0" err="1" smtClean="0">
                <a:solidFill>
                  <a:srgbClr val="FF0000"/>
                </a:solidFill>
              </a:rPr>
              <a:t>aeterna</a:t>
            </a:r>
            <a:endParaRPr lang="it-IT" sz="2000" i="1" dirty="0" smtClean="0">
              <a:solidFill>
                <a:srgbClr val="FF0000"/>
              </a:solidFill>
            </a:endParaRPr>
          </a:p>
          <a:p>
            <a:pPr>
              <a:lnSpc>
                <a:spcPts val="1800"/>
              </a:lnSpc>
            </a:pPr>
            <a:r>
              <a:rPr lang="it-IT" dirty="0" smtClean="0"/>
              <a:t>Progetto eterno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di Dio, che ordina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tutto il creato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verso il 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fine ultimo 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203848" y="476672"/>
            <a:ext cx="5940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Legge morale naturale:</a:t>
            </a:r>
            <a:r>
              <a:rPr lang="it-IT" b="1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è una legge non formulata, </a:t>
            </a:r>
            <a:r>
              <a:rPr lang="it-IT" dirty="0" smtClean="0">
                <a:solidFill>
                  <a:srgbClr val="FF0000"/>
                </a:solidFill>
              </a:rPr>
              <a:t> 				</a:t>
            </a:r>
            <a:r>
              <a:rPr lang="it-IT" dirty="0" smtClean="0"/>
              <a:t>partecipazione alla legge 		                             eterna (presente nella   		                             creazione) da parte della 		                             creatura fornita di intelligenza.</a:t>
            </a:r>
          </a:p>
          <a:p>
            <a:pPr>
              <a:lnSpc>
                <a:spcPts val="1800"/>
              </a:lnSpc>
            </a:pPr>
            <a:r>
              <a:rPr lang="it-IT" b="1" dirty="0" smtClean="0"/>
              <a:t>	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2987824" y="2492896"/>
            <a:ext cx="2880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Legge divina Positiva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rivelata espressamente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da Dio</a:t>
            </a:r>
            <a:endParaRPr lang="it-IT" dirty="0"/>
          </a:p>
        </p:txBody>
      </p:sp>
      <p:sp>
        <p:nvSpPr>
          <p:cNvPr id="8" name="Parentesi graffa aperta 7"/>
          <p:cNvSpPr/>
          <p:nvPr/>
        </p:nvSpPr>
        <p:spPr>
          <a:xfrm>
            <a:off x="5364088" y="2060848"/>
            <a:ext cx="576064" cy="2232248"/>
          </a:xfrm>
          <a:prstGeom prst="leftBrace">
            <a:avLst>
              <a:gd name="adj1" fmla="val 8333"/>
              <a:gd name="adj2" fmla="val 5116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5724128" y="2132856"/>
            <a:ext cx="25922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Antico Testamento</a:t>
            </a:r>
          </a:p>
          <a:p>
            <a:pPr>
              <a:lnSpc>
                <a:spcPts val="1400"/>
              </a:lnSpc>
            </a:pPr>
            <a:r>
              <a:rPr lang="it-IT" dirty="0" smtClean="0"/>
              <a:t>Ha la massima espressione nella </a:t>
            </a:r>
            <a:r>
              <a:rPr lang="it-IT" dirty="0" err="1" smtClean="0"/>
              <a:t>Toráh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3068960"/>
            <a:ext cx="2380210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Nuovo Testamento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In Gesù la Parola eterna fatta carne,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la norma dell’agire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per il cristiano 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5517232"/>
            <a:ext cx="45365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Legge umana: </a:t>
            </a:r>
            <a:r>
              <a:rPr lang="it-IT" dirty="0" smtClean="0"/>
              <a:t>applicazione della legge 	            divina alle situazioni umane,</a:t>
            </a:r>
          </a:p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	</a:t>
            </a:r>
            <a:r>
              <a:rPr lang="it-IT" dirty="0" smtClean="0"/>
              <a:t>            da parte dello Stato e della 	            Chiesa. Quando è</a:t>
            </a:r>
            <a:endParaRPr lang="it-IT" dirty="0"/>
          </a:p>
        </p:txBody>
      </p:sp>
      <p:sp>
        <p:nvSpPr>
          <p:cNvPr id="12" name="Parentesi graffa aperta 11"/>
          <p:cNvSpPr/>
          <p:nvPr/>
        </p:nvSpPr>
        <p:spPr>
          <a:xfrm>
            <a:off x="5580112" y="5517232"/>
            <a:ext cx="72008" cy="1008112"/>
          </a:xfrm>
          <a:prstGeom prst="leftBrace">
            <a:avLst>
              <a:gd name="adj1" fmla="val 47876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CasellaDiTesto 12"/>
          <p:cNvSpPr txBox="1"/>
          <p:nvPr/>
        </p:nvSpPr>
        <p:spPr>
          <a:xfrm>
            <a:off x="5652120" y="544522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it-IT" dirty="0" smtClean="0"/>
              <a:t> Retta</a:t>
            </a:r>
          </a:p>
          <a:p>
            <a:pPr>
              <a:buFontTx/>
              <a:buChar char="-"/>
            </a:pPr>
            <a:r>
              <a:rPr lang="it-IT" dirty="0" smtClean="0"/>
              <a:t> opportuna</a:t>
            </a:r>
          </a:p>
          <a:p>
            <a:pPr>
              <a:buFontTx/>
              <a:buChar char="-"/>
            </a:pPr>
            <a:r>
              <a:rPr lang="it-IT" dirty="0" smtClean="0"/>
              <a:t> possibile</a:t>
            </a:r>
            <a:endParaRPr lang="it-IT" dirty="0"/>
          </a:p>
        </p:txBody>
      </p:sp>
      <p:cxnSp>
        <p:nvCxnSpPr>
          <p:cNvPr id="16" name="Connettore 1 15"/>
          <p:cNvCxnSpPr/>
          <p:nvPr/>
        </p:nvCxnSpPr>
        <p:spPr>
          <a:xfrm>
            <a:off x="6948264" y="5733256"/>
            <a:ext cx="43204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 flipV="1">
            <a:off x="6948264" y="5949280"/>
            <a:ext cx="432048" cy="2880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7452320" y="5733256"/>
            <a:ext cx="15121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dirty="0" smtClean="0"/>
              <a:t>Obbliga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moralmente</a:t>
            </a:r>
            <a:endParaRPr lang="it-IT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0" y="4077072"/>
            <a:ext cx="1547664" cy="2349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it-IT" b="1" dirty="0" smtClean="0"/>
              <a:t>Norma</a:t>
            </a:r>
          </a:p>
          <a:p>
            <a:pPr>
              <a:lnSpc>
                <a:spcPts val="1600"/>
              </a:lnSpc>
            </a:pPr>
            <a:r>
              <a:rPr lang="it-IT" b="1" dirty="0" smtClean="0"/>
              <a:t>Oggettiva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Espressione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della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volontà di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 Dio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che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ordina il 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libero</a:t>
            </a:r>
          </a:p>
          <a:p>
            <a:pPr>
              <a:lnSpc>
                <a:spcPts val="1600"/>
              </a:lnSpc>
            </a:pPr>
            <a:r>
              <a:rPr lang="it-IT" dirty="0" smtClean="0"/>
              <a:t>agire dell’uomo</a:t>
            </a:r>
            <a:endParaRPr lang="it-IT" dirty="0"/>
          </a:p>
        </p:txBody>
      </p:sp>
      <p:cxnSp>
        <p:nvCxnSpPr>
          <p:cNvPr id="21" name="Connettore 4 20"/>
          <p:cNvCxnSpPr/>
          <p:nvPr/>
        </p:nvCxnSpPr>
        <p:spPr>
          <a:xfrm>
            <a:off x="3347864" y="836712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4427984" y="15567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Dà luogo al diritto naturale </a:t>
            </a:r>
            <a:endParaRPr lang="it-IT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  <p:bldP spid="7" grpId="0"/>
      <p:bldP spid="8" grpId="0" animBg="1"/>
      <p:bldP spid="9" grpId="0" build="allAtOnce"/>
      <p:bldP spid="10" grpId="0"/>
      <p:bldP spid="11" grpId="0"/>
      <p:bldP spid="12" grpId="0" animBg="1"/>
      <p:bldP spid="13" grpId="0"/>
      <p:bldP spid="30" grpId="0"/>
      <p:bldP spid="31" grpId="0"/>
      <p:bldP spid="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0" y="0"/>
            <a:ext cx="9396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COSCIENZA: 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norma soggettiva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51520" y="764704"/>
            <a:ext cx="8640960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Coscienza: </a:t>
            </a:r>
            <a:r>
              <a:rPr lang="it-IT" sz="2200" b="1" dirty="0" smtClean="0"/>
              <a:t>capacità della persona di accogliere l’appello della 		          </a:t>
            </a:r>
            <a:r>
              <a:rPr lang="it-IT" sz="2200" b="1" cap="small" dirty="0" smtClean="0"/>
              <a:t>legge</a:t>
            </a:r>
            <a:r>
              <a:rPr lang="it-IT" sz="2200" b="1" dirty="0" smtClean="0"/>
              <a:t> </a:t>
            </a:r>
            <a:r>
              <a:rPr lang="it-IT" sz="2200" b="1" cap="small" dirty="0" smtClean="0"/>
              <a:t>divina</a:t>
            </a:r>
            <a:r>
              <a:rPr lang="it-IT" sz="2200" b="1" dirty="0" smtClean="0"/>
              <a:t> </a:t>
            </a:r>
            <a:r>
              <a:rPr lang="it-IT" sz="2200" b="1" cap="small" dirty="0" smtClean="0"/>
              <a:t>oggettiva</a:t>
            </a:r>
            <a:r>
              <a:rPr lang="it-IT" sz="2200" b="1" dirty="0" smtClean="0"/>
              <a:t> e spingere verso il 		          concreto  agire morale.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907704" y="1700808"/>
            <a:ext cx="5328592" cy="605294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000" b="1" i="1" dirty="0" smtClean="0">
                <a:solidFill>
                  <a:srgbClr val="FF0000"/>
                </a:solidFill>
              </a:rPr>
              <a:t>E’ una norma soggettiva, perché appartiene interamente alla persona. </a:t>
            </a:r>
            <a:endParaRPr lang="it-IT" sz="2000" b="1" i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2492896"/>
            <a:ext cx="7704856" cy="3636893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it-IT" sz="2200" b="1" dirty="0" smtClean="0">
                <a:solidFill>
                  <a:srgbClr val="FF0000"/>
                </a:solidFill>
              </a:rPr>
              <a:t>La Sacra Scrittura ne parla della coscienza?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000" dirty="0" smtClean="0"/>
              <a:t>Né l’A.T. né il Vangelo definiscono la coscienza, ma vengono presentate abbondanti </a:t>
            </a:r>
            <a:r>
              <a:rPr lang="it-IT" sz="2000" b="1" i="1" dirty="0" smtClean="0">
                <a:solidFill>
                  <a:srgbClr val="FF0000"/>
                </a:solidFill>
              </a:rPr>
              <a:t>situazioni di coscienza: 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000" dirty="0" smtClean="0"/>
              <a:t> cattiva coscienza dei progenitori (</a:t>
            </a:r>
            <a:r>
              <a:rPr lang="it-IT" sz="2000" dirty="0" err="1" smtClean="0"/>
              <a:t>Gen</a:t>
            </a:r>
            <a:r>
              <a:rPr lang="it-IT" sz="2000" dirty="0" smtClean="0"/>
              <a:t> 3,7ss)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000" dirty="0" smtClean="0"/>
              <a:t> perversa coscienza di Caino (</a:t>
            </a:r>
            <a:r>
              <a:rPr lang="it-IT" sz="2000" dirty="0" err="1" smtClean="0"/>
              <a:t>Gen</a:t>
            </a:r>
            <a:r>
              <a:rPr lang="it-IT" sz="2000" dirty="0" smtClean="0"/>
              <a:t> 4,10)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000" dirty="0" smtClean="0"/>
              <a:t> </a:t>
            </a:r>
            <a:r>
              <a:rPr lang="it-IT" sz="2000" dirty="0" err="1" smtClean="0"/>
              <a:t>Natan</a:t>
            </a:r>
            <a:r>
              <a:rPr lang="it-IT" sz="2000" dirty="0" smtClean="0"/>
              <a:t> e David (II Sam 12)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000" dirty="0" smtClean="0"/>
              <a:t> disperazione di Giuda Mt 27,3)</a:t>
            </a:r>
          </a:p>
          <a:p>
            <a:pPr>
              <a:lnSpc>
                <a:spcPts val="2200"/>
              </a:lnSpc>
              <a:buFont typeface="Arial" pitchFamily="34" charset="0"/>
              <a:buChar char="•"/>
            </a:pPr>
            <a:r>
              <a:rPr lang="it-IT" sz="2000" dirty="0" smtClean="0"/>
              <a:t> tradimento di Pietro (Mc 14, 66ss) </a:t>
            </a:r>
          </a:p>
          <a:p>
            <a:pPr>
              <a:lnSpc>
                <a:spcPts val="2200"/>
              </a:lnSpc>
            </a:pPr>
            <a:r>
              <a:rPr lang="it-IT" sz="2000" dirty="0" smtClean="0"/>
              <a:t>Nelle lettere degli apostoli, si trova il termine </a:t>
            </a:r>
            <a:r>
              <a:rPr lang="it-IT" sz="2000" b="1" dirty="0" err="1" smtClean="0">
                <a:solidFill>
                  <a:srgbClr val="FF0000"/>
                </a:solidFill>
              </a:rPr>
              <a:t>syneidesis</a:t>
            </a:r>
            <a:r>
              <a:rPr lang="it-IT" sz="2000" b="1" dirty="0" smtClean="0">
                <a:solidFill>
                  <a:srgbClr val="FF0000"/>
                </a:solidFill>
              </a:rPr>
              <a:t> </a:t>
            </a:r>
            <a:r>
              <a:rPr lang="it-IT" sz="2000" dirty="0" smtClean="0"/>
              <a:t>come qualità del cuore umano che, illuminato dalla fede, esprime un giudizio morale (Rom (</a:t>
            </a:r>
            <a:r>
              <a:rPr lang="it-IT" sz="2000" i="1" dirty="0" smtClean="0"/>
              <a:t>14,23)”Lo scopo del comando è però la carità, che nasce da un cuore puro, da una buona coscienza e da una fede sincera”1Tim</a:t>
            </a:r>
            <a:r>
              <a:rPr lang="it-IT" sz="2000" dirty="0" smtClean="0"/>
              <a:t> 1,5)</a:t>
            </a:r>
            <a:endParaRPr lang="it-IT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2123728" y="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Natura della coscienza </a:t>
            </a:r>
            <a:endParaRPr lang="it-IT" sz="4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0" y="2348880"/>
            <a:ext cx="19797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La </a:t>
            </a:r>
            <a:r>
              <a:rPr lang="it-IT" sz="2400" b="1" dirty="0" smtClean="0">
                <a:solidFill>
                  <a:srgbClr val="FF0000"/>
                </a:solidFill>
              </a:rPr>
              <a:t>coscienza</a:t>
            </a:r>
          </a:p>
          <a:p>
            <a:r>
              <a:rPr lang="it-IT" dirty="0" smtClean="0"/>
              <a:t>descritta</a:t>
            </a:r>
          </a:p>
          <a:p>
            <a:r>
              <a:rPr lang="it-IT" dirty="0" smtClean="0"/>
              <a:t>della Teologia scolastica</a:t>
            </a:r>
            <a:endParaRPr lang="it-IT" dirty="0"/>
          </a:p>
        </p:txBody>
      </p:sp>
      <p:sp>
        <p:nvSpPr>
          <p:cNvPr id="5" name="Parentesi graffa aperta 4"/>
          <p:cNvSpPr/>
          <p:nvPr/>
        </p:nvSpPr>
        <p:spPr>
          <a:xfrm>
            <a:off x="1619672" y="836712"/>
            <a:ext cx="360040" cy="5760640"/>
          </a:xfrm>
          <a:prstGeom prst="leftBrace">
            <a:avLst>
              <a:gd name="adj1" fmla="val 0"/>
              <a:gd name="adj2" fmla="val 4933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/>
          <p:cNvSpPr txBox="1"/>
          <p:nvPr/>
        </p:nvSpPr>
        <p:spPr>
          <a:xfrm>
            <a:off x="1907704" y="908720"/>
            <a:ext cx="723629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1. Coscienza come facoltà: </a:t>
            </a:r>
            <a:r>
              <a:rPr lang="it-IT" dirty="0" smtClean="0"/>
              <a:t>capacità innata della persona umana,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   </a:t>
            </a:r>
            <a:r>
              <a:rPr lang="it-IT" i="1" dirty="0" smtClean="0"/>
              <a:t>(coscienza originaria</a:t>
            </a:r>
            <a:r>
              <a:rPr lang="it-IT" dirty="0" smtClean="0"/>
              <a:t>)                mediante la quale essa è in rapporto 		                    con la verità oggettiva e con il bene. </a:t>
            </a:r>
          </a:p>
          <a:p>
            <a:pPr>
              <a:lnSpc>
                <a:spcPts val="1800"/>
              </a:lnSpc>
            </a:pPr>
            <a:endParaRPr lang="it-IT" dirty="0" smtClean="0"/>
          </a:p>
          <a:p>
            <a:pPr>
              <a:lnSpc>
                <a:spcPts val="1800"/>
              </a:lnSpc>
            </a:pPr>
            <a:r>
              <a:rPr lang="it-IT" dirty="0" smtClean="0"/>
              <a:t>			  - Attraverso l’</a:t>
            </a:r>
            <a:r>
              <a:rPr lang="it-IT" b="1" dirty="0" smtClean="0"/>
              <a:t>esperienza </a:t>
            </a:r>
            <a:r>
              <a:rPr lang="it-IT" dirty="0" smtClean="0"/>
              <a:t>e la </a:t>
            </a:r>
            <a:r>
              <a:rPr lang="it-IT" b="1" dirty="0" smtClean="0"/>
              <a:t>formazione</a:t>
            </a:r>
            <a:r>
              <a:rPr lang="it-IT" dirty="0" smtClean="0"/>
              <a:t>,</a:t>
            </a:r>
          </a:p>
          <a:p>
            <a:pPr>
              <a:lnSpc>
                <a:spcPts val="1800"/>
              </a:lnSpc>
            </a:pPr>
            <a:endParaRPr lang="it-IT" dirty="0" smtClean="0"/>
          </a:p>
          <a:p>
            <a:pPr>
              <a:lnSpc>
                <a:spcPts val="1800"/>
              </a:lnSpc>
            </a:pPr>
            <a:r>
              <a:rPr lang="it-IT" dirty="0" smtClean="0"/>
              <a:t>		           nella persona 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			    crescono</a:t>
            </a:r>
          </a:p>
          <a:p>
            <a:pPr>
              <a:lnSpc>
                <a:spcPts val="1800"/>
              </a:lnSpc>
            </a:pPr>
            <a:endParaRPr lang="it-IT" dirty="0" smtClean="0"/>
          </a:p>
          <a:p>
            <a:pPr>
              <a:lnSpc>
                <a:spcPts val="1800"/>
              </a:lnSpc>
            </a:pPr>
            <a:endParaRPr lang="it-IT" dirty="0" smtClean="0"/>
          </a:p>
          <a:p>
            <a:pPr>
              <a:lnSpc>
                <a:spcPts val="1800"/>
              </a:lnSpc>
            </a:pPr>
            <a:endParaRPr lang="it-IT" dirty="0"/>
          </a:p>
        </p:txBody>
      </p:sp>
      <p:sp>
        <p:nvSpPr>
          <p:cNvPr id="7" name="Parentesi graffa aperta 6"/>
          <p:cNvSpPr/>
          <p:nvPr/>
        </p:nvSpPr>
        <p:spPr>
          <a:xfrm>
            <a:off x="5868144" y="2204864"/>
            <a:ext cx="216024" cy="1008112"/>
          </a:xfrm>
          <a:prstGeom prst="leftBrace">
            <a:avLst>
              <a:gd name="adj1" fmla="val 0"/>
              <a:gd name="adj2" fmla="val 519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/>
          <p:cNvSpPr txBox="1"/>
          <p:nvPr/>
        </p:nvSpPr>
        <p:spPr>
          <a:xfrm>
            <a:off x="6012160" y="2132856"/>
            <a:ext cx="3131840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- Il concetto di bene morale</a:t>
            </a:r>
          </a:p>
          <a:p>
            <a:r>
              <a:rPr lang="it-IT" dirty="0" smtClean="0"/>
              <a:t>- Il quadro dei valori</a:t>
            </a:r>
          </a:p>
          <a:p>
            <a:pPr>
              <a:lnSpc>
                <a:spcPts val="1800"/>
              </a:lnSpc>
              <a:buFontTx/>
              <a:buChar char="-"/>
            </a:pPr>
            <a:r>
              <a:rPr lang="it-IT" dirty="0" smtClean="0"/>
              <a:t>gli atteggiamenti fondamentali                         della moralità</a:t>
            </a:r>
          </a:p>
          <a:p>
            <a:pPr>
              <a:lnSpc>
                <a:spcPts val="1800"/>
              </a:lnSpc>
            </a:pPr>
            <a:endParaRPr lang="it-IT" dirty="0"/>
          </a:p>
        </p:txBody>
      </p:sp>
      <p:cxnSp>
        <p:nvCxnSpPr>
          <p:cNvPr id="10" name="Connettore 4 9"/>
          <p:cNvCxnSpPr/>
          <p:nvPr/>
        </p:nvCxnSpPr>
        <p:spPr>
          <a:xfrm>
            <a:off x="3491880" y="1484784"/>
            <a:ext cx="1152128" cy="50405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2699792" y="3573016"/>
            <a:ext cx="6048672" cy="11182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dirty="0" smtClean="0"/>
              <a:t>Tutto ciò, costituisce la </a:t>
            </a:r>
            <a:r>
              <a:rPr lang="it-IT" b="1" dirty="0" smtClean="0">
                <a:solidFill>
                  <a:srgbClr val="FF0000"/>
                </a:solidFill>
              </a:rPr>
              <a:t>coscienza morale </a:t>
            </a:r>
            <a:r>
              <a:rPr lang="it-IT" dirty="0" smtClean="0"/>
              <a:t>come </a:t>
            </a:r>
            <a:r>
              <a:rPr lang="it-IT" b="1" dirty="0" smtClean="0">
                <a:solidFill>
                  <a:srgbClr val="FF0000"/>
                </a:solidFill>
              </a:rPr>
              <a:t>habitus</a:t>
            </a:r>
            <a:r>
              <a:rPr lang="it-IT" b="1" dirty="0" smtClean="0"/>
              <a:t> </a:t>
            </a:r>
            <a:r>
              <a:rPr lang="it-IT" dirty="0" smtClean="0"/>
              <a:t> che forma il presupposto fondamentale e decisivo, per il giudizio pratico della coscienza, coniugando conoscenza e decisione.</a:t>
            </a:r>
            <a:endParaRPr lang="it-IT" dirty="0"/>
          </a:p>
        </p:txBody>
      </p:sp>
      <p:cxnSp>
        <p:nvCxnSpPr>
          <p:cNvPr id="17" name="Connettore 2 16"/>
          <p:cNvCxnSpPr/>
          <p:nvPr/>
        </p:nvCxnSpPr>
        <p:spPr>
          <a:xfrm>
            <a:off x="4932040" y="2852936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sellaDiTesto 23"/>
          <p:cNvSpPr txBox="1"/>
          <p:nvPr/>
        </p:nvSpPr>
        <p:spPr>
          <a:xfrm>
            <a:off x="1907704" y="4725144"/>
            <a:ext cx="6984776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2. Coscienza come funzione:  </a:t>
            </a:r>
            <a:r>
              <a:rPr lang="it-IT" dirty="0" smtClean="0"/>
              <a:t>attuazione della coscienza </a:t>
            </a:r>
          </a:p>
          <a:p>
            <a:pPr>
              <a:lnSpc>
                <a:spcPts val="2000"/>
              </a:lnSpc>
            </a:pPr>
            <a:r>
              <a:rPr lang="it-IT" dirty="0" smtClean="0"/>
              <a:t>			come facoltà, in una concreta</a:t>
            </a:r>
          </a:p>
          <a:p>
            <a:pPr>
              <a:lnSpc>
                <a:spcPts val="2000"/>
              </a:lnSpc>
            </a:pPr>
            <a:r>
              <a:rPr lang="it-IT" dirty="0" smtClean="0"/>
              <a:t>			decisione morale, </a:t>
            </a:r>
          </a:p>
          <a:p>
            <a:pPr>
              <a:lnSpc>
                <a:spcPts val="2000"/>
              </a:lnSpc>
            </a:pPr>
            <a:r>
              <a:rPr lang="it-IT" dirty="0" smtClean="0"/>
              <a:t>			che avviene in tre fasi: 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			           - coscienza antecedente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		                         - vera decisione della coscienza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			           - coscienza conseguente </a:t>
            </a:r>
            <a:endParaRPr lang="it-IT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0"/>
            <a:ext cx="7488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Caratteristiche della coscienza </a:t>
            </a:r>
            <a:endParaRPr lang="it-IT" sz="4000" dirty="0"/>
          </a:p>
        </p:txBody>
      </p:sp>
      <p:sp>
        <p:nvSpPr>
          <p:cNvPr id="3" name="CasellaDiTesto 2"/>
          <p:cNvSpPr txBox="1"/>
          <p:nvPr/>
        </p:nvSpPr>
        <p:spPr>
          <a:xfrm flipH="1">
            <a:off x="179509" y="1340768"/>
            <a:ext cx="23762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1. La coscienza </a:t>
            </a:r>
          </a:p>
          <a:p>
            <a:pPr>
              <a:lnSpc>
                <a:spcPts val="18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come habitus</a:t>
            </a:r>
          </a:p>
          <a:p>
            <a:pPr>
              <a:lnSpc>
                <a:spcPts val="1800"/>
              </a:lnSpc>
            </a:pPr>
            <a:r>
              <a:rPr lang="it-IT" dirty="0" smtClean="0"/>
              <a:t>si caratterizza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267744" y="836712"/>
            <a:ext cx="6876256" cy="1810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  <a:spcAft>
                <a:spcPts val="1800"/>
              </a:spcAft>
            </a:pPr>
            <a:r>
              <a:rPr lang="it-IT" sz="2000" b="1" dirty="0" smtClean="0">
                <a:solidFill>
                  <a:srgbClr val="FF0000"/>
                </a:solidFill>
              </a:rPr>
              <a:t>Attenta,</a:t>
            </a:r>
            <a:r>
              <a:rPr lang="it-IT" sz="2000" dirty="0" smtClean="0"/>
              <a:t> quando viene costante valutata la qua morale 	        	  di un’azione.</a:t>
            </a:r>
          </a:p>
          <a:p>
            <a:pPr>
              <a:lnSpc>
                <a:spcPts val="20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Delicata, </a:t>
            </a:r>
            <a:r>
              <a:rPr lang="it-IT" sz="2000" dirty="0" smtClean="0"/>
              <a:t>quando si ha una chiara percezione della  	  	  	  differenza tra il bene e il male.</a:t>
            </a:r>
          </a:p>
          <a:p>
            <a:pPr>
              <a:lnSpc>
                <a:spcPts val="1800"/>
              </a:lnSpc>
            </a:pPr>
            <a:r>
              <a:rPr lang="it-IT" sz="2000" b="1" dirty="0" smtClean="0"/>
              <a:t>	</a:t>
            </a:r>
            <a:r>
              <a:rPr lang="it-IT" sz="2000" dirty="0" smtClean="0"/>
              <a:t>  Senza scadere nella scrupolosità (fatto psichico 	 	  morboso) o nel </a:t>
            </a:r>
            <a:r>
              <a:rPr lang="it-IT" sz="2000" dirty="0" err="1" smtClean="0"/>
              <a:t>lasssismo</a:t>
            </a:r>
            <a:r>
              <a:rPr lang="it-IT" sz="2000" dirty="0" smtClean="0"/>
              <a:t>  </a:t>
            </a:r>
            <a:endParaRPr lang="it-IT" sz="2000" dirty="0"/>
          </a:p>
        </p:txBody>
      </p:sp>
      <p:sp>
        <p:nvSpPr>
          <p:cNvPr id="6" name="Parentesi graffa aperta 5"/>
          <p:cNvSpPr/>
          <p:nvPr/>
        </p:nvSpPr>
        <p:spPr>
          <a:xfrm>
            <a:off x="2123728" y="836712"/>
            <a:ext cx="144016" cy="172819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/>
          <p:cNvSpPr txBox="1"/>
          <p:nvPr/>
        </p:nvSpPr>
        <p:spPr>
          <a:xfrm>
            <a:off x="251520" y="3717032"/>
            <a:ext cx="180020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sz="2200" b="1" dirty="0" smtClean="0">
                <a:solidFill>
                  <a:srgbClr val="FF0000"/>
                </a:solidFill>
              </a:rPr>
              <a:t>2. Il giudizio</a:t>
            </a:r>
          </a:p>
          <a:p>
            <a:pPr>
              <a:lnSpc>
                <a:spcPts val="2000"/>
              </a:lnSpc>
            </a:pPr>
            <a:r>
              <a:rPr lang="it-IT" sz="2000" dirty="0" smtClean="0"/>
              <a:t>della coscienza</a:t>
            </a:r>
            <a:endParaRPr lang="it-IT" sz="2000" dirty="0"/>
          </a:p>
        </p:txBody>
      </p:sp>
      <p:sp>
        <p:nvSpPr>
          <p:cNvPr id="8" name="Parentesi graffa aperta 7"/>
          <p:cNvSpPr/>
          <p:nvPr/>
        </p:nvSpPr>
        <p:spPr>
          <a:xfrm>
            <a:off x="1979712" y="2780928"/>
            <a:ext cx="360040" cy="280831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Parentesi graffa aperta 8"/>
          <p:cNvSpPr/>
          <p:nvPr/>
        </p:nvSpPr>
        <p:spPr>
          <a:xfrm>
            <a:off x="2843808" y="2852936"/>
            <a:ext cx="216024" cy="105841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/>
          <p:cNvSpPr txBox="1"/>
          <p:nvPr/>
        </p:nvSpPr>
        <p:spPr>
          <a:xfrm>
            <a:off x="3059832" y="2852936"/>
            <a:ext cx="5400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Retto:</a:t>
            </a:r>
            <a:r>
              <a:rPr lang="it-IT" sz="2000" dirty="0" smtClean="0">
                <a:solidFill>
                  <a:srgbClr val="FF0000"/>
                </a:solidFill>
              </a:rPr>
              <a:t>  </a:t>
            </a:r>
            <a:r>
              <a:rPr lang="it-IT" dirty="0" smtClean="0"/>
              <a:t>quando risponde all’oggettiva norma morale</a:t>
            </a:r>
          </a:p>
          <a:p>
            <a:pPr>
              <a:lnSpc>
                <a:spcPts val="1800"/>
              </a:lnSpc>
            </a:pPr>
            <a:r>
              <a:rPr lang="it-IT" b="1" dirty="0" smtClean="0"/>
              <a:t> </a:t>
            </a:r>
          </a:p>
          <a:p>
            <a:pPr>
              <a:lnSpc>
                <a:spcPts val="1800"/>
              </a:lnSpc>
            </a:pPr>
            <a:r>
              <a:rPr lang="it-IT" sz="2000" b="1" dirty="0" smtClean="0">
                <a:solidFill>
                  <a:srgbClr val="FF0000"/>
                </a:solidFill>
              </a:rPr>
              <a:t>Erroneo</a:t>
            </a:r>
            <a:r>
              <a:rPr lang="it-IT" sz="2000" dirty="0" smtClean="0">
                <a:solidFill>
                  <a:srgbClr val="FF0000"/>
                </a:solidFill>
              </a:rPr>
              <a:t>:</a:t>
            </a:r>
            <a:r>
              <a:rPr lang="it-IT" dirty="0" smtClean="0"/>
              <a:t> se si giudica un’azione in maniera falsa, 	partendo da falsi principi</a:t>
            </a:r>
            <a:endParaRPr lang="it-IT" dirty="0"/>
          </a:p>
        </p:txBody>
      </p:sp>
      <p:sp>
        <p:nvSpPr>
          <p:cNvPr id="11" name="Parentesi graffa aperta 10"/>
          <p:cNvSpPr/>
          <p:nvPr/>
        </p:nvSpPr>
        <p:spPr>
          <a:xfrm>
            <a:off x="2843808" y="4077072"/>
            <a:ext cx="216024" cy="122413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/>
          <p:cNvSpPr txBox="1"/>
          <p:nvPr/>
        </p:nvSpPr>
        <p:spPr>
          <a:xfrm>
            <a:off x="3131840" y="4149080"/>
            <a:ext cx="43924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</a:rPr>
              <a:t>Certo</a:t>
            </a:r>
            <a:r>
              <a:rPr lang="it-IT" sz="2000" dirty="0" smtClean="0">
                <a:solidFill>
                  <a:srgbClr val="FF0000"/>
                </a:solidFill>
              </a:rPr>
              <a:t>,</a:t>
            </a:r>
            <a:r>
              <a:rPr lang="it-IT" dirty="0" smtClean="0"/>
              <a:t> quando si ha certezza di giudizio</a:t>
            </a:r>
          </a:p>
          <a:p>
            <a:endParaRPr lang="it-IT" dirty="0" smtClean="0"/>
          </a:p>
          <a:p>
            <a:r>
              <a:rPr lang="it-IT" sz="2000" b="1" dirty="0" smtClean="0">
                <a:solidFill>
                  <a:srgbClr val="FF0000"/>
                </a:solidFill>
              </a:rPr>
              <a:t>Dubbio, </a:t>
            </a:r>
            <a:r>
              <a:rPr lang="it-IT" dirty="0" smtClean="0"/>
              <a:t>in caso di incertezza di giudizio</a:t>
            </a:r>
            <a:endParaRPr lang="it-IT" dirty="0"/>
          </a:p>
        </p:txBody>
      </p:sp>
    </p:spTree>
  </p:cSld>
  <p:clrMapOvr>
    <a:masterClrMapping/>
  </p:clrMapOvr>
  <p:transition spd="med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136904" cy="504056"/>
          </a:xfrm>
        </p:spPr>
        <p:txBody>
          <a:bodyPr>
            <a:noAutofit/>
          </a:bodyPr>
          <a:lstStyle/>
          <a:p>
            <a:r>
              <a:rPr lang="it-IT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3.</a:t>
            </a:r>
            <a:r>
              <a:rPr lang="it-IT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 </a:t>
            </a:r>
            <a:r>
              <a:rPr lang="it-IT" sz="4000" b="1" dirty="0" smtClean="0">
                <a:solidFill>
                  <a:srgbClr val="FF0000"/>
                </a:solidFill>
                <a:latin typeface="Franklin Gothic Demi" pitchFamily="34" charset="0"/>
              </a:rPr>
              <a:t>Indice delle tematiche del corso</a:t>
            </a:r>
            <a:endParaRPr lang="it-IT" sz="40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80728"/>
            <a:ext cx="6995120" cy="5343872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La coscienza norma oggettiva per conoscere la moralità </a:t>
            </a:r>
            <a:endParaRPr lang="it-IT" sz="2400" b="1" dirty="0" smtClean="0"/>
          </a:p>
          <a:p>
            <a:pPr marL="850392" lvl="1" indent="-457200">
              <a:lnSpc>
                <a:spcPts val="1800"/>
              </a:lnSpc>
              <a:spcBef>
                <a:spcPts val="12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Natura della coscienza</a:t>
            </a:r>
          </a:p>
          <a:p>
            <a:pPr marL="1124712" lvl="2" indent="-457200">
              <a:lnSpc>
                <a:spcPts val="1800"/>
              </a:lnSpc>
            </a:pPr>
            <a:r>
              <a:rPr lang="it-IT" sz="2000" b="1" dirty="0" smtClean="0"/>
              <a:t>La coscienza come facoltà</a:t>
            </a:r>
          </a:p>
          <a:p>
            <a:pPr marL="1124712" lvl="2" indent="-457200">
              <a:lnSpc>
                <a:spcPts val="1800"/>
              </a:lnSpc>
            </a:pPr>
            <a:r>
              <a:rPr lang="it-IT" sz="2000" b="1" dirty="0" smtClean="0"/>
              <a:t>La coscienza come funzione</a:t>
            </a:r>
          </a:p>
          <a:p>
            <a:pPr marL="850392" lvl="1" indent="-457200">
              <a:lnSpc>
                <a:spcPts val="1800"/>
              </a:lnSpc>
              <a:spcBef>
                <a:spcPts val="1200"/>
              </a:spcBef>
            </a:pPr>
            <a:r>
              <a:rPr lang="it-IT" sz="2200" b="1" dirty="0" smtClean="0">
                <a:solidFill>
                  <a:srgbClr val="FF0000"/>
                </a:solidFill>
              </a:rPr>
              <a:t>Caratteristiche della coscienza</a:t>
            </a:r>
          </a:p>
          <a:p>
            <a:pPr marL="1124712" lvl="2" indent="-457200">
              <a:lnSpc>
                <a:spcPts val="1800"/>
              </a:lnSpc>
            </a:pPr>
            <a:r>
              <a:rPr lang="it-IT" sz="2000" b="1" dirty="0" smtClean="0"/>
              <a:t>Coscienza come habitus </a:t>
            </a:r>
          </a:p>
          <a:p>
            <a:pPr marL="1124712" lvl="2" indent="-457200">
              <a:lnSpc>
                <a:spcPts val="1800"/>
              </a:lnSpc>
            </a:pPr>
            <a:r>
              <a:rPr lang="it-IT" sz="2000" b="1" dirty="0" smtClean="0"/>
              <a:t>Giudizio della coscienza </a:t>
            </a:r>
          </a:p>
          <a:p>
            <a:pPr marL="484632" indent="-457200">
              <a:lnSpc>
                <a:spcPts val="1800"/>
              </a:lnSpc>
            </a:pPr>
            <a:endParaRPr lang="it-IT" sz="2500" b="1" dirty="0" smtClean="0"/>
          </a:p>
          <a:p>
            <a:pPr marL="484632" indent="-457200">
              <a:lnSpc>
                <a:spcPts val="18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Il peccato: natura del peccato </a:t>
            </a:r>
            <a:endParaRPr lang="it-IT" sz="2400" b="1" dirty="0" smtClean="0"/>
          </a:p>
          <a:p>
            <a:pPr marL="850392" lvl="1" indent="-457200">
              <a:lnSpc>
                <a:spcPts val="1800"/>
              </a:lnSpc>
            </a:pPr>
            <a:r>
              <a:rPr lang="it-IT" sz="2100" dirty="0" smtClean="0"/>
              <a:t>Il peccato nell’insegnamento della Sacra Scrittura</a:t>
            </a:r>
          </a:p>
          <a:p>
            <a:pPr marL="850392" lvl="1" indent="-457200">
              <a:lnSpc>
                <a:spcPts val="1800"/>
              </a:lnSpc>
            </a:pPr>
            <a:r>
              <a:rPr lang="it-IT" sz="2100" dirty="0" smtClean="0"/>
              <a:t>Il peccato nella comprensione della teologia</a:t>
            </a:r>
          </a:p>
          <a:p>
            <a:pPr marL="850392" lvl="1" indent="-457200">
              <a:lnSpc>
                <a:spcPts val="1800"/>
              </a:lnSpc>
            </a:pPr>
            <a:r>
              <a:rPr lang="it-IT" sz="2100" dirty="0" smtClean="0"/>
              <a:t>Modalità e gravità del peccato</a:t>
            </a:r>
          </a:p>
          <a:p>
            <a:pPr marL="850392" lvl="1" indent="-457200">
              <a:lnSpc>
                <a:spcPts val="1800"/>
              </a:lnSpc>
            </a:pPr>
            <a:r>
              <a:rPr lang="it-IT" sz="2100" dirty="0" smtClean="0"/>
              <a:t>Fonti del peccato: la tentazione, il diavolo, il ‘mondo’</a:t>
            </a:r>
          </a:p>
          <a:p>
            <a:pPr marL="850392" lvl="1" indent="-457200">
              <a:lnSpc>
                <a:spcPts val="1800"/>
              </a:lnSpc>
            </a:pPr>
            <a:r>
              <a:rPr lang="it-IT" sz="2100" dirty="0" smtClean="0"/>
              <a:t>La vittoria sul peccato: la conversione</a:t>
            </a:r>
            <a:endParaRPr lang="it-IT" sz="2100" dirty="0"/>
          </a:p>
        </p:txBody>
      </p:sp>
      <p:pic>
        <p:nvPicPr>
          <p:cNvPr id="3074" name="Picture 2" descr="C:\Users\don Salvatore\Immagini\OFF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980728"/>
            <a:ext cx="1691680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8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dirty="0" smtClean="0">
                <a:solidFill>
                  <a:srgbClr val="FF0000"/>
                </a:solidFill>
                <a:latin typeface="Harlow Solid Italic" pitchFamily="82" charset="0"/>
              </a:rPr>
              <a:t>Introduzione</a:t>
            </a:r>
            <a:endParaRPr lang="it-IT" dirty="0">
              <a:solidFill>
                <a:srgbClr val="FF0000"/>
              </a:solidFill>
              <a:latin typeface="Harlow Solid Italic" pitchFamily="82" charset="0"/>
            </a:endParaRPr>
          </a:p>
        </p:txBody>
      </p:sp>
      <p:pic>
        <p:nvPicPr>
          <p:cNvPr id="35842" name="Picture 2" descr="C:\Program Files (x86)\Microsoft Office\MEDIA\CAGCAT10\j0233018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64" y="3857628"/>
            <a:ext cx="3357586" cy="2500330"/>
          </a:xfrm>
          <a:prstGeom prst="rect">
            <a:avLst/>
          </a:prstGeom>
          <a:noFill/>
        </p:spPr>
      </p:pic>
      <p:sp>
        <p:nvSpPr>
          <p:cNvPr id="6" name="CasellaDiTesto 5"/>
          <p:cNvSpPr txBox="1"/>
          <p:nvPr/>
        </p:nvSpPr>
        <p:spPr>
          <a:xfrm>
            <a:off x="857224" y="2357430"/>
            <a:ext cx="7358115" cy="132343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dirty="0" smtClean="0">
                <a:latin typeface="Magneto" pitchFamily="82" charset="0"/>
              </a:rPr>
              <a:t>Natura e compiti </a:t>
            </a:r>
          </a:p>
          <a:p>
            <a:pPr algn="ctr"/>
            <a:r>
              <a:rPr lang="it-IT" sz="4000" dirty="0" smtClean="0">
                <a:latin typeface="Magneto" pitchFamily="82" charset="0"/>
              </a:rPr>
              <a:t>della Teologia Morale</a:t>
            </a:r>
            <a:endParaRPr lang="it-IT" sz="4000" dirty="0">
              <a:latin typeface="Magneto" pitchFamily="82" charset="0"/>
            </a:endParaRPr>
          </a:p>
        </p:txBody>
      </p:sp>
    </p:spTree>
  </p:cSld>
  <p:clrMapOvr>
    <a:masterClrMapping/>
  </p:clrMapOvr>
  <p:transition spd="med">
    <p:newsfla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pPr algn="ctr">
              <a:lnSpc>
                <a:spcPts val="3400"/>
              </a:lnSpc>
            </a:pPr>
            <a:r>
              <a:rPr lang="it-IT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Introduzione</a:t>
            </a: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identità e compiti delle Teologia Morale</a:t>
            </a:r>
            <a:endParaRPr lang="it-IT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79512" y="1196752"/>
            <a:ext cx="8784976" cy="53926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 tIns="36000" bIns="0">
            <a:normAutofit/>
          </a:bodyPr>
          <a:lstStyle/>
          <a:p>
            <a:pPr>
              <a:lnSpc>
                <a:spcPts val="2200"/>
              </a:lnSpc>
              <a:spcBef>
                <a:spcPts val="1200"/>
              </a:spcBef>
            </a:pPr>
            <a:r>
              <a:rPr lang="it-IT" sz="2400" b="1" dirty="0" smtClean="0">
                <a:solidFill>
                  <a:srgbClr val="FF0000"/>
                </a:solidFill>
              </a:rPr>
              <a:t>La Teologia</a:t>
            </a:r>
            <a:r>
              <a:rPr lang="it-IT" sz="2400" dirty="0" smtClean="0">
                <a:solidFill>
                  <a:srgbClr val="FF0000"/>
                </a:solidFill>
              </a:rPr>
              <a:t>, </a:t>
            </a:r>
            <a:r>
              <a:rPr lang="it-IT" sz="2200" dirty="0" smtClean="0"/>
              <a:t>indaga su tutta la realtà di Dio che si rivela e “chiama” 		          l’uomo ad entrare in dialogo con Lui.   </a:t>
            </a:r>
          </a:p>
          <a:p>
            <a:pPr>
              <a:lnSpc>
                <a:spcPts val="1200"/>
              </a:lnSpc>
            </a:pPr>
            <a:endParaRPr lang="it-IT" sz="1100" dirty="0" smtClean="0"/>
          </a:p>
          <a:p>
            <a:pPr>
              <a:lnSpc>
                <a:spcPts val="18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La Teologia morale, </a:t>
            </a:r>
            <a:r>
              <a:rPr lang="it-IT" sz="2000" dirty="0" smtClean="0">
                <a:solidFill>
                  <a:srgbClr val="FF0000"/>
                </a:solidFill>
              </a:rPr>
              <a:t>(dal latino </a:t>
            </a:r>
            <a:r>
              <a:rPr lang="it-IT" sz="2000" i="1" dirty="0" smtClean="0">
                <a:solidFill>
                  <a:srgbClr val="FF0000"/>
                </a:solidFill>
              </a:rPr>
              <a:t>mos-moris = costume, comportamento, modo 			  di agire)</a:t>
            </a:r>
            <a:r>
              <a:rPr lang="it-IT" sz="2000" dirty="0" smtClean="0"/>
              <a:t> 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200" dirty="0" smtClean="0">
                <a:solidFill>
                  <a:srgbClr val="FF0000"/>
                </a:solidFill>
              </a:rPr>
              <a:t>Che cos’è. </a:t>
            </a:r>
            <a:r>
              <a:rPr lang="it-IT" sz="2200" dirty="0" smtClean="0"/>
              <a:t>E’ parte della Teologia ed indaga sul comportamento della 	 	    persona umana in “risposta” alla“chiama” di Dio </a:t>
            </a:r>
            <a:r>
              <a:rPr lang="it-IT" sz="2200" dirty="0" smtClean="0">
                <a:solidFill>
                  <a:srgbClr val="FF0000"/>
                </a:solidFill>
              </a:rPr>
              <a:t>(causa 	  	    materiale).</a:t>
            </a:r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200" dirty="0" smtClean="0">
                <a:solidFill>
                  <a:srgbClr val="FF0000"/>
                </a:solidFill>
              </a:rPr>
              <a:t>Chi l’ha fatta. </a:t>
            </a:r>
            <a:r>
              <a:rPr lang="it-IT" sz="2200" dirty="0" smtClean="0"/>
              <a:t>E’ stata prodotta dalla riflessione sulla Parola di Dio realizzata 	    della Chiesa attraverso i secoli </a:t>
            </a:r>
            <a:r>
              <a:rPr lang="it-IT" sz="2200" dirty="0" smtClean="0">
                <a:solidFill>
                  <a:srgbClr val="FF0000"/>
                </a:solidFill>
              </a:rPr>
              <a:t>(causa efficiente).</a:t>
            </a:r>
            <a:endParaRPr lang="it-IT" sz="2200" dirty="0" smtClean="0"/>
          </a:p>
          <a:p>
            <a:pPr>
              <a:lnSpc>
                <a:spcPts val="2000"/>
              </a:lnSpc>
              <a:spcAft>
                <a:spcPts val="600"/>
              </a:spcAft>
            </a:pPr>
            <a:r>
              <a:rPr lang="it-IT" sz="2200" dirty="0" smtClean="0">
                <a:solidFill>
                  <a:srgbClr val="FF0000"/>
                </a:solidFill>
              </a:rPr>
              <a:t>Come è fatta. </a:t>
            </a:r>
            <a:r>
              <a:rPr lang="it-IT" sz="2200" dirty="0" smtClean="0"/>
              <a:t>Sistematizzando i contenuti dell’insegnamento di Dio, 	 	    offertoci attraverso la Rivelazione</a:t>
            </a:r>
            <a:r>
              <a:rPr lang="it-IT" sz="2200" dirty="0" smtClean="0">
                <a:solidFill>
                  <a:srgbClr val="FF0000"/>
                </a:solidFill>
              </a:rPr>
              <a:t> (causa formale). </a:t>
            </a:r>
            <a:endParaRPr lang="it-IT" sz="2200" dirty="0" smtClean="0"/>
          </a:p>
          <a:p>
            <a:pPr>
              <a:lnSpc>
                <a:spcPts val="2000"/>
              </a:lnSpc>
            </a:pPr>
            <a:r>
              <a:rPr lang="it-IT" sz="2200" dirty="0" smtClean="0">
                <a:solidFill>
                  <a:srgbClr val="FF0000"/>
                </a:solidFill>
              </a:rPr>
              <a:t>Perché è fatta. </a:t>
            </a:r>
            <a:r>
              <a:rPr lang="it-IT" sz="2200" dirty="0" smtClean="0"/>
              <a:t>Per offrire all’uomo delle indicazioni sulla modalità di 	 	    risposta alla chiamata di Dio</a:t>
            </a:r>
            <a:r>
              <a:rPr lang="it-IT" sz="2200" dirty="0" smtClean="0">
                <a:solidFill>
                  <a:srgbClr val="FF0000"/>
                </a:solidFill>
              </a:rPr>
              <a:t> (causa finale).</a:t>
            </a:r>
            <a:endParaRPr lang="it-IT" sz="2200" dirty="0" smtClean="0"/>
          </a:p>
          <a:p>
            <a:r>
              <a:rPr lang="it-IT" sz="2200" dirty="0" smtClean="0"/>
              <a:t>Ha un rapporto con: l’etica filosofica, la Rivelazione e le altre religioni.</a:t>
            </a:r>
          </a:p>
          <a:p>
            <a:pPr lvl="1"/>
            <a:endParaRPr lang="it-IT" sz="2000" dirty="0" smtClean="0"/>
          </a:p>
          <a:p>
            <a:pPr lvl="1">
              <a:lnSpc>
                <a:spcPts val="2000"/>
              </a:lnSpc>
            </a:pPr>
            <a:r>
              <a:rPr lang="it-IT" sz="2000" dirty="0" smtClean="0">
                <a:solidFill>
                  <a:srgbClr val="FF0000"/>
                </a:solidFill>
              </a:rPr>
              <a:t>Il Concilio Vat. II</a:t>
            </a:r>
            <a:r>
              <a:rPr lang="it-IT" sz="2000" dirty="0" smtClean="0"/>
              <a:t> afferma: </a:t>
            </a:r>
            <a:r>
              <a:rPr lang="it-IT" sz="2000" i="1" dirty="0" smtClean="0"/>
              <a:t>“Si ponga speciale cura nel perfezionare la Teologia morale, in modo che la sua esposizione scientifica, maggiormente fondata sulla Sacra Scrittura, illustri l’altezza della vocazione dei fedeli in Cristo e il loro obbligo di apportare frutto nella carità per la vita del mondo” </a:t>
            </a:r>
            <a:r>
              <a:rPr lang="it-IT" dirty="0" smtClean="0"/>
              <a:t>(OT, n.16).</a:t>
            </a:r>
            <a:r>
              <a:rPr lang="it-IT" sz="2000" dirty="0" smtClean="0"/>
              <a:t> </a:t>
            </a:r>
          </a:p>
          <a:p>
            <a:pPr lvl="1">
              <a:lnSpc>
                <a:spcPts val="2000"/>
              </a:lnSpc>
            </a:pPr>
            <a:endParaRPr lang="it-IT" sz="2000" dirty="0" smtClean="0"/>
          </a:p>
          <a:p>
            <a:pPr lvl="1">
              <a:lnSpc>
                <a:spcPct val="110000"/>
              </a:lnSpc>
            </a:pPr>
            <a:endParaRPr lang="it-IT" sz="2000" dirty="0" smtClean="0"/>
          </a:p>
          <a:p>
            <a:pPr lvl="1"/>
            <a:endParaRPr lang="it-IT" sz="2000" dirty="0" smtClean="0"/>
          </a:p>
          <a:p>
            <a:pPr lvl="1"/>
            <a:endParaRPr lang="it-IT" sz="20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 smtClean="0"/>
          </a:p>
          <a:p>
            <a:endParaRPr lang="it-IT" sz="2400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467544" y="5517232"/>
            <a:ext cx="8352928" cy="1000274"/>
          </a:xfrm>
          <a:prstGeom prst="rect">
            <a:avLst/>
          </a:prstGeom>
          <a:noFill/>
          <a:ln>
            <a:solidFill>
              <a:schemeClr val="bg2">
                <a:lumMod val="10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dirty="0" smtClean="0">
              <a:solidFill>
                <a:srgbClr val="FF0000"/>
              </a:solidFill>
            </a:endParaRPr>
          </a:p>
          <a:p>
            <a:endParaRPr lang="it-IT" sz="500" dirty="0">
              <a:solidFill>
                <a:srgbClr val="FF0000"/>
              </a:solidFill>
            </a:endParaRPr>
          </a:p>
        </p:txBody>
      </p:sp>
      <p:sp>
        <p:nvSpPr>
          <p:cNvPr id="7" name="Freccia a destra 6"/>
          <p:cNvSpPr/>
          <p:nvPr/>
        </p:nvSpPr>
        <p:spPr>
          <a:xfrm>
            <a:off x="179512" y="5805264"/>
            <a:ext cx="432048" cy="43204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0"/>
            <a:ext cx="9393148" cy="620688"/>
          </a:xfrm>
        </p:spPr>
        <p:txBody>
          <a:bodyPr>
            <a:normAutofit/>
          </a:bodyPr>
          <a:lstStyle/>
          <a:p>
            <a:r>
              <a:rPr lang="it-IT" sz="3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 Cond" pitchFamily="34" charset="0"/>
              </a:rPr>
              <a:t>Deformazione del concetto di morale e rapporto con l’etica </a:t>
            </a:r>
            <a:endParaRPr lang="it-IT" sz="3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 Cond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23528" y="764704"/>
            <a:ext cx="8572560" cy="5904656"/>
          </a:xfrm>
          <a:solidFill>
            <a:schemeClr val="accent3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txBody>
          <a:bodyPr>
            <a:normAutofit fontScale="92500" lnSpcReduction="10000"/>
          </a:bodyPr>
          <a:lstStyle/>
          <a:p>
            <a:pPr>
              <a:lnSpc>
                <a:spcPts val="1600"/>
              </a:lnSpc>
            </a:pPr>
            <a:endParaRPr lang="it-IT" sz="2400" b="1" dirty="0" smtClean="0">
              <a:solidFill>
                <a:srgbClr val="FF0000"/>
              </a:solidFill>
            </a:endParaRPr>
          </a:p>
          <a:p>
            <a:pPr>
              <a:lnSpc>
                <a:spcPts val="16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Moralismo</a:t>
            </a:r>
            <a:r>
              <a:rPr lang="it-IT" sz="2200" b="1" dirty="0" smtClean="0">
                <a:solidFill>
                  <a:srgbClr val="FF0000"/>
                </a:solidFill>
              </a:rPr>
              <a:t>. </a:t>
            </a:r>
            <a:r>
              <a:rPr lang="it-IT" sz="2200" dirty="0" smtClean="0"/>
              <a:t>Si verifica quando si considera la morale</a:t>
            </a:r>
          </a:p>
          <a:p>
            <a:pPr>
              <a:lnSpc>
                <a:spcPts val="1600"/>
              </a:lnSpc>
              <a:buNone/>
            </a:pPr>
            <a:r>
              <a:rPr lang="it-IT" sz="2200" dirty="0" smtClean="0"/>
              <a:t>		 	fine a se stessa, il dovere per il dovere. </a:t>
            </a:r>
          </a:p>
          <a:p>
            <a:pPr>
              <a:lnSpc>
                <a:spcPts val="1600"/>
              </a:lnSpc>
              <a:buNone/>
            </a:pPr>
            <a:r>
              <a:rPr lang="it-IT" sz="2200" dirty="0" smtClean="0"/>
              <a:t>			E’ la deformazione della morale.</a:t>
            </a:r>
          </a:p>
          <a:p>
            <a:pPr>
              <a:buNone/>
            </a:pPr>
            <a:endParaRPr lang="it-IT" sz="2400" dirty="0" smtClean="0"/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Legalismo. </a:t>
            </a:r>
            <a:r>
              <a:rPr lang="it-IT" sz="2200" dirty="0" smtClean="0"/>
              <a:t>E’ l’assolutizzazione della legge.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		La legge fine a se stessa.</a:t>
            </a:r>
          </a:p>
          <a:p>
            <a:pPr>
              <a:spcBef>
                <a:spcPts val="0"/>
              </a:spcBef>
              <a:buNone/>
            </a:pPr>
            <a:endParaRPr lang="it-IT" sz="2400" dirty="0" smtClean="0"/>
          </a:p>
          <a:p>
            <a:pPr>
              <a:spcBef>
                <a:spcPts val="0"/>
              </a:spcBef>
              <a:buNone/>
            </a:pPr>
            <a:endParaRPr lang="it-IT" sz="2400" dirty="0" smtClean="0"/>
          </a:p>
          <a:p>
            <a:pPr>
              <a:lnSpc>
                <a:spcPts val="2200"/>
              </a:lnSpc>
            </a:pPr>
            <a:r>
              <a:rPr lang="it-IT" sz="2400" b="1" dirty="0" smtClean="0">
                <a:solidFill>
                  <a:srgbClr val="FF0000"/>
                </a:solidFill>
              </a:rPr>
              <a:t>Riduzionismo. </a:t>
            </a:r>
            <a:r>
              <a:rPr lang="it-IT" sz="2200" dirty="0" smtClean="0"/>
              <a:t>E’ la limitazione dei termini “morale”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		e “moralità” a qualcosa che riguarda 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		un unico aspetto: sessuale, economico,</a:t>
            </a:r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dirty="0" smtClean="0"/>
              <a:t>			</a:t>
            </a:r>
            <a:r>
              <a:rPr lang="it-IT" sz="2200" dirty="0" err="1" smtClean="0"/>
              <a:t>sociale…</a:t>
            </a:r>
            <a:endParaRPr lang="it-IT" sz="2200" dirty="0" smtClean="0"/>
          </a:p>
          <a:p>
            <a:pPr>
              <a:lnSpc>
                <a:spcPts val="2200"/>
              </a:lnSpc>
              <a:spcBef>
                <a:spcPts val="0"/>
              </a:spcBef>
              <a:buNone/>
            </a:pPr>
            <a:r>
              <a:rPr lang="it-IT" sz="2200" b="1" dirty="0" smtClean="0">
                <a:solidFill>
                  <a:srgbClr val="FF0000"/>
                </a:solidFill>
              </a:rPr>
              <a:t>Distinzione tra etica e morale </a:t>
            </a:r>
            <a:r>
              <a:rPr lang="it-IT" sz="2200" dirty="0" smtClean="0"/>
              <a:t>a due livelli:</a:t>
            </a:r>
            <a:endParaRPr lang="it-IT" sz="2200" b="1" dirty="0" smtClean="0">
              <a:solidFill>
                <a:srgbClr val="FF0000"/>
              </a:solidFill>
            </a:endParaRP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100" b="1" dirty="0" smtClean="0"/>
              <a:t>Per il principio di conoscenza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it-IT" sz="2000" dirty="0" smtClean="0"/>
              <a:t>L’etica fonda la sua conoscenza sulla ragione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it-IT" sz="2000" dirty="0" smtClean="0"/>
              <a:t>La morale si riferisce alla Rivelazione e alla fede. </a:t>
            </a:r>
          </a:p>
          <a:p>
            <a:pPr>
              <a:lnSpc>
                <a:spcPts val="2200"/>
              </a:lnSpc>
              <a:spcBef>
                <a:spcPts val="0"/>
              </a:spcBef>
            </a:pPr>
            <a:r>
              <a:rPr lang="it-IT" sz="2200" b="1" dirty="0" smtClean="0"/>
              <a:t>Per lo scopo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it-IT" sz="2000" dirty="0" smtClean="0"/>
              <a:t>L’etica  propone che tutto l’agire sia conforme alla ragione</a:t>
            </a:r>
          </a:p>
          <a:p>
            <a:pPr lvl="1">
              <a:lnSpc>
                <a:spcPts val="2200"/>
              </a:lnSpc>
              <a:spcBef>
                <a:spcPts val="0"/>
              </a:spcBef>
            </a:pPr>
            <a:r>
              <a:rPr lang="it-IT" sz="2000" dirty="0" smtClean="0"/>
              <a:t>La morale indica come rispondere alla chiamata di Dio</a:t>
            </a:r>
            <a:endParaRPr lang="it-IT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836712"/>
            <a:ext cx="122413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000240"/>
            <a:ext cx="1571636" cy="1224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CasellaDiTesto 8"/>
          <p:cNvSpPr txBox="1"/>
          <p:nvPr/>
        </p:nvSpPr>
        <p:spPr>
          <a:xfrm>
            <a:off x="7164288" y="112474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FF0000"/>
                </a:solidFill>
              </a:rPr>
              <a:t>Devi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6804248" y="2571744"/>
            <a:ext cx="17479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it-IT" sz="1500" b="1" dirty="0" smtClean="0">
                <a:solidFill>
                  <a:srgbClr val="FF0000"/>
                </a:solidFill>
              </a:rPr>
              <a:t>E’ </a:t>
            </a:r>
          </a:p>
          <a:p>
            <a:pPr>
              <a:lnSpc>
                <a:spcPts val="1200"/>
              </a:lnSpc>
            </a:pPr>
            <a:r>
              <a:rPr lang="it-IT" sz="1500" b="1" dirty="0" smtClean="0">
                <a:solidFill>
                  <a:srgbClr val="FF0000"/>
                </a:solidFill>
              </a:rPr>
              <a:t>scritto</a:t>
            </a:r>
            <a:endParaRPr lang="it-IT" sz="1500" b="1" dirty="0">
              <a:solidFill>
                <a:srgbClr val="FF0000"/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372200" y="3501008"/>
            <a:ext cx="93610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2" descr="C:\Users\don Salvatore\Immagini\Corruzio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3573016"/>
            <a:ext cx="1009277" cy="10801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5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79621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persona umana</a:t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soggetto originale </a:t>
            </a:r>
            <a:b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relazione</a:t>
            </a:r>
            <a:endParaRPr lang="it-I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8" name="Picture 4" descr="C:\Program Files (x86)\Microsoft Office\MEDIA\CAGCAT10\j0186348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571744"/>
            <a:ext cx="1575056" cy="2143140"/>
          </a:xfrm>
          <a:prstGeom prst="rect">
            <a:avLst/>
          </a:prstGeom>
          <a:noFill/>
        </p:spPr>
      </p:pic>
      <p:pic>
        <p:nvPicPr>
          <p:cNvPr id="36869" name="Picture 5" descr="C:\Program Files (x86)\Microsoft Office\MEDIA\CAGCAT10\j0301252.wmf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5" y="2571744"/>
            <a:ext cx="2286017" cy="207170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newsfla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642918"/>
          </a:xfrm>
        </p:spPr>
        <p:txBody>
          <a:bodyPr>
            <a:normAutofit fontScale="90000"/>
          </a:bodyPr>
          <a:lstStyle/>
          <a:p>
            <a:pPr algn="ctr"/>
            <a:r>
              <a:rPr lang="it-IT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itchFamily="34" charset="0"/>
              </a:rPr>
              <a:t>La persona umana</a:t>
            </a:r>
            <a:endParaRPr lang="it-IT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itchFamily="34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2844" y="928670"/>
            <a:ext cx="5929354" cy="5643602"/>
          </a:xfrm>
          <a:ln>
            <a:solidFill>
              <a:srgbClr val="FF0000"/>
            </a:solidFill>
          </a:ln>
        </p:spPr>
        <p:txBody>
          <a:bodyPr/>
          <a:lstStyle/>
          <a:p>
            <a:r>
              <a:rPr lang="it-IT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L’identità </a:t>
            </a:r>
            <a:r>
              <a:rPr lang="it-IT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200" dirty="0" smtClean="0"/>
              <a:t>secondo l’antropologia cristiana </a:t>
            </a:r>
            <a:endParaRPr lang="it-IT" sz="2400" dirty="0" smtClean="0">
              <a:solidFill>
                <a:srgbClr val="FF0000"/>
              </a:solidFill>
            </a:endParaRPr>
          </a:p>
          <a:p>
            <a:pPr lvl="1">
              <a:lnSpc>
                <a:spcPts val="1800"/>
              </a:lnSpc>
            </a:pP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Individuo creato ad immagine e somiglianza di Dio</a:t>
            </a:r>
          </a:p>
          <a:p>
            <a:pPr>
              <a:lnSpc>
                <a:spcPts val="2000"/>
              </a:lnSpc>
              <a:buNone/>
            </a:pPr>
            <a:r>
              <a:rPr lang="it-IT" sz="2400" dirty="0" smtClean="0"/>
              <a:t>		</a:t>
            </a:r>
            <a:r>
              <a:rPr lang="it-IT" sz="2000" i="1" dirty="0" smtClean="0"/>
              <a:t>“Dio diss</a:t>
            </a:r>
            <a:r>
              <a:rPr lang="it-IT" sz="2000" dirty="0" smtClean="0"/>
              <a:t>e</a:t>
            </a:r>
            <a:r>
              <a:rPr lang="it-IT" sz="2000" dirty="0" smtClean="0">
                <a:solidFill>
                  <a:srgbClr val="FF0000"/>
                </a:solidFill>
              </a:rPr>
              <a:t>: </a:t>
            </a:r>
            <a:r>
              <a:rPr lang="it-IT" sz="2000" i="1" dirty="0" smtClean="0">
                <a:solidFill>
                  <a:srgbClr val="FF0000"/>
                </a:solidFill>
              </a:rPr>
              <a:t>facciamo l’uomo a nostra immagine e 	          	somiglianza.”</a:t>
            </a:r>
            <a:r>
              <a:rPr lang="it-IT" sz="2400" i="1" dirty="0" smtClean="0"/>
              <a:t>  </a:t>
            </a:r>
            <a:r>
              <a:rPr lang="it-IT" sz="2000" dirty="0" smtClean="0"/>
              <a:t>(</a:t>
            </a:r>
            <a:r>
              <a:rPr lang="it-IT" sz="2000" dirty="0" err="1" smtClean="0"/>
              <a:t>Gen</a:t>
            </a:r>
            <a:r>
              <a:rPr lang="it-IT" sz="2000" dirty="0" smtClean="0"/>
              <a:t> 1,26).</a:t>
            </a:r>
          </a:p>
          <a:p>
            <a:pPr lvl="1">
              <a:lnSpc>
                <a:spcPts val="2000"/>
              </a:lnSpc>
            </a:pP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Composto di anima e di corpo</a:t>
            </a:r>
          </a:p>
          <a:p>
            <a:pPr lvl="2">
              <a:lnSpc>
                <a:spcPts val="2000"/>
              </a:lnSpc>
              <a:buNone/>
            </a:pPr>
            <a:r>
              <a:rPr lang="it-IT" sz="1900" dirty="0" smtClean="0"/>
              <a:t>	</a:t>
            </a:r>
            <a:r>
              <a:rPr lang="it-IT" sz="2000" dirty="0" smtClean="0"/>
              <a:t>“Il Signore </a:t>
            </a:r>
            <a:r>
              <a:rPr lang="it-IT" sz="2000" i="1" dirty="0" smtClean="0"/>
              <a:t>Dio </a:t>
            </a:r>
            <a:r>
              <a:rPr lang="it-IT" sz="2000" i="1" dirty="0" smtClean="0">
                <a:solidFill>
                  <a:srgbClr val="FF0000"/>
                </a:solidFill>
              </a:rPr>
              <a:t>plasmò l’uomo con la polvere della terra e soffiò nelle sue narici un alito di vita </a:t>
            </a:r>
            <a:r>
              <a:rPr lang="it-IT" sz="2000" i="1" dirty="0" smtClean="0"/>
              <a:t>e l’uomo divenne un essere vivente” </a:t>
            </a:r>
            <a:r>
              <a:rPr lang="it-IT" sz="2000" dirty="0" err="1" smtClean="0"/>
              <a:t>Gen</a:t>
            </a:r>
            <a:r>
              <a:rPr lang="it-IT" sz="2000" dirty="0" smtClean="0"/>
              <a:t> 2,7).</a:t>
            </a:r>
          </a:p>
          <a:p>
            <a:pPr lvl="1">
              <a:lnSpc>
                <a:spcPts val="2000"/>
              </a:lnSpc>
            </a:pPr>
            <a:r>
              <a:rPr lang="it-IT" sz="2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 carattere creaturale</a:t>
            </a:r>
          </a:p>
          <a:p>
            <a:pPr lvl="2">
              <a:lnSpc>
                <a:spcPts val="2000"/>
              </a:lnSpc>
              <a:buNone/>
            </a:pPr>
            <a:r>
              <a:rPr lang="it-IT" sz="2000" i="1" dirty="0" smtClean="0"/>
              <a:t>	“Dio </a:t>
            </a:r>
            <a:r>
              <a:rPr lang="it-IT" sz="2000" b="1" i="1" dirty="0" smtClean="0">
                <a:solidFill>
                  <a:srgbClr val="FF0000"/>
                </a:solidFill>
              </a:rPr>
              <a:t>creò l’uomo </a:t>
            </a:r>
            <a:r>
              <a:rPr lang="it-IT" sz="2000" i="1" dirty="0" smtClean="0"/>
              <a:t>a sua immagine; a immagine di Dio </a:t>
            </a:r>
            <a:r>
              <a:rPr lang="it-IT" sz="2000" b="1" i="1" dirty="0" smtClean="0">
                <a:solidFill>
                  <a:srgbClr val="FF0000"/>
                </a:solidFill>
              </a:rPr>
              <a:t>lo creò</a:t>
            </a:r>
            <a:r>
              <a:rPr lang="it-IT" sz="2000" i="1" dirty="0" smtClean="0"/>
              <a:t>; maschio e femmina li creò”</a:t>
            </a:r>
            <a:r>
              <a:rPr lang="it-IT" sz="2000" dirty="0" smtClean="0"/>
              <a:t> (</a:t>
            </a:r>
            <a:r>
              <a:rPr lang="it-IT" sz="2000" dirty="0" err="1" smtClean="0"/>
              <a:t>Gen</a:t>
            </a:r>
            <a:r>
              <a:rPr lang="it-IT" sz="2000" dirty="0" smtClean="0"/>
              <a:t> 1, 27).</a:t>
            </a:r>
          </a:p>
          <a:p>
            <a:pPr lvl="1">
              <a:lnSpc>
                <a:spcPts val="2000"/>
              </a:lnSpc>
            </a:pPr>
            <a:r>
              <a:rPr lang="it-IT" sz="23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Dotato di intelligenza e volontà</a:t>
            </a:r>
          </a:p>
          <a:p>
            <a:pPr lvl="2">
              <a:lnSpc>
                <a:spcPts val="2000"/>
              </a:lnSpc>
              <a:buNone/>
            </a:pPr>
            <a:r>
              <a:rPr lang="it-IT" sz="2000" i="1" dirty="0" smtClean="0"/>
              <a:t>	«Dio li benedisse e disse loro: "Siate fecondi e moltiplicatevi, riempite la terra; </a:t>
            </a:r>
            <a:r>
              <a:rPr lang="it-IT" sz="2000" b="1" i="1" dirty="0" smtClean="0">
                <a:solidFill>
                  <a:srgbClr val="FF0000"/>
                </a:solidFill>
              </a:rPr>
              <a:t>soggiogatela</a:t>
            </a:r>
            <a:r>
              <a:rPr lang="it-IT" sz="2000" i="1" dirty="0" smtClean="0"/>
              <a:t> e </a:t>
            </a:r>
            <a:r>
              <a:rPr lang="it-IT" sz="2000" b="1" i="1" dirty="0" smtClean="0">
                <a:solidFill>
                  <a:srgbClr val="FF0000"/>
                </a:solidFill>
              </a:rPr>
              <a:t>dominate</a:t>
            </a:r>
            <a:r>
              <a:rPr lang="it-IT" sz="2000" i="1" dirty="0" smtClean="0"/>
              <a:t> sui pesci del mare e sugli uccelli del cielo e su ogni essere vivente, che striscia sulla terra"» (</a:t>
            </a:r>
            <a:r>
              <a:rPr lang="it-IT" sz="2000" dirty="0" smtClean="0"/>
              <a:t> </a:t>
            </a:r>
            <a:r>
              <a:rPr lang="it-IT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Gen</a:t>
            </a:r>
            <a:r>
              <a:rPr lang="it-IT" sz="2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1, 28</a:t>
            </a:r>
            <a:r>
              <a:rPr lang="it-IT" sz="2000" dirty="0" smtClean="0"/>
              <a:t> ).</a:t>
            </a:r>
          </a:p>
          <a:p>
            <a:pPr lvl="2">
              <a:lnSpc>
                <a:spcPts val="2000"/>
              </a:lnSpc>
              <a:buNone/>
            </a:pPr>
            <a:endParaRPr lang="it-IT" sz="2000" dirty="0"/>
          </a:p>
        </p:txBody>
      </p:sp>
      <p:pic>
        <p:nvPicPr>
          <p:cNvPr id="6" name="Picture 2" descr="C:\Users\Public\Pictures\Creazione uomo e dn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643050"/>
            <a:ext cx="3071802" cy="3500462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 flipH="1">
            <a:off x="6215074" y="5286388"/>
            <a:ext cx="2786082" cy="1118255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it-IT" b="1" i="1" dirty="0" smtClean="0">
                <a:solidFill>
                  <a:srgbClr val="FF0000"/>
                </a:solidFill>
              </a:rPr>
              <a:t>“Ti rendo grazie Signore:</a:t>
            </a:r>
          </a:p>
          <a:p>
            <a:pPr>
              <a:lnSpc>
                <a:spcPts val="2000"/>
              </a:lnSpc>
            </a:pPr>
            <a:r>
              <a:rPr lang="it-IT" b="1" i="1" dirty="0" smtClean="0">
                <a:solidFill>
                  <a:srgbClr val="FF0000"/>
                </a:solidFill>
              </a:rPr>
              <a:t>hai fatto di me </a:t>
            </a:r>
          </a:p>
          <a:p>
            <a:pPr>
              <a:lnSpc>
                <a:spcPts val="2000"/>
              </a:lnSpc>
            </a:pPr>
            <a:r>
              <a:rPr lang="it-IT" b="1" i="1" dirty="0" smtClean="0">
                <a:solidFill>
                  <a:srgbClr val="FF0000"/>
                </a:solidFill>
              </a:rPr>
              <a:t>una meraviglia stupenda”</a:t>
            </a:r>
            <a:r>
              <a:rPr lang="it-IT" dirty="0" smtClean="0">
                <a:solidFill>
                  <a:srgbClr val="FF0000"/>
                </a:solidFill>
              </a:rPr>
              <a:t> </a:t>
            </a:r>
            <a:r>
              <a:rPr lang="it-IT" dirty="0" smtClean="0"/>
              <a:t>(</a:t>
            </a:r>
            <a:r>
              <a:rPr lang="it-IT" dirty="0" err="1" smtClean="0"/>
              <a:t>Sal</a:t>
            </a:r>
            <a:r>
              <a:rPr lang="it-IT" dirty="0" smtClean="0"/>
              <a:t> 139, 14)  </a:t>
            </a:r>
            <a:endParaRPr lang="it-IT" dirty="0"/>
          </a:p>
        </p:txBody>
      </p:sp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Satellite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4711</TotalTime>
  <Words>1680</Words>
  <Application>Microsoft Office PowerPoint</Application>
  <PresentationFormat>Presentazione su schermo (4:3)</PresentationFormat>
  <Paragraphs>516</Paragraphs>
  <Slides>33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5" baseType="lpstr">
      <vt:lpstr>Equinozio</vt:lpstr>
      <vt:lpstr>ClipArt</vt:lpstr>
      <vt:lpstr>      Scuola di Teologia  Diocesi di Terni, Narni, Amelia Anno accademico 2016/17  </vt:lpstr>
      <vt:lpstr>1. Indice delle tematiche del corso</vt:lpstr>
      <vt:lpstr>2. Indice delle tematiche del corso</vt:lpstr>
      <vt:lpstr>3. Indice delle tematiche del corso</vt:lpstr>
      <vt:lpstr>Introduzione</vt:lpstr>
      <vt:lpstr>Introduzione  identità e compiti delle Teologia Morale</vt:lpstr>
      <vt:lpstr>Deformazione del concetto di morale e rapporto con l’etica </vt:lpstr>
      <vt:lpstr>La persona umana soggetto originale  in relazione</vt:lpstr>
      <vt:lpstr>La persona umana</vt:lpstr>
      <vt:lpstr> La persona umana: peculiarità e considerazioni</vt:lpstr>
      <vt:lpstr>Il valore della persona attualizzato dal Con. Vat. II </vt:lpstr>
      <vt:lpstr>La persona nel Catechismo della Chiesa Catt. </vt:lpstr>
      <vt:lpstr>  La centralità della relazione tra le persone</vt:lpstr>
      <vt:lpstr>Essenza della moralità</vt:lpstr>
      <vt:lpstr>Operari sequitur esse</vt:lpstr>
      <vt:lpstr>Essenza della moralità</vt:lpstr>
      <vt:lpstr>  Condizioni  che influiscono sull’atto umano</vt:lpstr>
      <vt:lpstr>Diapositiva 18</vt:lpstr>
      <vt:lpstr>L’agire morale (actus moralis) </vt:lpstr>
      <vt:lpstr>La moralità connessa con il dovere</vt:lpstr>
      <vt:lpstr>Dov’è l’essenza della moralità</vt:lpstr>
      <vt:lpstr>Diapositiva 22</vt:lpstr>
      <vt:lpstr>Le fonti della moralità</vt:lpstr>
      <vt:lpstr>L’ effetto dell’ azione</vt:lpstr>
      <vt:lpstr>Le norme della moralità</vt:lpstr>
      <vt:lpstr>La legge morale</vt:lpstr>
      <vt:lpstr>La legge eterna</vt:lpstr>
      <vt:lpstr>La legge morale naturale</vt:lpstr>
      <vt:lpstr>Conoscenza della legge naturale</vt:lpstr>
      <vt:lpstr>Diapositiva 30</vt:lpstr>
      <vt:lpstr>Diapositiva 31</vt:lpstr>
      <vt:lpstr>Diapositiva 32</vt:lpstr>
      <vt:lpstr>Diapositiva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don Salvatore</dc:creator>
  <cp:lastModifiedBy>don Salvatore</cp:lastModifiedBy>
  <cp:revision>484</cp:revision>
  <dcterms:created xsi:type="dcterms:W3CDTF">2016-10-13T10:01:44Z</dcterms:created>
  <dcterms:modified xsi:type="dcterms:W3CDTF">2017-04-12T11:02:29Z</dcterms:modified>
</cp:coreProperties>
</file>