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90" r:id="rId22"/>
    <p:sldId id="277" r:id="rId23"/>
    <p:sldId id="278" r:id="rId24"/>
    <p:sldId id="279" r:id="rId25"/>
    <p:sldId id="280" r:id="rId26"/>
    <p:sldId id="281" r:id="rId27"/>
    <p:sldId id="283" r:id="rId28"/>
    <p:sldId id="284" r:id="rId29"/>
    <p:sldId id="285" r:id="rId30"/>
    <p:sldId id="287" r:id="rId31"/>
    <p:sldId id="288" r:id="rId32"/>
    <p:sldId id="289" r:id="rId33"/>
    <p:sldId id="286" r:id="rId34"/>
    <p:sldId id="290" r:id="rId35"/>
    <p:sldId id="291" r:id="rId36"/>
    <p:sldId id="318" r:id="rId37"/>
    <p:sldId id="391" r:id="rId38"/>
    <p:sldId id="292" r:id="rId39"/>
    <p:sldId id="293" r:id="rId40"/>
    <p:sldId id="294" r:id="rId41"/>
    <p:sldId id="295" r:id="rId42"/>
    <p:sldId id="296" r:id="rId43"/>
    <p:sldId id="392" r:id="rId44"/>
    <p:sldId id="297" r:id="rId45"/>
    <p:sldId id="393" r:id="rId46"/>
    <p:sldId id="298" r:id="rId47"/>
    <p:sldId id="300" r:id="rId48"/>
    <p:sldId id="301" r:id="rId49"/>
    <p:sldId id="394" r:id="rId50"/>
    <p:sldId id="302" r:id="rId51"/>
    <p:sldId id="395" r:id="rId52"/>
    <p:sldId id="303" r:id="rId53"/>
    <p:sldId id="396" r:id="rId54"/>
    <p:sldId id="304" r:id="rId55"/>
    <p:sldId id="317" r:id="rId56"/>
    <p:sldId id="305" r:id="rId57"/>
    <p:sldId id="307" r:id="rId58"/>
    <p:sldId id="306" r:id="rId59"/>
    <p:sldId id="397" r:id="rId60"/>
    <p:sldId id="308" r:id="rId61"/>
    <p:sldId id="398" r:id="rId62"/>
    <p:sldId id="309" r:id="rId63"/>
    <p:sldId id="310" r:id="rId64"/>
    <p:sldId id="311" r:id="rId65"/>
    <p:sldId id="312" r:id="rId66"/>
    <p:sldId id="313" r:id="rId67"/>
    <p:sldId id="315" r:id="rId68"/>
    <p:sldId id="314" r:id="rId69"/>
    <p:sldId id="316" r:id="rId70"/>
    <p:sldId id="435" r:id="rId71"/>
    <p:sldId id="399" r:id="rId72"/>
    <p:sldId id="400" r:id="rId73"/>
    <p:sldId id="401" r:id="rId74"/>
    <p:sldId id="402" r:id="rId75"/>
    <p:sldId id="403" r:id="rId76"/>
    <p:sldId id="404" r:id="rId77"/>
    <p:sldId id="405" r:id="rId78"/>
    <p:sldId id="406" r:id="rId79"/>
    <p:sldId id="407" r:id="rId80"/>
    <p:sldId id="408" r:id="rId81"/>
    <p:sldId id="409" r:id="rId82"/>
    <p:sldId id="410" r:id="rId83"/>
    <p:sldId id="411" r:id="rId84"/>
    <p:sldId id="412" r:id="rId85"/>
    <p:sldId id="436" r:id="rId86"/>
    <p:sldId id="321" r:id="rId87"/>
    <p:sldId id="440" r:id="rId88"/>
    <p:sldId id="322" r:id="rId89"/>
    <p:sldId id="323" r:id="rId90"/>
    <p:sldId id="324" r:id="rId91"/>
    <p:sldId id="325" r:id="rId92"/>
    <p:sldId id="326" r:id="rId93"/>
    <p:sldId id="327" r:id="rId94"/>
    <p:sldId id="328" r:id="rId95"/>
    <p:sldId id="329" r:id="rId96"/>
    <p:sldId id="332" r:id="rId97"/>
    <p:sldId id="330" r:id="rId98"/>
    <p:sldId id="331" r:id="rId99"/>
    <p:sldId id="333" r:id="rId100"/>
    <p:sldId id="334" r:id="rId101"/>
    <p:sldId id="335" r:id="rId102"/>
    <p:sldId id="336" r:id="rId103"/>
    <p:sldId id="337" r:id="rId104"/>
    <p:sldId id="338" r:id="rId105"/>
    <p:sldId id="339" r:id="rId106"/>
    <p:sldId id="340" r:id="rId107"/>
    <p:sldId id="341" r:id="rId108"/>
    <p:sldId id="342" r:id="rId109"/>
    <p:sldId id="343" r:id="rId110"/>
    <p:sldId id="344" r:id="rId111"/>
    <p:sldId id="345" r:id="rId112"/>
    <p:sldId id="346" r:id="rId113"/>
    <p:sldId id="347" r:id="rId114"/>
    <p:sldId id="348" r:id="rId115"/>
    <p:sldId id="349" r:id="rId116"/>
    <p:sldId id="350" r:id="rId117"/>
    <p:sldId id="351" r:id="rId118"/>
    <p:sldId id="352" r:id="rId119"/>
    <p:sldId id="353" r:id="rId120"/>
    <p:sldId id="354" r:id="rId121"/>
    <p:sldId id="355" r:id="rId122"/>
    <p:sldId id="356" r:id="rId123"/>
    <p:sldId id="357" r:id="rId124"/>
    <p:sldId id="439" r:id="rId125"/>
    <p:sldId id="358" r:id="rId126"/>
    <p:sldId id="359" r:id="rId127"/>
    <p:sldId id="360" r:id="rId128"/>
    <p:sldId id="361" r:id="rId129"/>
    <p:sldId id="362" r:id="rId130"/>
    <p:sldId id="363" r:id="rId131"/>
    <p:sldId id="364" r:id="rId132"/>
    <p:sldId id="365" r:id="rId133"/>
    <p:sldId id="366" r:id="rId134"/>
    <p:sldId id="367" r:id="rId135"/>
    <p:sldId id="368" r:id="rId136"/>
    <p:sldId id="369" r:id="rId137"/>
    <p:sldId id="370" r:id="rId138"/>
    <p:sldId id="371" r:id="rId139"/>
    <p:sldId id="372" r:id="rId140"/>
    <p:sldId id="373" r:id="rId141"/>
    <p:sldId id="374" r:id="rId142"/>
    <p:sldId id="375" r:id="rId143"/>
    <p:sldId id="376" r:id="rId144"/>
    <p:sldId id="377" r:id="rId145"/>
    <p:sldId id="378" r:id="rId146"/>
    <p:sldId id="379" r:id="rId147"/>
    <p:sldId id="380" r:id="rId148"/>
    <p:sldId id="381" r:id="rId149"/>
    <p:sldId id="382" r:id="rId150"/>
    <p:sldId id="383" r:id="rId151"/>
    <p:sldId id="384" r:id="rId152"/>
    <p:sldId id="385" r:id="rId153"/>
    <p:sldId id="386" r:id="rId154"/>
    <p:sldId id="387" r:id="rId155"/>
    <p:sldId id="388" r:id="rId156"/>
    <p:sldId id="389"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38" r:id="rId173"/>
    <p:sldId id="428" r:id="rId174"/>
    <p:sldId id="441" r:id="rId175"/>
    <p:sldId id="429" r:id="rId176"/>
    <p:sldId id="430" r:id="rId177"/>
    <p:sldId id="442" r:id="rId178"/>
    <p:sldId id="431" r:id="rId179"/>
    <p:sldId id="432" r:id="rId180"/>
    <p:sldId id="443" r:id="rId181"/>
    <p:sldId id="433" r:id="rId182"/>
    <p:sldId id="434" r:id="rId183"/>
    <p:sldId id="437" r:id="rId18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2442" y="-11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9D295-676C-404A-8365-B7BF87FD55CA}" type="datetimeFigureOut">
              <a:rPr lang="it-IT" smtClean="0"/>
              <a:pPr/>
              <a:t>23/10/2017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1B148-F1D0-498E-98FF-C95A5A0FB01A}" type="slidenum">
              <a:rPr lang="it-IT" smtClean="0"/>
              <a:pPr/>
              <a:t>‹N›</a:t>
            </a:fld>
            <a:endParaRPr lang="it-IT"/>
          </a:p>
        </p:txBody>
      </p:sp>
    </p:spTree>
    <p:extLst>
      <p:ext uri="{BB962C8B-B14F-4D97-AF65-F5344CB8AC3E}">
        <p14:creationId xmlns:p14="http://schemas.microsoft.com/office/powerpoint/2010/main" val="156058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C61B148-F1D0-498E-98FF-C95A5A0FB01A}" type="slidenum">
              <a:rPr lang="it-IT" smtClean="0"/>
              <a:pPr/>
              <a:t>166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3" name="Segnaposto data 2"/>
          <p:cNvSpPr>
            <a:spLocks noGrp="1"/>
          </p:cNvSpPr>
          <p:nvPr>
            <p:ph type="dt" sz="half" idx="10"/>
          </p:nvPr>
        </p:nvSpPr>
        <p:spPr>
          <a:xfrm>
            <a:off x="457200" y="6356350"/>
            <a:ext cx="2133600" cy="365125"/>
          </a:xfrm>
        </p:spPr>
        <p:txBody>
          <a:bodyPr/>
          <a:lstStyle>
            <a:lvl1pPr>
              <a:defRPr/>
            </a:lvl1pPr>
          </a:lstStyle>
          <a:p>
            <a:pPr>
              <a:defRPr/>
            </a:pPr>
            <a:fld id="{95CDC54A-1D5C-4594-A2E9-A4832058231F}" type="datetimeFigureOut">
              <a:rPr lang="it-IT"/>
              <a:pPr>
                <a:defRPr/>
              </a:pPr>
              <a:t>23/10/2017</a:t>
            </a:fld>
            <a:endParaRPr lang="it-IT"/>
          </a:p>
        </p:txBody>
      </p:sp>
      <p:sp>
        <p:nvSpPr>
          <p:cNvPr id="4" name="Segnaposto piè di pagina 3"/>
          <p:cNvSpPr>
            <a:spLocks noGrp="1"/>
          </p:cNvSpPr>
          <p:nvPr>
            <p:ph type="ftr" sz="quarter" idx="11"/>
          </p:nvPr>
        </p:nvSpPr>
        <p:spPr>
          <a:xfrm>
            <a:off x="3124200" y="6356350"/>
            <a:ext cx="2895600" cy="365125"/>
          </a:xfrm>
        </p:spPr>
        <p:txBody>
          <a:bodyPr/>
          <a:lstStyle>
            <a:lvl1pPr>
              <a:defRPr/>
            </a:lvl1pPr>
          </a:lstStyle>
          <a:p>
            <a:pPr>
              <a:defRPr/>
            </a:pPr>
            <a:endParaRPr lang="it-IT"/>
          </a:p>
        </p:txBody>
      </p:sp>
      <p:sp>
        <p:nvSpPr>
          <p:cNvPr id="5" name="Segnaposto numero diapositiva 4"/>
          <p:cNvSpPr>
            <a:spLocks noGrp="1"/>
          </p:cNvSpPr>
          <p:nvPr>
            <p:ph type="sldNum" sz="quarter" idx="12"/>
          </p:nvPr>
        </p:nvSpPr>
        <p:spPr>
          <a:xfrm>
            <a:off x="6553200" y="6356350"/>
            <a:ext cx="2133600" cy="365125"/>
          </a:xfrm>
        </p:spPr>
        <p:txBody>
          <a:bodyPr/>
          <a:lstStyle>
            <a:lvl1pPr>
              <a:defRPr/>
            </a:lvl1pPr>
          </a:lstStyle>
          <a:p>
            <a:pPr>
              <a:defRPr/>
            </a:pPr>
            <a:fld id="{620E5A79-018D-45A6-B35C-D6D6AEC98E6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AEB1DD3-1465-40AA-8C95-8491AA04C424}" type="datetimeFigureOut">
              <a:rPr lang="it-IT" smtClean="0"/>
              <a:pPr/>
              <a:t>23/10/2017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CE1306-6A4F-4496-9F5E-4021ED61911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5E9EFF"/>
            </a:gs>
            <a:gs pos="26000">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B1DD3-1465-40AA-8C95-8491AA04C424}" type="datetimeFigureOut">
              <a:rPr lang="it-IT" smtClean="0"/>
              <a:pPr/>
              <a:t>23/10/2017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E1306-6A4F-4496-9F5E-4021ED61911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it.wikipedia.org/wiki/File:Ministero_Ges%C3%B9_2.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692696"/>
            <a:ext cx="7772400" cy="1470025"/>
          </a:xfrm>
        </p:spPr>
        <p:txBody>
          <a:bodyPr/>
          <a:lstStyle/>
          <a:p>
            <a:r>
              <a:rPr lang="it-IT" smtClean="0"/>
              <a:t>Vangeli sinottici</a:t>
            </a:r>
            <a:endParaRPr lang="it-IT" dirty="0"/>
          </a:p>
        </p:txBody>
      </p:sp>
      <p:sp>
        <p:nvSpPr>
          <p:cNvPr id="3" name="Sottotitolo 2"/>
          <p:cNvSpPr>
            <a:spLocks noGrp="1"/>
          </p:cNvSpPr>
          <p:nvPr>
            <p:ph type="subTitle" idx="1"/>
          </p:nvPr>
        </p:nvSpPr>
        <p:spPr/>
        <p:txBody>
          <a:bodyPr/>
          <a:lstStyle/>
          <a:p>
            <a:endParaRPr lang="it-IT" dirty="0"/>
          </a:p>
        </p:txBody>
      </p:sp>
      <p:pic>
        <p:nvPicPr>
          <p:cNvPr id="4" name="Immagine 3" descr="pasqua9"/>
          <p:cNvPicPr/>
          <p:nvPr/>
        </p:nvPicPr>
        <p:blipFill>
          <a:blip r:embed="rId2" cstate="print"/>
          <a:srcRect/>
          <a:stretch>
            <a:fillRect/>
          </a:stretch>
        </p:blipFill>
        <p:spPr bwMode="auto">
          <a:xfrm>
            <a:off x="1763688" y="2333624"/>
            <a:ext cx="5040560" cy="4119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u="sng" dirty="0" smtClean="0">
                <a:solidFill>
                  <a:schemeClr val="accent6">
                    <a:lumMod val="75000"/>
                  </a:schemeClr>
                </a:solidFill>
              </a:rPr>
              <a:t>Seconda testimonianza</a:t>
            </a:r>
            <a:endParaRPr lang="it-IT" b="1" dirty="0">
              <a:solidFill>
                <a:schemeClr val="accent6">
                  <a:lumMod val="75000"/>
                </a:schemeClr>
              </a:solidFill>
            </a:endParaRPr>
          </a:p>
        </p:txBody>
      </p:sp>
      <p:sp>
        <p:nvSpPr>
          <p:cNvPr id="3" name="Segnaposto contenuto 2"/>
          <p:cNvSpPr>
            <a:spLocks noGrp="1"/>
          </p:cNvSpPr>
          <p:nvPr>
            <p:ph idx="1"/>
          </p:nvPr>
        </p:nvSpPr>
        <p:spPr/>
        <p:txBody>
          <a:bodyPr>
            <a:normAutofit fontScale="85000" lnSpcReduction="20000"/>
          </a:bodyPr>
          <a:lstStyle/>
          <a:p>
            <a:pPr algn="ctr">
              <a:buNone/>
            </a:pPr>
            <a:r>
              <a:rPr lang="it-IT" sz="3300" b="1" dirty="0" smtClean="0">
                <a:latin typeface="Times New Roman" pitchFamily="18" charset="0"/>
                <a:cs typeface="Times New Roman" pitchFamily="18" charset="0"/>
              </a:rPr>
              <a:t>“</a:t>
            </a:r>
            <a:r>
              <a:rPr lang="it-IT" sz="3300" b="1" dirty="0" smtClean="0">
                <a:solidFill>
                  <a:srgbClr val="C00000"/>
                </a:solidFill>
                <a:latin typeface="Times New Roman" pitchFamily="18" charset="0"/>
                <a:cs typeface="Times New Roman" pitchFamily="18" charset="0"/>
              </a:rPr>
              <a:t>I Vangeli che comprendono le genealogie sono stati scritti prima </a:t>
            </a:r>
            <a:r>
              <a:rPr lang="it-IT" sz="3300" b="1" dirty="0" smtClean="0">
                <a:latin typeface="Times New Roman" pitchFamily="18" charset="0"/>
                <a:cs typeface="Times New Roman" pitchFamily="18" charset="0"/>
              </a:rPr>
              <a:t>e che quello secondo san Marco fu scritto nelle circostanze seguenti: </a:t>
            </a:r>
            <a:r>
              <a:rPr lang="it-IT" sz="3300" b="1" dirty="0" smtClean="0">
                <a:solidFill>
                  <a:schemeClr val="tx2">
                    <a:lumMod val="50000"/>
                  </a:schemeClr>
                </a:solidFill>
                <a:latin typeface="Times New Roman" pitchFamily="18" charset="0"/>
                <a:cs typeface="Times New Roman" pitchFamily="18" charset="0"/>
              </a:rPr>
              <a:t>avendo Pietro predicato la dottrina pubblicamente a Roma e avendo esposto il Vangelo con l’aiuto dello Spirito, i suoi uditori, che erano numerosi, esortarono Marco, poiché era stato suo compagno da molto tempo e ricordava le sue parole, a trascrivere ciò che egli aveva detto</a:t>
            </a:r>
            <a:r>
              <a:rPr lang="it-IT" sz="3300" b="1" dirty="0" smtClean="0">
                <a:latin typeface="Times New Roman" pitchFamily="18" charset="0"/>
                <a:cs typeface="Times New Roman" pitchFamily="18" charset="0"/>
              </a:rPr>
              <a:t>. Lo fece e trascrisse il Vangelo per coloro che glielo avevano chiesto. Quando Pietro lo venne a sapere, non fece nulla con i suoi consigli per impedirlo o per sollecitarlo” </a:t>
            </a:r>
          </a:p>
          <a:p>
            <a:pPr algn="ctr">
              <a:buNone/>
            </a:pPr>
            <a:r>
              <a:rPr lang="it-IT" sz="2100" dirty="0" smtClean="0"/>
              <a:t>(</a:t>
            </a:r>
            <a:r>
              <a:rPr lang="it-IT" sz="2100" dirty="0" err="1" smtClean="0"/>
              <a:t>Hist</a:t>
            </a:r>
            <a:r>
              <a:rPr lang="it-IT" sz="2100" dirty="0" smtClean="0"/>
              <a:t>. eccl. </a:t>
            </a:r>
            <a:r>
              <a:rPr lang="it-IT" sz="2100" dirty="0" err="1" smtClean="0"/>
              <a:t>VI</a:t>
            </a:r>
            <a:r>
              <a:rPr lang="it-IT" sz="2100" dirty="0" smtClean="0"/>
              <a:t>,14,5-7).</a:t>
            </a:r>
          </a:p>
          <a:p>
            <a:endParaRPr lang="it-IT"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latin typeface="Times New Roman" pitchFamily="18" charset="0"/>
                <a:cs typeface="Times New Roman" pitchFamily="18" charset="0"/>
              </a:rPr>
              <a:t>… </a:t>
            </a:r>
            <a:r>
              <a:rPr lang="it-IT" sz="3200" i="1" dirty="0" smtClean="0">
                <a:latin typeface="Times New Roman" pitchFamily="18" charset="0"/>
                <a:cs typeface="Times New Roman" pitchFamily="18" charset="0"/>
              </a:rPr>
              <a:t>pinnacolo</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pPr algn="ctr">
              <a:buNone/>
            </a:pPr>
            <a:endParaRPr lang="it-IT" sz="2800" dirty="0" smtClean="0"/>
          </a:p>
          <a:p>
            <a:pPr algn="ctr">
              <a:buNone/>
            </a:pPr>
            <a:r>
              <a:rPr lang="el-GR" sz="2800" b="1" dirty="0" smtClean="0">
                <a:solidFill>
                  <a:srgbClr val="C00000"/>
                </a:solidFill>
              </a:rPr>
              <a:t>τὸ πτερύγιον</a:t>
            </a:r>
            <a:r>
              <a:rPr lang="it-IT" sz="2800" b="1" dirty="0" smtClean="0">
                <a:solidFill>
                  <a:srgbClr val="C00000"/>
                </a:solidFill>
              </a:rPr>
              <a:t> = </a:t>
            </a:r>
            <a:r>
              <a:rPr lang="it-IT" sz="2800" b="1" dirty="0" smtClean="0">
                <a:solidFill>
                  <a:srgbClr val="C00000"/>
                </a:solidFill>
                <a:latin typeface="Times New Roman" pitchFamily="18" charset="0"/>
                <a:cs typeface="Times New Roman" pitchFamily="18" charset="0"/>
              </a:rPr>
              <a:t>(lett.) </a:t>
            </a:r>
            <a:r>
              <a:rPr lang="it-IT" sz="2800" b="1" i="1" dirty="0" smtClean="0">
                <a:solidFill>
                  <a:srgbClr val="C00000"/>
                </a:solidFill>
                <a:latin typeface="Times New Roman" pitchFamily="18" charset="0"/>
                <a:cs typeface="Times New Roman" pitchFamily="18" charset="0"/>
              </a:rPr>
              <a:t>aletta</a:t>
            </a:r>
          </a:p>
          <a:p>
            <a:pPr algn="ctr">
              <a:buNone/>
            </a:pPr>
            <a:endParaRPr lang="it-IT" sz="2800" b="1" i="1" dirty="0" smtClean="0">
              <a:solidFill>
                <a:srgbClr val="C00000"/>
              </a:solidFill>
              <a:latin typeface="Times New Roman" pitchFamily="18" charset="0"/>
              <a:cs typeface="Times New Roman" pitchFamily="18" charset="0"/>
            </a:endParaRPr>
          </a:p>
          <a:p>
            <a:pPr algn="ctr">
              <a:buNone/>
            </a:pPr>
            <a:r>
              <a:rPr lang="it-IT" sz="2800" b="1" dirty="0" smtClean="0">
                <a:solidFill>
                  <a:srgbClr val="C00000"/>
                </a:solidFill>
                <a:latin typeface="Times New Roman" pitchFamily="18" charset="0"/>
                <a:cs typeface="Times New Roman" pitchFamily="18" charset="0"/>
              </a:rPr>
              <a:t>Ornamento più alto e più esterno:</a:t>
            </a:r>
          </a:p>
          <a:p>
            <a:pPr algn="ctr">
              <a:buNone/>
            </a:pPr>
            <a:r>
              <a:rPr lang="it-IT" sz="2800" b="1" dirty="0" smtClean="0">
                <a:solidFill>
                  <a:srgbClr val="C00000"/>
                </a:solidFill>
                <a:latin typeface="Times New Roman" pitchFamily="18" charset="0"/>
                <a:cs typeface="Times New Roman" pitchFamily="18" charset="0"/>
              </a:rPr>
              <a:t>guglia? balcone? architrave?</a:t>
            </a:r>
          </a:p>
          <a:p>
            <a:pPr algn="ctr">
              <a:buNone/>
            </a:pPr>
            <a:endParaRPr lang="it-IT" sz="2800" b="1" dirty="0" smtClean="0">
              <a:solidFill>
                <a:srgbClr val="C00000"/>
              </a:solidFill>
              <a:latin typeface="Times New Roman" pitchFamily="18" charset="0"/>
              <a:cs typeface="Times New Roman" pitchFamily="18" charset="0"/>
            </a:endParaRPr>
          </a:p>
          <a:p>
            <a:pPr algn="ctr">
              <a:buNone/>
            </a:pPr>
            <a:r>
              <a:rPr lang="it-IT" sz="2800" b="1" dirty="0" smtClean="0">
                <a:solidFill>
                  <a:srgbClr val="C00000"/>
                </a:solidFill>
                <a:latin typeface="Times New Roman" pitchFamily="18" charset="0"/>
                <a:cs typeface="Times New Roman" pitchFamily="18" charset="0"/>
              </a:rPr>
              <a:t> Lato meridionale con vista panoramica</a:t>
            </a:r>
          </a:p>
          <a:p>
            <a:pPr algn="ctr">
              <a:buNone/>
            </a:pPr>
            <a:r>
              <a:rPr lang="it-IT" sz="2800" b="1" dirty="0" smtClean="0">
                <a:solidFill>
                  <a:srgbClr val="C00000"/>
                </a:solidFill>
                <a:latin typeface="Times New Roman" pitchFamily="18" charset="0"/>
                <a:cs typeface="Times New Roman" pitchFamily="18" charset="0"/>
              </a:rPr>
              <a:t> sulla valle del </a:t>
            </a:r>
            <a:r>
              <a:rPr lang="it-IT" sz="2800" b="1" dirty="0" err="1" smtClean="0">
                <a:solidFill>
                  <a:srgbClr val="C00000"/>
                </a:solidFill>
                <a:latin typeface="Times New Roman" pitchFamily="18" charset="0"/>
                <a:cs typeface="Times New Roman" pitchFamily="18" charset="0"/>
              </a:rPr>
              <a:t>Cedron</a:t>
            </a:r>
            <a:endParaRPr lang="it-IT" sz="2800" b="1" dirty="0" smtClean="0">
              <a:solidFill>
                <a:srgbClr val="C00000"/>
              </a:solidFill>
              <a:latin typeface="Times New Roman" pitchFamily="18" charset="0"/>
              <a:cs typeface="Times New Roman" pitchFamily="18" charset="0"/>
            </a:endParaRPr>
          </a:p>
          <a:p>
            <a:pPr algn="ctr">
              <a:buNone/>
            </a:pPr>
            <a:r>
              <a:rPr lang="el-GR" sz="2800" b="1" dirty="0" smtClean="0">
                <a:solidFill>
                  <a:srgbClr val="C00000"/>
                </a:solidFill>
              </a:rPr>
              <a:t> </a:t>
            </a:r>
            <a:endParaRPr lang="it-IT" sz="28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a:bodyPr>
          <a:lstStyle/>
          <a:p>
            <a:pPr algn="ctr">
              <a:buNone/>
            </a:pPr>
            <a:r>
              <a:rPr lang="it-IT" sz="2400" b="1" i="1" dirty="0" smtClean="0">
                <a:solidFill>
                  <a:srgbClr val="C00000"/>
                </a:solidFill>
              </a:rPr>
              <a:t>Se tu sei Figlio di Dio, </a:t>
            </a:r>
            <a:r>
              <a:rPr lang="it-IT" sz="2400" b="1" i="1" u="sng" dirty="0" smtClean="0">
                <a:solidFill>
                  <a:srgbClr val="C00000"/>
                </a:solidFill>
              </a:rPr>
              <a:t>gettati</a:t>
            </a:r>
            <a:r>
              <a:rPr lang="it-IT" sz="2400" b="1" i="1" dirty="0" smtClean="0">
                <a:solidFill>
                  <a:srgbClr val="C00000"/>
                </a:solidFill>
              </a:rPr>
              <a:t> </a:t>
            </a:r>
            <a:endParaRPr lang="it-IT" sz="2400" b="1" dirty="0" smtClean="0">
              <a:solidFill>
                <a:srgbClr val="C00000"/>
              </a:solidFill>
            </a:endParaRPr>
          </a:p>
          <a:p>
            <a:pPr>
              <a:buNone/>
            </a:pPr>
            <a:endParaRPr lang="it-IT" sz="2000" dirty="0" smtClean="0"/>
          </a:p>
          <a:p>
            <a:pPr algn="ctr">
              <a:buNone/>
            </a:pPr>
            <a:r>
              <a:rPr lang="it-IT" sz="2400"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βάλε σεαυτὸν κάτω</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letteralmente</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getta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te</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stesso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giù</a:t>
            </a:r>
            <a:endParaRPr lang="it-IT" sz="2400" dirty="0" smtClean="0">
              <a:latin typeface="Times New Roman" panose="02020603050405020304" pitchFamily="18" charset="0"/>
              <a:cs typeface="Times New Roman" panose="02020603050405020304" pitchFamily="18" charset="0"/>
            </a:endParaRPr>
          </a:p>
          <a:p>
            <a:pPr>
              <a:buNone/>
            </a:pPr>
            <a:endParaRPr lang="it-IT" sz="2400" dirty="0" smtClean="0">
              <a:latin typeface="Times New Roman" panose="02020603050405020304" pitchFamily="18" charset="0"/>
              <a:cs typeface="Times New Roman" panose="02020603050405020304" pitchFamily="18" charset="0"/>
            </a:endParaRPr>
          </a:p>
          <a:p>
            <a:pPr algn="ctr">
              <a:buNone/>
            </a:pPr>
            <a:r>
              <a:rPr lang="it-IT" sz="2400" b="1" dirty="0" smtClean="0">
                <a:latin typeface="Times New Roman" panose="02020603050405020304" pitchFamily="18" charset="0"/>
                <a:cs typeface="Times New Roman" panose="02020603050405020304" pitchFamily="18" charset="0"/>
              </a:rPr>
              <a:t>Qui il diavolo cita la Sacra Scrittura</a:t>
            </a:r>
            <a:r>
              <a:rPr lang="it-IT" sz="2400" dirty="0" smtClean="0">
                <a:latin typeface="Times New Roman" panose="02020603050405020304" pitchFamily="18" charset="0"/>
                <a:cs typeface="Times New Roman" panose="02020603050405020304" pitchFamily="18" charset="0"/>
              </a:rPr>
              <a:t>!:</a:t>
            </a:r>
          </a:p>
          <a:p>
            <a:pPr algn="ctr">
              <a:buNone/>
            </a:pPr>
            <a:r>
              <a:rPr lang="en-US" sz="2400" i="1" dirty="0" smtClean="0">
                <a:latin typeface="Times New Roman" panose="02020603050405020304" pitchFamily="18" charset="0"/>
                <a:cs typeface="Times New Roman" panose="02020603050405020304" pitchFamily="18" charset="0"/>
              </a:rPr>
              <a:t>Ai </a:t>
            </a:r>
            <a:r>
              <a:rPr lang="en-US" sz="2400" i="1" dirty="0" err="1" smtClean="0">
                <a:latin typeface="Times New Roman" panose="02020603050405020304" pitchFamily="18" charset="0"/>
                <a:cs typeface="Times New Roman" panose="02020603050405020304" pitchFamily="18" charset="0"/>
              </a:rPr>
              <a:t>suoi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angeli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darà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ordini</a:t>
            </a:r>
            <a:r>
              <a:rPr lang="en-US" sz="2400" i="1" dirty="0" smtClean="0">
                <a:latin typeface="Times New Roman" panose="02020603050405020304" pitchFamily="18" charset="0"/>
                <a:cs typeface="Times New Roman" panose="02020603050405020304" pitchFamily="18" charset="0"/>
              </a:rPr>
              <a:t> a </a:t>
            </a:r>
            <a:r>
              <a:rPr lang="en-US" sz="2400" i="1" dirty="0" err="1" smtClean="0">
                <a:latin typeface="Times New Roman" panose="02020603050405020304" pitchFamily="18" charset="0"/>
                <a:cs typeface="Times New Roman" panose="02020603050405020304" pitchFamily="18" charset="0"/>
              </a:rPr>
              <a:t>tuo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riguardo</a:t>
            </a:r>
            <a:r>
              <a:rPr lang="en-US" sz="2400" i="1" dirty="0" smtClean="0">
                <a:latin typeface="Times New Roman" panose="02020603050405020304" pitchFamily="18" charset="0"/>
                <a:cs typeface="Times New Roman" panose="02020603050405020304" pitchFamily="18" charset="0"/>
              </a:rPr>
              <a:t> </a:t>
            </a:r>
            <a:endParaRPr lang="it-IT" sz="2400" dirty="0" smtClean="0">
              <a:latin typeface="Times New Roman" panose="02020603050405020304" pitchFamily="18" charset="0"/>
              <a:cs typeface="Times New Roman" panose="02020603050405020304" pitchFamily="18" charset="0"/>
            </a:endParaRPr>
          </a:p>
          <a:p>
            <a:pPr algn="ctr">
              <a:buNone/>
            </a:pPr>
            <a:r>
              <a:rPr lang="en-US" sz="2400" i="1" dirty="0" err="1" smtClean="0">
                <a:latin typeface="Times New Roman" panose="02020603050405020304" pitchFamily="18" charset="0"/>
                <a:cs typeface="Times New Roman" panose="02020603050405020304" pitchFamily="18" charset="0"/>
              </a:rPr>
              <a:t>ed</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essi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porteranno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sulle</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loro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mani</a:t>
            </a:r>
            <a:r>
              <a:rPr lang="en-US" sz="2400" i="1" dirty="0" smtClean="0">
                <a:latin typeface="Times New Roman" panose="02020603050405020304" pitchFamily="18" charset="0"/>
                <a:cs typeface="Times New Roman" panose="02020603050405020304" pitchFamily="18" charset="0"/>
              </a:rPr>
              <a:t> </a:t>
            </a:r>
            <a:endParaRPr lang="it-IT" sz="2400" dirty="0" smtClean="0">
              <a:latin typeface="Times New Roman" panose="02020603050405020304" pitchFamily="18" charset="0"/>
              <a:cs typeface="Times New Roman" panose="02020603050405020304" pitchFamily="18" charset="0"/>
            </a:endParaRPr>
          </a:p>
          <a:p>
            <a:pPr algn="ctr">
              <a:buNone/>
            </a:pPr>
            <a:r>
              <a:rPr lang="en-US" sz="2400" i="1" dirty="0" err="1" smtClean="0">
                <a:latin typeface="Times New Roman" panose="02020603050405020304" pitchFamily="18" charset="0"/>
                <a:cs typeface="Times New Roman" panose="02020603050405020304" pitchFamily="18" charset="0"/>
              </a:rPr>
              <a:t>perché</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il</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tuo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piede</a:t>
            </a:r>
            <a:r>
              <a:rPr lang="en-US" sz="2400" i="1" dirty="0" smtClean="0">
                <a:latin typeface="Times New Roman" panose="02020603050405020304" pitchFamily="18" charset="0"/>
                <a:cs typeface="Times New Roman" panose="02020603050405020304" pitchFamily="18" charset="0"/>
              </a:rPr>
              <a:t> non </a:t>
            </a:r>
            <a:r>
              <a:rPr lang="en-US" sz="2400" i="1" dirty="0" err="1" smtClean="0">
                <a:latin typeface="Times New Roman" panose="02020603050405020304" pitchFamily="18" charset="0"/>
                <a:cs typeface="Times New Roman" panose="02020603050405020304" pitchFamily="18" charset="0"/>
              </a:rPr>
              <a:t>inciampi</a:t>
            </a:r>
            <a:r>
              <a:rPr lang="en-US" sz="2400" i="1" dirty="0" smtClean="0">
                <a:latin typeface="Times New Roman" panose="02020603050405020304" pitchFamily="18" charset="0"/>
                <a:cs typeface="Times New Roman" panose="02020603050405020304" pitchFamily="18" charset="0"/>
              </a:rPr>
              <a:t> in </a:t>
            </a:r>
            <a:r>
              <a:rPr lang="en-US" sz="2400" i="1" dirty="0" err="1" smtClean="0">
                <a:latin typeface="Times New Roman" panose="02020603050405020304" pitchFamily="18" charset="0"/>
                <a:cs typeface="Times New Roman" panose="02020603050405020304" pitchFamily="18" charset="0"/>
              </a:rPr>
              <a:t>una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pietra</a:t>
            </a:r>
            <a:endParaRPr lang="it-IT" sz="2400" dirty="0" smtClean="0">
              <a:latin typeface="Times New Roman" panose="02020603050405020304" pitchFamily="18" charset="0"/>
              <a:cs typeface="Times New Roman" panose="02020603050405020304" pitchFamily="18" charset="0"/>
            </a:endParaRPr>
          </a:p>
          <a:p>
            <a:pPr algn="ctr"/>
            <a:r>
              <a:rPr lang="en-US" sz="2400" u="sng" dirty="0" err="1" smtClean="0">
                <a:latin typeface="Times New Roman" panose="02020603050405020304" pitchFamily="18" charset="0"/>
                <a:cs typeface="Times New Roman" panose="02020603050405020304" pitchFamily="18" charset="0"/>
              </a:rPr>
              <a:t>Salmo</a:t>
            </a:r>
            <a:r>
              <a:rPr lang="en-US" sz="2400" u="sng" dirty="0" smtClean="0">
                <a:latin typeface="Times New Roman" panose="02020603050405020304" pitchFamily="18" charset="0"/>
                <a:cs typeface="Times New Roman" panose="02020603050405020304" pitchFamily="18" charset="0"/>
              </a:rPr>
              <a:t> 91,11-12</a:t>
            </a:r>
            <a:endParaRPr lang="it-IT" sz="2400" dirty="0" smtClean="0">
              <a:latin typeface="Times New Roman" panose="02020603050405020304" pitchFamily="18" charset="0"/>
              <a:cs typeface="Times New Roman" panose="02020603050405020304" pitchFamily="18" charset="0"/>
            </a:endParaRPr>
          </a:p>
          <a:p>
            <a:pPr algn="ctr">
              <a:buNone/>
            </a:pPr>
            <a:r>
              <a:rPr lang="en-US" sz="2400" dirty="0" smtClean="0">
                <a:latin typeface="Times New Roman" panose="02020603050405020304" pitchFamily="18" charset="0"/>
                <a:cs typeface="Times New Roman" panose="02020603050405020304" pitchFamily="18" charset="0"/>
              </a:rPr>
              <a:t>E’ la </a:t>
            </a:r>
            <a:r>
              <a:rPr lang="en-US" sz="2400" dirty="0" err="1" smtClean="0">
                <a:latin typeface="Times New Roman" panose="02020603050405020304" pitchFamily="18" charset="0"/>
                <a:cs typeface="Times New Roman" panose="02020603050405020304" pitchFamily="18" charset="0"/>
              </a:rPr>
              <a:t>citazione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uno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dei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più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Salmi</a:t>
            </a:r>
            <a:r>
              <a:rPr lang="en-US" sz="2400" dirty="0" smtClean="0">
                <a:latin typeface="Times New Roman" panose="02020603050405020304" pitchFamily="18" charset="0"/>
                <a:cs typeface="Times New Roman" panose="02020603050405020304" pitchFamily="18" charset="0"/>
              </a:rPr>
              <a:t>.</a:t>
            </a:r>
            <a:endParaRPr lang="it-IT" sz="2400" dirty="0" smtClean="0">
              <a:latin typeface="Times New Roman" panose="02020603050405020304" pitchFamily="18" charset="0"/>
              <a:cs typeface="Times New Roman" panose="02020603050405020304" pitchFamily="18" charset="0"/>
            </a:endParaRPr>
          </a:p>
          <a:p>
            <a:pPr algn="ctr">
              <a:buNone/>
            </a:pPr>
            <a:r>
              <a:rPr lang="en-US" sz="2400" dirty="0" smtClean="0">
                <a:latin typeface="Times New Roman" panose="02020603050405020304" pitchFamily="18" charset="0"/>
                <a:cs typeface="Times New Roman" panose="02020603050405020304" pitchFamily="18" charset="0"/>
              </a:rPr>
              <a:t>E’ </a:t>
            </a:r>
            <a:r>
              <a:rPr lang="en-US" sz="2400" dirty="0" err="1" smtClean="0">
                <a:latin typeface="Times New Roman" panose="02020603050405020304" pitchFamily="18" charset="0"/>
                <a:cs typeface="Times New Roman" panose="02020603050405020304" pitchFamily="18" charset="0"/>
              </a:rPr>
              <a:t>una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strumentalizzazione</a:t>
            </a:r>
            <a:r>
              <a:rPr lang="en-US" sz="2400" dirty="0" smtClean="0">
                <a:latin typeface="Times New Roman" panose="02020603050405020304" pitchFamily="18" charset="0"/>
                <a:cs typeface="Times New Roman" panose="02020603050405020304" pitchFamily="18" charset="0"/>
              </a:rPr>
              <a:t> del </a:t>
            </a:r>
            <a:r>
              <a:rPr lang="en-US" sz="2400" dirty="0" err="1" smtClean="0">
                <a:latin typeface="Times New Roman" panose="02020603050405020304" pitchFamily="18" charset="0"/>
                <a:cs typeface="Times New Roman" panose="02020603050405020304" pitchFamily="18" charset="0"/>
              </a:rPr>
              <a:t>Salmo</a:t>
            </a:r>
            <a:r>
              <a:rPr lang="en-US" sz="2400" dirty="0" smtClean="0">
                <a:latin typeface="Times New Roman" panose="02020603050405020304" pitchFamily="18" charset="0"/>
                <a:cs typeface="Times New Roman" panose="02020603050405020304" pitchFamily="18" charset="0"/>
              </a:rPr>
              <a:t>!</a:t>
            </a:r>
            <a:endParaRPr lang="it-IT" sz="2400" dirty="0" smtClean="0">
              <a:latin typeface="Times New Roman" panose="02020603050405020304" pitchFamily="18" charset="0"/>
              <a:cs typeface="Times New Roman" panose="02020603050405020304" pitchFamily="18" charset="0"/>
            </a:endParaRPr>
          </a:p>
          <a:p>
            <a:pPr algn="ctr">
              <a:buNone/>
            </a:pP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Gesù</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risponde</a:t>
            </a:r>
            <a:r>
              <a:rPr lang="en-US" sz="2400" b="1" dirty="0" smtClean="0">
                <a:latin typeface="Times New Roman" panose="02020603050405020304" pitchFamily="18" charset="0"/>
                <a:cs typeface="Times New Roman" panose="02020603050405020304" pitchFamily="18" charset="0"/>
              </a:rPr>
              <a:t> con </a:t>
            </a:r>
            <a:r>
              <a:rPr lang="en-US" sz="2400" b="1" dirty="0" err="1" smtClean="0">
                <a:latin typeface="Times New Roman" panose="02020603050405020304" pitchFamily="18" charset="0"/>
                <a:cs typeface="Times New Roman" panose="02020603050405020304" pitchFamily="18" charset="0"/>
              </a:rPr>
              <a:t>un’altra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citazione</a:t>
            </a:r>
            <a:r>
              <a:rPr lang="en-US" sz="2400" b="1" dirty="0" smtClean="0">
                <a:latin typeface="Times New Roman" panose="02020603050405020304" pitchFamily="18" charset="0"/>
                <a:cs typeface="Times New Roman" panose="02020603050405020304" pitchFamily="18" charset="0"/>
              </a:rPr>
              <a:t>: </a:t>
            </a:r>
            <a:endParaRPr lang="it-IT" sz="2400" dirty="0" smtClean="0">
              <a:latin typeface="Times New Roman" panose="02020603050405020304" pitchFamily="18" charset="0"/>
              <a:cs typeface="Times New Roman" panose="02020603050405020304" pitchFamily="18" charset="0"/>
            </a:endParaRPr>
          </a:p>
          <a:p>
            <a:pPr algn="ctr">
              <a:buNone/>
            </a:pPr>
            <a:r>
              <a:rPr lang="en-US" sz="2400" i="1" dirty="0" smtClean="0">
                <a:solidFill>
                  <a:srgbClr val="C00000"/>
                </a:solidFill>
                <a:latin typeface="Times New Roman" panose="02020603050405020304" pitchFamily="18" charset="0"/>
                <a:cs typeface="Times New Roman" panose="02020603050405020304" pitchFamily="18" charset="0"/>
              </a:rPr>
              <a:t>Non </a:t>
            </a:r>
            <a:r>
              <a:rPr lang="en-US" sz="2400" i="1" dirty="0" err="1" smtClean="0">
                <a:solidFill>
                  <a:srgbClr val="C00000"/>
                </a:solidFill>
                <a:latin typeface="Times New Roman" panose="02020603050405020304" pitchFamily="18" charset="0"/>
                <a:cs typeface="Times New Roman" panose="02020603050405020304" pitchFamily="18" charset="0"/>
              </a:rPr>
              <a:t>metterai</a:t>
            </a:r>
            <a:r>
              <a:rPr lang="en-US" sz="2400" i="1" dirty="0" smtClean="0">
                <a:solidFill>
                  <a:srgbClr val="C00000"/>
                </a:solidFill>
                <a:latin typeface="Times New Roman" panose="02020603050405020304" pitchFamily="18" charset="0"/>
                <a:cs typeface="Times New Roman" panose="02020603050405020304" pitchFamily="18" charset="0"/>
              </a:rPr>
              <a:t> </a:t>
            </a:r>
            <a:r>
              <a:rPr lang="en-US" sz="2400" i="1" dirty="0" err="1" smtClean="0">
                <a:solidFill>
                  <a:srgbClr val="C00000"/>
                </a:solidFill>
                <a:latin typeface="Times New Roman" panose="02020603050405020304" pitchFamily="18" charset="0"/>
                <a:cs typeface="Times New Roman" panose="02020603050405020304" pitchFamily="18" charset="0"/>
              </a:rPr>
              <a:t>alla</a:t>
            </a:r>
            <a:r>
              <a:rPr lang="en-US" sz="2400" i="1" dirty="0" smtClean="0">
                <a:solidFill>
                  <a:srgbClr val="C00000"/>
                </a:solidFill>
                <a:latin typeface="Times New Roman" panose="02020603050405020304" pitchFamily="18" charset="0"/>
                <a:cs typeface="Times New Roman" panose="02020603050405020304" pitchFamily="18" charset="0"/>
              </a:rPr>
              <a:t> </a:t>
            </a:r>
            <a:r>
              <a:rPr lang="en-US" sz="2400" i="1" dirty="0" err="1" smtClean="0">
                <a:solidFill>
                  <a:srgbClr val="C00000"/>
                </a:solidFill>
                <a:latin typeface="Times New Roman" panose="02020603050405020304" pitchFamily="18" charset="0"/>
                <a:cs typeface="Times New Roman" panose="02020603050405020304" pitchFamily="18" charset="0"/>
              </a:rPr>
              <a:t>prova</a:t>
            </a:r>
            <a:r>
              <a:rPr lang="en-US" sz="2400" i="1" dirty="0" smtClean="0">
                <a:solidFill>
                  <a:srgbClr val="C00000"/>
                </a:solidFill>
                <a:latin typeface="Times New Roman" panose="02020603050405020304" pitchFamily="18" charset="0"/>
                <a:cs typeface="Times New Roman" panose="02020603050405020304" pitchFamily="18" charset="0"/>
              </a:rPr>
              <a:t> </a:t>
            </a:r>
            <a:r>
              <a:rPr lang="en-US" sz="2400" i="1" dirty="0" err="1" smtClean="0">
                <a:solidFill>
                  <a:srgbClr val="C00000"/>
                </a:solidFill>
                <a:latin typeface="Times New Roman" panose="02020603050405020304" pitchFamily="18" charset="0"/>
                <a:cs typeface="Times New Roman" panose="02020603050405020304" pitchFamily="18" charset="0"/>
              </a:rPr>
              <a:t>il</a:t>
            </a:r>
            <a:r>
              <a:rPr lang="en-US" sz="2400" i="1" dirty="0" smtClean="0">
                <a:solidFill>
                  <a:srgbClr val="C00000"/>
                </a:solidFill>
                <a:latin typeface="Times New Roman" panose="02020603050405020304" pitchFamily="18" charset="0"/>
                <a:cs typeface="Times New Roman" panose="02020603050405020304" pitchFamily="18" charset="0"/>
              </a:rPr>
              <a:t> Signore </a:t>
            </a:r>
            <a:r>
              <a:rPr lang="en-US" sz="2400" i="1" dirty="0" err="1" smtClean="0">
                <a:solidFill>
                  <a:srgbClr val="C00000"/>
                </a:solidFill>
                <a:latin typeface="Times New Roman" panose="02020603050405020304" pitchFamily="18" charset="0"/>
                <a:cs typeface="Times New Roman" panose="02020603050405020304" pitchFamily="18" charset="0"/>
              </a:rPr>
              <a:t>Dio</a:t>
            </a:r>
            <a:r>
              <a:rPr lang="en-US" sz="2400" i="1" dirty="0" smtClean="0">
                <a:solidFill>
                  <a:srgbClr val="C00000"/>
                </a:solidFill>
                <a:latin typeface="Times New Roman" panose="02020603050405020304" pitchFamily="18" charset="0"/>
                <a:cs typeface="Times New Roman" panose="02020603050405020304" pitchFamily="18" charset="0"/>
              </a:rPr>
              <a:t> </a:t>
            </a:r>
            <a:r>
              <a:rPr lang="en-US" sz="2400" i="1" dirty="0" err="1" smtClean="0">
                <a:solidFill>
                  <a:srgbClr val="C00000"/>
                </a:solidFill>
                <a:latin typeface="Times New Roman" panose="02020603050405020304" pitchFamily="18" charset="0"/>
                <a:cs typeface="Times New Roman" panose="02020603050405020304" pitchFamily="18" charset="0"/>
              </a:rPr>
              <a:t>tuo</a:t>
            </a:r>
            <a:endParaRPr lang="it-IT" sz="2400" dirty="0" smtClean="0">
              <a:solidFill>
                <a:srgbClr val="C00000"/>
              </a:solidFill>
              <a:latin typeface="Times New Roman" panose="02020603050405020304" pitchFamily="18" charset="0"/>
              <a:cs typeface="Times New Roman" panose="02020603050405020304" pitchFamily="18" charset="0"/>
            </a:endParaRPr>
          </a:p>
          <a:p>
            <a:pPr>
              <a:buNone/>
            </a:pPr>
            <a:endParaRPr lang="it-IT" sz="2400" dirty="0" smtClean="0">
              <a:latin typeface="Times New Roman" panose="02020603050405020304" pitchFamily="18" charset="0"/>
              <a:cs typeface="Times New Roman" panose="02020603050405020304" pitchFamily="18" charset="0"/>
            </a:endParaRPr>
          </a:p>
          <a:p>
            <a:endParaRPr lang="it-IT"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latin typeface="Times New Roman" pitchFamily="18" charset="0"/>
                <a:cs typeface="Times New Roman" pitchFamily="18" charset="0"/>
              </a:rPr>
              <a:t>… </a:t>
            </a:r>
            <a:r>
              <a:rPr lang="it-IT" sz="3200" b="1" i="1" dirty="0" smtClean="0">
                <a:latin typeface="Times New Roman" pitchFamily="18" charset="0"/>
                <a:cs typeface="Times New Roman" pitchFamily="18" charset="0"/>
              </a:rPr>
              <a:t>l’Anticristo</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buNone/>
            </a:pPr>
            <a:endParaRPr lang="it-IT" sz="2800" dirty="0" smtClean="0">
              <a:latin typeface="Times New Roman" pitchFamily="18" charset="0"/>
              <a:cs typeface="Times New Roman" pitchFamily="18" charset="0"/>
            </a:endParaRPr>
          </a:p>
          <a:p>
            <a:pPr algn="ctr">
              <a:buNone/>
            </a:pPr>
            <a:r>
              <a:rPr lang="it-IT" sz="2800" dirty="0" smtClean="0">
                <a:latin typeface="Times New Roman" pitchFamily="18" charset="0"/>
                <a:cs typeface="Times New Roman" pitchFamily="18" charset="0"/>
              </a:rPr>
              <a:t>… discussione tra due esperti della Sacra Scrittura …</a:t>
            </a:r>
          </a:p>
          <a:p>
            <a:pPr algn="ctr">
              <a:buNone/>
            </a:pPr>
            <a:endParaRPr lang="it-IT" sz="2800" dirty="0" smtClean="0">
              <a:latin typeface="Times New Roman" pitchFamily="18" charset="0"/>
              <a:cs typeface="Times New Roman" pitchFamily="18" charset="0"/>
            </a:endParaRPr>
          </a:p>
          <a:p>
            <a:pPr algn="ctr">
              <a:buNone/>
            </a:pPr>
            <a:r>
              <a:rPr lang="it-IT" sz="2800" dirty="0" smtClean="0">
                <a:latin typeface="Times New Roman" pitchFamily="18" charset="0"/>
                <a:cs typeface="Times New Roman" pitchFamily="18" charset="0"/>
              </a:rPr>
              <a:t>Papa emerito Benedetto </a:t>
            </a:r>
            <a:r>
              <a:rPr lang="it-IT" sz="2800" dirty="0" err="1" smtClean="0">
                <a:latin typeface="Times New Roman" pitchFamily="18" charset="0"/>
                <a:cs typeface="Times New Roman" pitchFamily="18" charset="0"/>
              </a:rPr>
              <a:t>XVI</a:t>
            </a:r>
            <a:r>
              <a:rPr lang="it-IT" sz="2800" dirty="0" smtClean="0">
                <a:latin typeface="Times New Roman" pitchFamily="18" charset="0"/>
                <a:cs typeface="Times New Roman" pitchFamily="18" charset="0"/>
              </a:rPr>
              <a:t>:</a:t>
            </a:r>
          </a:p>
          <a:p>
            <a:pPr algn="ctr">
              <a:buNone/>
            </a:pPr>
            <a:endParaRPr lang="it-IT" sz="2800" dirty="0" smtClean="0">
              <a:latin typeface="Times New Roman" pitchFamily="18" charset="0"/>
              <a:cs typeface="Times New Roman" pitchFamily="18" charset="0"/>
            </a:endParaRPr>
          </a:p>
          <a:p>
            <a:pPr algn="ctr">
              <a:buNone/>
            </a:pPr>
            <a:r>
              <a:rPr lang="it-IT" sz="2800" b="1" i="1" dirty="0" smtClean="0">
                <a:solidFill>
                  <a:srgbClr val="C00000"/>
                </a:solidFill>
                <a:latin typeface="Times New Roman" pitchFamily="18" charset="0"/>
                <a:cs typeface="Times New Roman" pitchFamily="18" charset="0"/>
              </a:rPr>
              <a:t>L’interpretazione della Bibbia può effettivamente diventare uno strumento dell’Anticristo</a:t>
            </a:r>
          </a:p>
          <a:p>
            <a:pPr algn="ctr">
              <a:buNone/>
            </a:pPr>
            <a:r>
              <a:rPr lang="it-IT" sz="2000" dirty="0" smtClean="0">
                <a:latin typeface="Times New Roman" pitchFamily="18" charset="0"/>
                <a:cs typeface="Times New Roman" pitchFamily="18" charset="0"/>
              </a:rPr>
              <a:t>(</a:t>
            </a:r>
            <a:r>
              <a:rPr lang="it-IT" sz="2000" i="1" dirty="0" smtClean="0">
                <a:latin typeface="Times New Roman" pitchFamily="18" charset="0"/>
                <a:cs typeface="Times New Roman" pitchFamily="18" charset="0"/>
              </a:rPr>
              <a:t>Gesù di Nazareth</a:t>
            </a:r>
            <a:r>
              <a:rPr lang="it-IT" sz="2000" dirty="0" smtClean="0">
                <a:latin typeface="Times New Roman" pitchFamily="18" charset="0"/>
                <a:cs typeface="Times New Roman" pitchFamily="18" charset="0"/>
              </a:rPr>
              <a:t>, 58)</a:t>
            </a:r>
            <a:endParaRPr lang="it-IT"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Terza prova </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8445179"/>
              </p:ext>
            </p:extLst>
          </p:nvPr>
        </p:nvGraphicFramePr>
        <p:xfrm>
          <a:off x="457200" y="1600200"/>
          <a:ext cx="8229600" cy="4109894"/>
        </p:xfrm>
        <a:graphic>
          <a:graphicData uri="http://schemas.openxmlformats.org/drawingml/2006/table">
            <a:tbl>
              <a:tblPr firstRow="1" bandRow="1">
                <a:tableStyleId>{5C22544A-7EE6-4342-B048-85BDC9FD1C3A}</a:tableStyleId>
              </a:tblPr>
              <a:tblGrid>
                <a:gridCol w="4114800"/>
                <a:gridCol w="4114800"/>
              </a:tblGrid>
              <a:tr h="909494">
                <a:tc>
                  <a:txBody>
                    <a:bodyPr/>
                    <a:lstStyle/>
                    <a:p>
                      <a:pPr algn="ctr"/>
                      <a:r>
                        <a:rPr lang="it-IT" sz="2800" dirty="0" smtClean="0"/>
                        <a:t>Luca specifica:</a:t>
                      </a:r>
                      <a:endParaRPr lang="it-IT" sz="2800" dirty="0"/>
                    </a:p>
                  </a:txBody>
                  <a:tcPr/>
                </a:tc>
                <a:tc>
                  <a:txBody>
                    <a:bodyPr/>
                    <a:lstStyle/>
                    <a:p>
                      <a:pPr algn="ctr"/>
                      <a:r>
                        <a:rPr lang="it-IT" sz="2800" dirty="0" smtClean="0">
                          <a:solidFill>
                            <a:srgbClr val="C00000"/>
                          </a:solidFill>
                        </a:rPr>
                        <a:t>Matteo</a:t>
                      </a:r>
                      <a:r>
                        <a:rPr lang="it-IT" sz="2800" baseline="0" dirty="0" smtClean="0">
                          <a:solidFill>
                            <a:srgbClr val="C00000"/>
                          </a:solidFill>
                        </a:rPr>
                        <a:t> sottintende:</a:t>
                      </a:r>
                      <a:endParaRPr lang="it-IT" sz="2800" dirty="0">
                        <a:solidFill>
                          <a:srgbClr val="C00000"/>
                        </a:solidFill>
                      </a:endParaRPr>
                    </a:p>
                  </a:txBody>
                  <a:tcPr/>
                </a:tc>
              </a:tr>
              <a:tr h="2919570">
                <a:tc>
                  <a:txBody>
                    <a:bodyPr/>
                    <a:lstStyle/>
                    <a:p>
                      <a:pPr>
                        <a:lnSpc>
                          <a:spcPct val="150000"/>
                        </a:lnSpc>
                      </a:pPr>
                      <a:r>
                        <a:rPr lang="en-US" sz="2800" i="1" kern="1200" dirty="0" smtClean="0">
                          <a:solidFill>
                            <a:schemeClr val="dk1"/>
                          </a:solidFill>
                          <a:latin typeface="Times New Roman" pitchFamily="18" charset="0"/>
                          <a:ea typeface="+mn-ea"/>
                          <a:cs typeface="Times New Roman" pitchFamily="18" charset="0"/>
                        </a:rPr>
                        <a:t>Ti </a:t>
                      </a:r>
                      <a:r>
                        <a:rPr lang="en-US" sz="2800" i="1" kern="1200" dirty="0" err="1" smtClean="0">
                          <a:solidFill>
                            <a:schemeClr val="dk1"/>
                          </a:solidFill>
                          <a:latin typeface="Times New Roman" pitchFamily="18" charset="0"/>
                          <a:ea typeface="+mn-ea"/>
                          <a:cs typeface="Times New Roman" pitchFamily="18" charset="0"/>
                        </a:rPr>
                        <a:t>darò</a:t>
                      </a:r>
                      <a:r>
                        <a:rPr lang="en-US" sz="2800" i="1" kern="1200" dirty="0" smtClean="0">
                          <a:solidFill>
                            <a:schemeClr val="dk1"/>
                          </a:solidFill>
                          <a:latin typeface="Times New Roman" pitchFamily="18" charset="0"/>
                          <a:ea typeface="+mn-ea"/>
                          <a:cs typeface="Times New Roman" pitchFamily="18" charset="0"/>
                        </a:rPr>
                        <a:t> </a:t>
                      </a:r>
                      <a:r>
                        <a:rPr lang="en-US" sz="2800" i="1" kern="1200" dirty="0" err="1" smtClean="0">
                          <a:solidFill>
                            <a:schemeClr val="dk1"/>
                          </a:solidFill>
                          <a:latin typeface="Times New Roman" pitchFamily="18" charset="0"/>
                          <a:ea typeface="+mn-ea"/>
                          <a:cs typeface="Times New Roman" pitchFamily="18" charset="0"/>
                        </a:rPr>
                        <a:t>tutto</a:t>
                      </a:r>
                      <a:r>
                        <a:rPr lang="en-US" sz="2800" i="1" kern="1200" dirty="0" smtClean="0">
                          <a:solidFill>
                            <a:schemeClr val="dk1"/>
                          </a:solidFill>
                          <a:latin typeface="Times New Roman" pitchFamily="18" charset="0"/>
                          <a:ea typeface="+mn-ea"/>
                          <a:cs typeface="Times New Roman" pitchFamily="18" charset="0"/>
                        </a:rPr>
                        <a:t> </a:t>
                      </a:r>
                      <a:r>
                        <a:rPr lang="en-US" sz="2800" i="1" kern="1200" dirty="0" err="1" smtClean="0">
                          <a:solidFill>
                            <a:schemeClr val="dk1"/>
                          </a:solidFill>
                          <a:latin typeface="Times New Roman" pitchFamily="18" charset="0"/>
                          <a:ea typeface="+mn-ea"/>
                          <a:cs typeface="Times New Roman" pitchFamily="18" charset="0"/>
                        </a:rPr>
                        <a:t>questo</a:t>
                      </a:r>
                      <a:r>
                        <a:rPr lang="en-US" sz="2800" i="1" kern="1200" dirty="0" smtClean="0">
                          <a:solidFill>
                            <a:schemeClr val="dk1"/>
                          </a:solidFill>
                          <a:latin typeface="Times New Roman" pitchFamily="18" charset="0"/>
                          <a:ea typeface="+mn-ea"/>
                          <a:cs typeface="Times New Roman" pitchFamily="18" charset="0"/>
                        </a:rPr>
                        <a:t> </a:t>
                      </a:r>
                      <a:r>
                        <a:rPr lang="en-US" sz="2800" i="1" kern="1200" dirty="0" err="1" smtClean="0">
                          <a:solidFill>
                            <a:schemeClr val="dk1"/>
                          </a:solidFill>
                          <a:latin typeface="Times New Roman" pitchFamily="18" charset="0"/>
                          <a:ea typeface="+mn-ea"/>
                          <a:cs typeface="Times New Roman" pitchFamily="18" charset="0"/>
                        </a:rPr>
                        <a:t>potere</a:t>
                      </a:r>
                      <a:r>
                        <a:rPr lang="en-US" sz="2800" i="1" kern="1200" dirty="0" smtClean="0">
                          <a:solidFill>
                            <a:schemeClr val="dk1"/>
                          </a:solidFill>
                          <a:latin typeface="Times New Roman" pitchFamily="18" charset="0"/>
                          <a:ea typeface="+mn-ea"/>
                          <a:cs typeface="Times New Roman" pitchFamily="18" charset="0"/>
                        </a:rPr>
                        <a:t> </a:t>
                      </a:r>
                      <a:endParaRPr lang="it-IT" sz="2800" kern="1200" dirty="0" smtClean="0">
                        <a:solidFill>
                          <a:schemeClr val="dk1"/>
                        </a:solidFill>
                        <a:latin typeface="Times New Roman" pitchFamily="18" charset="0"/>
                        <a:ea typeface="+mn-ea"/>
                        <a:cs typeface="Times New Roman" pitchFamily="18" charset="0"/>
                      </a:endParaRPr>
                    </a:p>
                    <a:p>
                      <a:pPr>
                        <a:lnSpc>
                          <a:spcPct val="150000"/>
                        </a:lnSpc>
                      </a:pPr>
                      <a:r>
                        <a:rPr lang="en-US" sz="2800" i="1" kern="1200" dirty="0" smtClean="0">
                          <a:solidFill>
                            <a:schemeClr val="dk1"/>
                          </a:solidFill>
                          <a:latin typeface="Times New Roman" pitchFamily="18" charset="0"/>
                          <a:ea typeface="+mn-ea"/>
                          <a:cs typeface="Times New Roman" pitchFamily="18" charset="0"/>
                        </a:rPr>
                        <a:t>e la </a:t>
                      </a:r>
                      <a:r>
                        <a:rPr lang="en-US" sz="2800" i="1" kern="1200" dirty="0" err="1" smtClean="0">
                          <a:solidFill>
                            <a:schemeClr val="dk1"/>
                          </a:solidFill>
                          <a:latin typeface="Times New Roman" pitchFamily="18" charset="0"/>
                          <a:ea typeface="+mn-ea"/>
                          <a:cs typeface="Times New Roman" pitchFamily="18" charset="0"/>
                        </a:rPr>
                        <a:t>loro</a:t>
                      </a:r>
                      <a:r>
                        <a:rPr lang="en-US" sz="2800" i="1" kern="1200" dirty="0" smtClean="0">
                          <a:solidFill>
                            <a:schemeClr val="dk1"/>
                          </a:solidFill>
                          <a:latin typeface="Times New Roman" pitchFamily="18" charset="0"/>
                          <a:ea typeface="+mn-ea"/>
                          <a:cs typeface="Times New Roman" pitchFamily="18" charset="0"/>
                        </a:rPr>
                        <a:t> </a:t>
                      </a:r>
                      <a:r>
                        <a:rPr lang="en-US" sz="2800" i="1" kern="1200" dirty="0" err="1" smtClean="0">
                          <a:solidFill>
                            <a:schemeClr val="dk1"/>
                          </a:solidFill>
                          <a:latin typeface="Times New Roman" pitchFamily="18" charset="0"/>
                          <a:ea typeface="+mn-ea"/>
                          <a:cs typeface="Times New Roman" pitchFamily="18" charset="0"/>
                        </a:rPr>
                        <a:t>gloria</a:t>
                      </a:r>
                      <a:r>
                        <a:rPr lang="en-US" sz="2800" i="1" kern="1200" dirty="0" smtClean="0">
                          <a:solidFill>
                            <a:schemeClr val="dk1"/>
                          </a:solidFill>
                          <a:latin typeface="Times New Roman" pitchFamily="18" charset="0"/>
                          <a:ea typeface="+mn-ea"/>
                          <a:cs typeface="Times New Roman" pitchFamily="18" charset="0"/>
                        </a:rPr>
                        <a:t>,</a:t>
                      </a:r>
                      <a:endParaRPr lang="it-IT" sz="2800" kern="1200" dirty="0" smtClean="0">
                        <a:solidFill>
                          <a:schemeClr val="dk1"/>
                        </a:solidFill>
                        <a:latin typeface="Times New Roman" pitchFamily="18" charset="0"/>
                        <a:ea typeface="+mn-ea"/>
                        <a:cs typeface="Times New Roman" pitchFamily="18" charset="0"/>
                      </a:endParaRPr>
                    </a:p>
                    <a:p>
                      <a:pPr>
                        <a:lnSpc>
                          <a:spcPct val="150000"/>
                        </a:lnSpc>
                      </a:pPr>
                      <a:r>
                        <a:rPr lang="en-US" sz="2800" i="1" kern="1200" dirty="0" smtClean="0">
                          <a:solidFill>
                            <a:schemeClr val="dk1"/>
                          </a:solidFill>
                          <a:latin typeface="Times New Roman" pitchFamily="18" charset="0"/>
                          <a:ea typeface="+mn-ea"/>
                          <a:cs typeface="Times New Roman" pitchFamily="18" charset="0"/>
                        </a:rPr>
                        <a:t> </a:t>
                      </a:r>
                      <a:r>
                        <a:rPr lang="en-US" sz="2800" i="1" kern="1200" dirty="0" err="1" smtClean="0">
                          <a:solidFill>
                            <a:schemeClr val="dk1"/>
                          </a:solidFill>
                          <a:latin typeface="Times New Roman" pitchFamily="18" charset="0"/>
                          <a:ea typeface="+mn-ea"/>
                          <a:cs typeface="Times New Roman" pitchFamily="18" charset="0"/>
                        </a:rPr>
                        <a:t>perché</a:t>
                      </a:r>
                      <a:r>
                        <a:rPr lang="en-US" sz="2800" i="1" kern="1200" dirty="0" smtClean="0">
                          <a:solidFill>
                            <a:schemeClr val="dk1"/>
                          </a:solidFill>
                          <a:latin typeface="Times New Roman" pitchFamily="18" charset="0"/>
                          <a:ea typeface="+mn-ea"/>
                          <a:cs typeface="Times New Roman" pitchFamily="18" charset="0"/>
                        </a:rPr>
                        <a:t> </a:t>
                      </a:r>
                      <a:r>
                        <a:rPr lang="en-US" sz="2800" b="1" i="1" kern="1200" dirty="0" smtClean="0">
                          <a:solidFill>
                            <a:schemeClr val="dk1"/>
                          </a:solidFill>
                          <a:latin typeface="Times New Roman" pitchFamily="18" charset="0"/>
                          <a:ea typeface="+mn-ea"/>
                          <a:cs typeface="Times New Roman" pitchFamily="18" charset="0"/>
                        </a:rPr>
                        <a:t>a me è </a:t>
                      </a:r>
                      <a:r>
                        <a:rPr lang="en-US" sz="2800" b="1" i="1" kern="1200" dirty="0" err="1" smtClean="0">
                          <a:solidFill>
                            <a:schemeClr val="dk1"/>
                          </a:solidFill>
                          <a:latin typeface="Times New Roman" pitchFamily="18" charset="0"/>
                          <a:ea typeface="+mn-ea"/>
                          <a:cs typeface="Times New Roman" pitchFamily="18" charset="0"/>
                        </a:rPr>
                        <a:t>stata</a:t>
                      </a:r>
                      <a:r>
                        <a:rPr lang="en-US" sz="2800" b="1" i="1" kern="1200" dirty="0" smtClean="0">
                          <a:solidFill>
                            <a:schemeClr val="dk1"/>
                          </a:solidFill>
                          <a:latin typeface="Times New Roman" pitchFamily="18" charset="0"/>
                          <a:ea typeface="+mn-ea"/>
                          <a:cs typeface="Times New Roman" pitchFamily="18" charset="0"/>
                        </a:rPr>
                        <a:t> data</a:t>
                      </a:r>
                      <a:r>
                        <a:rPr lang="en-US" sz="2800" i="1" kern="1200" dirty="0" smtClean="0">
                          <a:solidFill>
                            <a:schemeClr val="dk1"/>
                          </a:solidFill>
                          <a:latin typeface="Times New Roman" pitchFamily="18" charset="0"/>
                          <a:ea typeface="+mn-ea"/>
                          <a:cs typeface="Times New Roman" pitchFamily="18" charset="0"/>
                        </a:rPr>
                        <a:t> </a:t>
                      </a:r>
                      <a:endParaRPr lang="it-IT" sz="2800" kern="1200" dirty="0" smtClean="0">
                        <a:solidFill>
                          <a:schemeClr val="dk1"/>
                        </a:solidFill>
                        <a:latin typeface="Times New Roman" pitchFamily="18" charset="0"/>
                        <a:ea typeface="+mn-ea"/>
                        <a:cs typeface="Times New Roman" pitchFamily="18" charset="0"/>
                      </a:endParaRPr>
                    </a:p>
                    <a:p>
                      <a:pPr>
                        <a:lnSpc>
                          <a:spcPct val="150000"/>
                        </a:lnSpc>
                      </a:pPr>
                      <a:r>
                        <a:rPr lang="en-US" sz="2800" i="1" kern="1200" dirty="0" smtClean="0">
                          <a:solidFill>
                            <a:schemeClr val="dk1"/>
                          </a:solidFill>
                          <a:latin typeface="Times New Roman" pitchFamily="18" charset="0"/>
                          <a:ea typeface="+mn-ea"/>
                          <a:cs typeface="Times New Roman" pitchFamily="18" charset="0"/>
                        </a:rPr>
                        <a:t>e </a:t>
                      </a:r>
                      <a:r>
                        <a:rPr lang="en-US" sz="2800" i="1" kern="1200" dirty="0" err="1" smtClean="0">
                          <a:solidFill>
                            <a:schemeClr val="dk1"/>
                          </a:solidFill>
                          <a:latin typeface="Times New Roman" pitchFamily="18" charset="0"/>
                          <a:ea typeface="+mn-ea"/>
                          <a:cs typeface="Times New Roman" pitchFamily="18" charset="0"/>
                        </a:rPr>
                        <a:t>io</a:t>
                      </a:r>
                      <a:r>
                        <a:rPr lang="en-US" sz="2800" i="1" kern="1200" dirty="0" smtClean="0">
                          <a:solidFill>
                            <a:schemeClr val="dk1"/>
                          </a:solidFill>
                          <a:latin typeface="Times New Roman" pitchFamily="18" charset="0"/>
                          <a:ea typeface="+mn-ea"/>
                          <a:cs typeface="Times New Roman" pitchFamily="18" charset="0"/>
                        </a:rPr>
                        <a:t> la do a chi </a:t>
                      </a:r>
                      <a:r>
                        <a:rPr lang="en-US" sz="2800" i="1" kern="1200" dirty="0" err="1" smtClean="0">
                          <a:solidFill>
                            <a:schemeClr val="dk1"/>
                          </a:solidFill>
                          <a:latin typeface="Times New Roman" pitchFamily="18" charset="0"/>
                          <a:ea typeface="+mn-ea"/>
                          <a:cs typeface="Times New Roman" pitchFamily="18" charset="0"/>
                        </a:rPr>
                        <a:t>voglio</a:t>
                      </a:r>
                      <a:endParaRPr lang="it-IT" sz="2800" dirty="0">
                        <a:latin typeface="Times New Roman" pitchFamily="18" charset="0"/>
                        <a:cs typeface="Times New Roman" pitchFamily="18" charset="0"/>
                      </a:endParaRPr>
                    </a:p>
                  </a:txBody>
                  <a:tcPr/>
                </a:tc>
                <a:tc>
                  <a:txBody>
                    <a:bodyPr/>
                    <a:lstStyle/>
                    <a:p>
                      <a:pPr algn="ctr">
                        <a:lnSpc>
                          <a:spcPct val="150000"/>
                        </a:lnSpc>
                        <a:spcAft>
                          <a:spcPts val="0"/>
                        </a:spcAft>
                      </a:pPr>
                      <a:r>
                        <a:rPr lang="en-US" sz="2800" i="1" dirty="0">
                          <a:latin typeface="Times New Roman"/>
                          <a:ea typeface="Calibri"/>
                          <a:cs typeface="Arial"/>
                        </a:rPr>
                        <a:t>... </a:t>
                      </a:r>
                      <a:r>
                        <a:rPr lang="en-US" sz="2800" i="1" dirty="0" err="1">
                          <a:latin typeface="Times New Roman"/>
                          <a:ea typeface="Calibri"/>
                          <a:cs typeface="Arial"/>
                        </a:rPr>
                        <a:t>gli</a:t>
                      </a:r>
                      <a:r>
                        <a:rPr lang="en-US" sz="2800" i="1" dirty="0">
                          <a:latin typeface="Times New Roman"/>
                          <a:ea typeface="Calibri"/>
                          <a:cs typeface="Arial"/>
                        </a:rPr>
                        <a:t> </a:t>
                      </a:r>
                      <a:r>
                        <a:rPr lang="en-US" sz="2800" i="1" dirty="0" err="1">
                          <a:latin typeface="Times New Roman"/>
                          <a:ea typeface="Calibri"/>
                          <a:cs typeface="Arial"/>
                        </a:rPr>
                        <a:t>mostrò</a:t>
                      </a:r>
                      <a:r>
                        <a:rPr lang="en-US" sz="2800" i="1" dirty="0">
                          <a:latin typeface="Times New Roman"/>
                          <a:ea typeface="Calibri"/>
                          <a:cs typeface="Arial"/>
                        </a:rPr>
                        <a:t> </a:t>
                      </a:r>
                      <a:r>
                        <a:rPr lang="en-US" sz="2800" i="1" dirty="0" err="1">
                          <a:latin typeface="Times New Roman"/>
                          <a:ea typeface="Calibri"/>
                          <a:cs typeface="Arial"/>
                        </a:rPr>
                        <a:t>tutti</a:t>
                      </a:r>
                      <a:r>
                        <a:rPr lang="en-US" sz="2800" i="1" dirty="0">
                          <a:latin typeface="Times New Roman"/>
                          <a:ea typeface="Calibri"/>
                          <a:cs typeface="Arial"/>
                        </a:rPr>
                        <a:t> </a:t>
                      </a:r>
                      <a:r>
                        <a:rPr lang="en-US" sz="2800" i="1" dirty="0" err="1">
                          <a:latin typeface="Times New Roman"/>
                          <a:ea typeface="Calibri"/>
                          <a:cs typeface="Arial"/>
                        </a:rPr>
                        <a:t>i</a:t>
                      </a:r>
                      <a:r>
                        <a:rPr lang="en-US" sz="2800" i="1" dirty="0">
                          <a:latin typeface="Times New Roman"/>
                          <a:ea typeface="Calibri"/>
                          <a:cs typeface="Arial"/>
                        </a:rPr>
                        <a:t> </a:t>
                      </a:r>
                      <a:r>
                        <a:rPr lang="en-US" sz="2800" i="1" dirty="0" err="1">
                          <a:latin typeface="Times New Roman"/>
                          <a:ea typeface="Calibri"/>
                          <a:cs typeface="Arial"/>
                        </a:rPr>
                        <a:t>regni</a:t>
                      </a:r>
                      <a:r>
                        <a:rPr lang="en-US" sz="2800" i="1" dirty="0">
                          <a:latin typeface="Times New Roman"/>
                          <a:ea typeface="Calibri"/>
                          <a:cs typeface="Arial"/>
                        </a:rPr>
                        <a:t> del </a:t>
                      </a:r>
                      <a:r>
                        <a:rPr lang="en-US" sz="2800" i="1" dirty="0" err="1">
                          <a:latin typeface="Times New Roman"/>
                          <a:ea typeface="Calibri"/>
                          <a:cs typeface="Arial"/>
                        </a:rPr>
                        <a:t>mondo</a:t>
                      </a:r>
                      <a:r>
                        <a:rPr lang="en-US" sz="2800" i="1" dirty="0">
                          <a:latin typeface="Times New Roman"/>
                          <a:ea typeface="Calibri"/>
                          <a:cs typeface="Arial"/>
                        </a:rPr>
                        <a:t> e la </a:t>
                      </a:r>
                      <a:r>
                        <a:rPr lang="en-US" sz="2800" i="1" dirty="0" err="1">
                          <a:latin typeface="Times New Roman"/>
                          <a:ea typeface="Calibri"/>
                          <a:cs typeface="Arial"/>
                        </a:rPr>
                        <a:t>loro</a:t>
                      </a:r>
                      <a:r>
                        <a:rPr lang="en-US" sz="2800" i="1" dirty="0">
                          <a:latin typeface="Times New Roman"/>
                          <a:ea typeface="Calibri"/>
                          <a:cs typeface="Arial"/>
                        </a:rPr>
                        <a:t> </a:t>
                      </a:r>
                      <a:r>
                        <a:rPr lang="en-US" sz="2800" i="1" dirty="0" err="1">
                          <a:latin typeface="Times New Roman"/>
                          <a:ea typeface="Calibri"/>
                          <a:cs typeface="Arial"/>
                        </a:rPr>
                        <a:t>gloria</a:t>
                      </a:r>
                      <a:r>
                        <a:rPr lang="en-US" sz="2800" i="1" dirty="0">
                          <a:latin typeface="Times New Roman"/>
                          <a:ea typeface="Calibri"/>
                          <a:cs typeface="Arial"/>
                        </a:rPr>
                        <a:t> e </a:t>
                      </a:r>
                      <a:r>
                        <a:rPr lang="en-US" sz="2800" i="1" dirty="0" err="1">
                          <a:latin typeface="Times New Roman"/>
                          <a:ea typeface="Calibri"/>
                          <a:cs typeface="Arial"/>
                        </a:rPr>
                        <a:t>gli</a:t>
                      </a:r>
                      <a:r>
                        <a:rPr lang="en-US" sz="2800" i="1" dirty="0">
                          <a:latin typeface="Times New Roman"/>
                          <a:ea typeface="Calibri"/>
                          <a:cs typeface="Arial"/>
                        </a:rPr>
                        <a:t> </a:t>
                      </a:r>
                      <a:r>
                        <a:rPr lang="en-US" sz="2800" i="1" dirty="0" err="1">
                          <a:latin typeface="Times New Roman"/>
                          <a:ea typeface="Calibri"/>
                          <a:cs typeface="Arial"/>
                        </a:rPr>
                        <a:t>disse</a:t>
                      </a:r>
                      <a:r>
                        <a:rPr lang="en-US" sz="2800" i="1" dirty="0">
                          <a:latin typeface="Times New Roman"/>
                          <a:ea typeface="Calibri"/>
                          <a:cs typeface="Arial"/>
                        </a:rPr>
                        <a:t>: </a:t>
                      </a:r>
                      <a:endParaRPr lang="it-IT" sz="2800" dirty="0">
                        <a:latin typeface="Calibri"/>
                        <a:ea typeface="Calibri"/>
                        <a:cs typeface="Arial"/>
                      </a:endParaRPr>
                    </a:p>
                    <a:p>
                      <a:pPr algn="ctr">
                        <a:lnSpc>
                          <a:spcPct val="150000"/>
                        </a:lnSpc>
                        <a:spcAft>
                          <a:spcPts val="0"/>
                        </a:spcAft>
                      </a:pPr>
                      <a:r>
                        <a:rPr lang="en-US" sz="2800" i="1" dirty="0">
                          <a:latin typeface="Times New Roman"/>
                          <a:ea typeface="Calibri"/>
                          <a:cs typeface="Arial"/>
                        </a:rPr>
                        <a:t>“</a:t>
                      </a:r>
                      <a:r>
                        <a:rPr lang="en-US" sz="2800" i="1" dirty="0" err="1">
                          <a:latin typeface="Times New Roman"/>
                          <a:ea typeface="Calibri"/>
                          <a:cs typeface="Arial"/>
                        </a:rPr>
                        <a:t>Tutte</a:t>
                      </a:r>
                      <a:r>
                        <a:rPr lang="en-US" sz="2800" i="1" dirty="0">
                          <a:latin typeface="Times New Roman"/>
                          <a:ea typeface="Calibri"/>
                          <a:cs typeface="Arial"/>
                        </a:rPr>
                        <a:t> </a:t>
                      </a:r>
                      <a:r>
                        <a:rPr lang="en-US" sz="2800" i="1" dirty="0" err="1">
                          <a:latin typeface="Times New Roman"/>
                          <a:ea typeface="Calibri"/>
                          <a:cs typeface="Arial"/>
                        </a:rPr>
                        <a:t>queste</a:t>
                      </a:r>
                      <a:r>
                        <a:rPr lang="en-US" sz="2800" i="1" dirty="0">
                          <a:latin typeface="Times New Roman"/>
                          <a:ea typeface="Calibri"/>
                          <a:cs typeface="Arial"/>
                        </a:rPr>
                        <a:t> </a:t>
                      </a:r>
                      <a:r>
                        <a:rPr lang="en-US" sz="2800" i="1" dirty="0" err="1">
                          <a:latin typeface="Times New Roman"/>
                          <a:ea typeface="Calibri"/>
                          <a:cs typeface="Arial"/>
                        </a:rPr>
                        <a:t>cose</a:t>
                      </a:r>
                      <a:r>
                        <a:rPr lang="en-US" sz="2800" i="1" dirty="0">
                          <a:latin typeface="Times New Roman"/>
                          <a:ea typeface="Calibri"/>
                          <a:cs typeface="Arial"/>
                        </a:rPr>
                        <a:t> </a:t>
                      </a:r>
                      <a:r>
                        <a:rPr lang="en-US" sz="2800" i="1" dirty="0" err="1">
                          <a:latin typeface="Times New Roman"/>
                          <a:ea typeface="Calibri"/>
                          <a:cs typeface="Arial"/>
                        </a:rPr>
                        <a:t>ti</a:t>
                      </a:r>
                      <a:r>
                        <a:rPr lang="en-US" sz="2800" i="1" dirty="0">
                          <a:latin typeface="Times New Roman"/>
                          <a:ea typeface="Calibri"/>
                          <a:cs typeface="Arial"/>
                        </a:rPr>
                        <a:t> </a:t>
                      </a:r>
                      <a:r>
                        <a:rPr lang="en-US" sz="2800" i="1" dirty="0" err="1">
                          <a:latin typeface="Times New Roman"/>
                          <a:ea typeface="Calibri"/>
                          <a:cs typeface="Arial"/>
                        </a:rPr>
                        <a:t>darò</a:t>
                      </a:r>
                      <a:r>
                        <a:rPr lang="en-US" sz="2800" i="1" dirty="0">
                          <a:latin typeface="Times New Roman"/>
                          <a:ea typeface="Calibri"/>
                          <a:cs typeface="Arial"/>
                        </a:rPr>
                        <a:t> ...”.</a:t>
                      </a:r>
                      <a:endParaRPr lang="it-IT" sz="28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lgn="ctr">
              <a:buNone/>
            </a:pPr>
            <a:r>
              <a:rPr lang="it-IT" dirty="0" smtClean="0">
                <a:latin typeface="Times New Roman" pitchFamily="18" charset="0"/>
                <a:cs typeface="Times New Roman" pitchFamily="18" charset="0"/>
              </a:rPr>
              <a:t>La tradizione rabbinica riteneva che </a:t>
            </a:r>
          </a:p>
          <a:p>
            <a:pPr algn="ctr">
              <a:buNone/>
            </a:pPr>
            <a:r>
              <a:rPr lang="it-IT" dirty="0" smtClean="0">
                <a:solidFill>
                  <a:srgbClr val="C00000"/>
                </a:solidFill>
                <a:latin typeface="Times New Roman" pitchFamily="18" charset="0"/>
                <a:cs typeface="Times New Roman" pitchFamily="18" charset="0"/>
              </a:rPr>
              <a:t>i regni </a:t>
            </a:r>
            <a:r>
              <a:rPr lang="it-IT" u="sng" dirty="0" smtClean="0">
                <a:solidFill>
                  <a:srgbClr val="C00000"/>
                </a:solidFill>
                <a:latin typeface="Times New Roman" pitchFamily="18" charset="0"/>
                <a:cs typeface="Times New Roman" pitchFamily="18" charset="0"/>
              </a:rPr>
              <a:t>non-israeliti</a:t>
            </a:r>
          </a:p>
          <a:p>
            <a:pPr algn="ctr">
              <a:buNone/>
            </a:pPr>
            <a:r>
              <a:rPr lang="it-IT" dirty="0" smtClean="0">
                <a:solidFill>
                  <a:srgbClr val="C00000"/>
                </a:solidFill>
                <a:latin typeface="Times New Roman" pitchFamily="18" charset="0"/>
                <a:cs typeface="Times New Roman" pitchFamily="18" charset="0"/>
              </a:rPr>
              <a:t>fossero di proprietà del diavolo</a:t>
            </a:r>
            <a:r>
              <a:rPr lang="it-IT" dirty="0" smtClean="0">
                <a:latin typeface="Times New Roman" pitchFamily="18" charset="0"/>
                <a:cs typeface="Times New Roman" pitchFamily="18" charset="0"/>
              </a:rPr>
              <a:t>.</a:t>
            </a:r>
          </a:p>
          <a:p>
            <a:pPr algn="ctr"/>
            <a:r>
              <a:rPr lang="it-IT" u="sng" dirty="0" smtClean="0">
                <a:latin typeface="Times New Roman" pitchFamily="18" charset="0"/>
                <a:cs typeface="Times New Roman" pitchFamily="18" charset="0"/>
              </a:rPr>
              <a:t>L’Autore di Matteo, proveniente dal giudaismo, lo dà per scontato.</a:t>
            </a:r>
          </a:p>
          <a:p>
            <a:pPr algn="ctr"/>
            <a:r>
              <a:rPr lang="it-IT" dirty="0" smtClean="0">
                <a:latin typeface="Times New Roman" pitchFamily="18" charset="0"/>
                <a:cs typeface="Times New Roman" pitchFamily="18" charset="0"/>
              </a:rPr>
              <a:t>L’Autore di Luca (che non proviene dal giudaismo) lo specifica.</a:t>
            </a:r>
          </a:p>
          <a:p>
            <a:pPr>
              <a:buNone/>
            </a:pPr>
            <a:endParaRPr lang="it-IT"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latin typeface="Times New Roman" pitchFamily="18" charset="0"/>
                <a:cs typeface="Times New Roman" pitchFamily="18" charset="0"/>
              </a:rPr>
              <a:t>… </a:t>
            </a:r>
            <a:r>
              <a:rPr lang="it-IT" sz="3200" b="1" dirty="0" smtClean="0">
                <a:latin typeface="Times New Roman" pitchFamily="18" charset="0"/>
                <a:cs typeface="Times New Roman" pitchFamily="18" charset="0"/>
              </a:rPr>
              <a:t>messianismo politico</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endParaRPr lang="it-IT" sz="2800" dirty="0" smtClean="0">
              <a:latin typeface="Times New Roman" pitchFamily="18" charset="0"/>
              <a:cs typeface="Times New Roman" pitchFamily="18" charset="0"/>
            </a:endParaRPr>
          </a:p>
          <a:p>
            <a:pPr algn="ctr"/>
            <a:r>
              <a:rPr lang="it-IT" sz="2800" dirty="0" smtClean="0">
                <a:solidFill>
                  <a:srgbClr val="C00000"/>
                </a:solidFill>
                <a:latin typeface="Times New Roman" pitchFamily="18" charset="0"/>
                <a:cs typeface="Times New Roman" pitchFamily="18" charset="0"/>
              </a:rPr>
              <a:t>Attese messianiche </a:t>
            </a:r>
          </a:p>
          <a:p>
            <a:pPr algn="ctr">
              <a:buNone/>
            </a:pPr>
            <a:r>
              <a:rPr lang="it-IT" sz="2800" dirty="0" smtClean="0">
                <a:latin typeface="Times New Roman" pitchFamily="18" charset="0"/>
                <a:cs typeface="Times New Roman" pitchFamily="18" charset="0"/>
              </a:rPr>
              <a:t>dei movimenti di insurrezione palestinese</a:t>
            </a:r>
          </a:p>
          <a:p>
            <a:pPr algn="ctr"/>
            <a:endParaRPr lang="it-IT" sz="2800" dirty="0" smtClean="0">
              <a:latin typeface="Times New Roman" pitchFamily="18" charset="0"/>
              <a:cs typeface="Times New Roman" pitchFamily="18" charset="0"/>
            </a:endParaRPr>
          </a:p>
          <a:p>
            <a:pPr algn="ctr">
              <a:buNone/>
            </a:pPr>
            <a:r>
              <a:rPr lang="it-IT" sz="2800" dirty="0" smtClean="0">
                <a:latin typeface="Times New Roman" pitchFamily="18" charset="0"/>
                <a:cs typeface="Times New Roman" pitchFamily="18" charset="0"/>
              </a:rPr>
              <a:t>Es. </a:t>
            </a:r>
            <a:r>
              <a:rPr lang="it-IT" sz="2800" b="1" i="1" dirty="0" smtClean="0">
                <a:solidFill>
                  <a:srgbClr val="C00000"/>
                </a:solidFill>
                <a:latin typeface="Times New Roman" pitchFamily="18" charset="0"/>
                <a:cs typeface="Times New Roman" pitchFamily="18" charset="0"/>
              </a:rPr>
              <a:t>zeloti</a:t>
            </a:r>
          </a:p>
          <a:p>
            <a:pPr algn="ctr">
              <a:buNone/>
            </a:pPr>
            <a:endParaRPr lang="it-IT" sz="2800" i="1" dirty="0" smtClean="0">
              <a:latin typeface="Times New Roman" pitchFamily="18" charset="0"/>
              <a:cs typeface="Times New Roman" pitchFamily="18" charset="0"/>
            </a:endParaRPr>
          </a:p>
          <a:p>
            <a:pPr algn="ctr">
              <a:buNone/>
            </a:pPr>
            <a:r>
              <a:rPr lang="el-GR" sz="2800" dirty="0" smtClean="0"/>
              <a:t>τὴν ἐξουσίαν </a:t>
            </a:r>
            <a:r>
              <a:rPr lang="it-IT" sz="2800" i="1" dirty="0" smtClean="0">
                <a:latin typeface="Times New Roman" pitchFamily="18" charset="0"/>
                <a:cs typeface="Times New Roman" pitchFamily="18" charset="0"/>
              </a:rPr>
              <a:t>= potere </a:t>
            </a:r>
            <a:r>
              <a:rPr lang="it-IT" sz="2800" dirty="0" smtClean="0">
                <a:latin typeface="Times New Roman" pitchFamily="18" charset="0"/>
                <a:cs typeface="Times New Roman" pitchFamily="18" charset="0"/>
              </a:rPr>
              <a:t>/ </a:t>
            </a:r>
            <a:r>
              <a:rPr lang="it-IT" sz="2800" i="1" dirty="0" smtClean="0">
                <a:latin typeface="Times New Roman" pitchFamily="18" charset="0"/>
                <a:cs typeface="Times New Roman" pitchFamily="18" charset="0"/>
              </a:rPr>
              <a:t>autorità</a:t>
            </a:r>
          </a:p>
          <a:p>
            <a:pPr algn="ctr">
              <a:buNone/>
            </a:pPr>
            <a:r>
              <a:rPr lang="it-IT" sz="2000" dirty="0" smtClean="0">
                <a:latin typeface="Times New Roman" pitchFamily="18" charset="0"/>
                <a:cs typeface="Times New Roman" pitchFamily="18" charset="0"/>
              </a:rPr>
              <a:t>(</a:t>
            </a:r>
            <a:r>
              <a:rPr lang="it-IT" sz="2000" dirty="0" err="1" smtClean="0">
                <a:latin typeface="Times New Roman" pitchFamily="18" charset="0"/>
                <a:cs typeface="Times New Roman" pitchFamily="18" charset="0"/>
              </a:rPr>
              <a:t>Lc</a:t>
            </a:r>
            <a:r>
              <a:rPr lang="it-IT" sz="2000" dirty="0" smtClean="0">
                <a:latin typeface="Times New Roman" pitchFamily="18" charset="0"/>
                <a:cs typeface="Times New Roman" pitchFamily="18" charset="0"/>
              </a:rPr>
              <a:t> 4,6)</a:t>
            </a:r>
            <a:endParaRPr lang="it-IT"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smtClean="0">
                <a:solidFill>
                  <a:srgbClr val="C00000"/>
                </a:solidFill>
                <a:latin typeface="Times New Roman" pitchFamily="18" charset="0"/>
                <a:cs typeface="Times New Roman" pitchFamily="18" charset="0"/>
              </a:rPr>
              <a:t>Vittoria di Gesù</a:t>
            </a:r>
            <a:endParaRPr lang="it-IT" sz="4000" b="1" dirty="0">
              <a:solidFill>
                <a:srgbClr val="C0000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buNone/>
            </a:pPr>
            <a:r>
              <a:rPr lang="it-IT" sz="2800" i="1" dirty="0" smtClean="0">
                <a:latin typeface="Times New Roman" pitchFamily="18" charset="0"/>
                <a:cs typeface="Times New Roman" pitchFamily="18" charset="0"/>
              </a:rPr>
              <a:t>Il Signore, Dio tuo, adorerai:</a:t>
            </a:r>
          </a:p>
          <a:p>
            <a:pPr algn="ctr">
              <a:buNone/>
            </a:pPr>
            <a:r>
              <a:rPr lang="it-IT" sz="2800" i="1" dirty="0" smtClean="0">
                <a:latin typeface="Times New Roman" pitchFamily="18" charset="0"/>
                <a:cs typeface="Times New Roman" pitchFamily="18" charset="0"/>
              </a:rPr>
              <a:t>a lui solo renderai culto</a:t>
            </a:r>
          </a:p>
          <a:p>
            <a:pPr algn="ctr">
              <a:buNone/>
            </a:pPr>
            <a:endParaRPr lang="it-IT" sz="2800" i="1" dirty="0" smtClean="0">
              <a:latin typeface="Times New Roman" pitchFamily="18" charset="0"/>
              <a:cs typeface="Times New Roman" pitchFamily="18" charset="0"/>
            </a:endParaRPr>
          </a:p>
          <a:p>
            <a:pPr algn="ctr">
              <a:buNone/>
            </a:pPr>
            <a:r>
              <a:rPr lang="it-IT" sz="2800" b="1" dirty="0" smtClean="0">
                <a:latin typeface="Times New Roman" pitchFamily="18" charset="0"/>
                <a:cs typeface="Times New Roman" pitchFamily="18" charset="0"/>
              </a:rPr>
              <a:t>Tutte le risposte di Gesù sono tratte </a:t>
            </a:r>
          </a:p>
          <a:p>
            <a:pPr algn="ctr">
              <a:buNone/>
            </a:pPr>
            <a:r>
              <a:rPr lang="it-IT" sz="2800" b="1" dirty="0" smtClean="0">
                <a:latin typeface="Times New Roman" pitchFamily="18" charset="0"/>
                <a:cs typeface="Times New Roman" pitchFamily="18" charset="0"/>
              </a:rPr>
              <a:t>dal Libro del Deuteronomio</a:t>
            </a:r>
          </a:p>
          <a:p>
            <a:pPr algn="ctr">
              <a:buNone/>
            </a:pPr>
            <a:r>
              <a:rPr lang="it-IT" sz="2000" dirty="0" smtClean="0">
                <a:latin typeface="Times New Roman" pitchFamily="18" charset="0"/>
                <a:cs typeface="Times New Roman" pitchFamily="18" charset="0"/>
              </a:rPr>
              <a:t>(</a:t>
            </a:r>
            <a:r>
              <a:rPr lang="it-IT" sz="2000" dirty="0" err="1" smtClean="0">
                <a:latin typeface="Times New Roman" pitchFamily="18" charset="0"/>
                <a:cs typeface="Times New Roman" pitchFamily="18" charset="0"/>
              </a:rPr>
              <a:t>Dt</a:t>
            </a:r>
            <a:r>
              <a:rPr lang="it-IT" sz="2000" dirty="0" smtClean="0">
                <a:latin typeface="Times New Roman" pitchFamily="18" charset="0"/>
                <a:cs typeface="Times New Roman" pitchFamily="18" charset="0"/>
              </a:rPr>
              <a:t> 8,3; 6,16; 6,13)</a:t>
            </a:r>
          </a:p>
          <a:p>
            <a:pPr algn="ctr">
              <a:buNone/>
            </a:pPr>
            <a:r>
              <a:rPr lang="it-IT" sz="2400" dirty="0" smtClean="0">
                <a:latin typeface="Times New Roman" pitchFamily="18" charset="0"/>
                <a:cs typeface="Times New Roman" pitchFamily="18" charset="0"/>
              </a:rPr>
              <a:t>L’ultimo Libro della </a:t>
            </a:r>
            <a:r>
              <a:rPr lang="it-IT" sz="2400" i="1" dirty="0" smtClean="0">
                <a:latin typeface="Times New Roman" pitchFamily="18" charset="0"/>
                <a:cs typeface="Times New Roman" pitchFamily="18" charset="0"/>
              </a:rPr>
              <a:t>Torah</a:t>
            </a:r>
            <a:r>
              <a:rPr lang="it-IT" sz="2400" dirty="0" smtClean="0">
                <a:latin typeface="Times New Roman" pitchFamily="18" charset="0"/>
                <a:cs typeface="Times New Roman" pitchFamily="18" charset="0"/>
              </a:rPr>
              <a:t> (= </a:t>
            </a:r>
            <a:r>
              <a:rPr lang="it-IT" sz="2400" i="1" dirty="0" smtClean="0">
                <a:latin typeface="Times New Roman" pitchFamily="18" charset="0"/>
                <a:cs typeface="Times New Roman" pitchFamily="18" charset="0"/>
              </a:rPr>
              <a:t>Legge</a:t>
            </a:r>
            <a:r>
              <a:rPr lang="it-IT" sz="2400" dirty="0" smtClean="0">
                <a:latin typeface="Times New Roman" pitchFamily="18" charset="0"/>
                <a:cs typeface="Times New Roman" pitchFamily="18" charset="0"/>
              </a:rPr>
              <a:t>)</a:t>
            </a:r>
          </a:p>
          <a:p>
            <a:pPr algn="ctr">
              <a:buNone/>
            </a:pPr>
            <a:endParaRPr lang="it-IT" sz="2400" dirty="0" smtClean="0">
              <a:latin typeface="Times New Roman" pitchFamily="18" charset="0"/>
              <a:cs typeface="Times New Roman" pitchFamily="18" charset="0"/>
            </a:endParaRPr>
          </a:p>
          <a:p>
            <a:pPr algn="ctr">
              <a:buNone/>
            </a:pPr>
            <a:r>
              <a:rPr lang="it-IT" sz="2400" dirty="0" smtClean="0">
                <a:latin typeface="Times New Roman" pitchFamily="18" charset="0"/>
                <a:cs typeface="Times New Roman" pitchFamily="18" charset="0"/>
              </a:rPr>
              <a:t>… dalla Legge all’Amore!</a:t>
            </a:r>
          </a:p>
          <a:p>
            <a:pPr algn="ctr">
              <a:buNone/>
            </a:pP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i="1" dirty="0" smtClean="0">
                <a:latin typeface="Times New Roman" pitchFamily="18" charset="0"/>
                <a:cs typeface="Times New Roman" pitchFamily="18" charset="0"/>
              </a:rPr>
              <a:t>Vattene, Satana!</a:t>
            </a:r>
            <a:endParaRPr lang="it-IT" sz="3200" b="1" i="1"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ctr">
              <a:buNone/>
            </a:pPr>
            <a:r>
              <a:rPr lang="it-IT" sz="2400" b="1" dirty="0" smtClean="0">
                <a:solidFill>
                  <a:srgbClr val="C00000"/>
                </a:solidFill>
                <a:latin typeface="Times New Roman" pitchFamily="18" charset="0"/>
                <a:cs typeface="Times New Roman" pitchFamily="18" charset="0"/>
              </a:rPr>
              <a:t>Imperativo categorico che in Matteo è usato anche in 16,23:</a:t>
            </a:r>
          </a:p>
          <a:p>
            <a:pPr algn="ctr"/>
            <a:r>
              <a:rPr lang="it-IT" sz="2400" i="1" dirty="0" smtClean="0">
                <a:latin typeface="Times New Roman" pitchFamily="18" charset="0"/>
                <a:cs typeface="Times New Roman" pitchFamily="18" charset="0"/>
              </a:rPr>
              <a:t>Va’ dietro a me, Satana!</a:t>
            </a:r>
            <a:endParaRPr lang="it-IT" sz="2400" dirty="0" smtClean="0">
              <a:latin typeface="Times New Roman" pitchFamily="18" charset="0"/>
              <a:cs typeface="Times New Roman" pitchFamily="18" charset="0"/>
            </a:endParaRPr>
          </a:p>
          <a:p>
            <a:pPr algn="ctr">
              <a:buNone/>
            </a:pPr>
            <a:r>
              <a:rPr lang="it-IT" sz="2400" dirty="0" smtClean="0">
                <a:solidFill>
                  <a:srgbClr val="C00000"/>
                </a:solidFill>
                <a:latin typeface="Times New Roman" pitchFamily="18" charset="0"/>
                <a:cs typeface="Times New Roman" pitchFamily="18" charset="0"/>
              </a:rPr>
              <a:t>In 4,10 non aggiunge </a:t>
            </a:r>
            <a:r>
              <a:rPr lang="it-IT" sz="2400" i="1" dirty="0" smtClean="0">
                <a:solidFill>
                  <a:srgbClr val="C00000"/>
                </a:solidFill>
                <a:latin typeface="Times New Roman" pitchFamily="18" charset="0"/>
                <a:cs typeface="Times New Roman" pitchFamily="18" charset="0"/>
              </a:rPr>
              <a:t>dietro a me </a:t>
            </a:r>
          </a:p>
          <a:p>
            <a:pPr algn="ctr">
              <a:buNone/>
            </a:pPr>
            <a:r>
              <a:rPr lang="it-IT" sz="2400" dirty="0" smtClean="0">
                <a:latin typeface="Times New Roman" pitchFamily="18" charset="0"/>
                <a:cs typeface="Times New Roman" pitchFamily="18" charset="0"/>
              </a:rPr>
              <a:t>perché Satana si deve allontanare!</a:t>
            </a:r>
          </a:p>
          <a:p>
            <a:pPr algn="ctr">
              <a:buNone/>
            </a:pPr>
            <a:r>
              <a:rPr lang="it-IT" sz="2400" dirty="0" smtClean="0">
                <a:latin typeface="Times New Roman" pitchFamily="18" charset="0"/>
                <a:cs typeface="Times New Roman" pitchFamily="18" charset="0"/>
              </a:rPr>
              <a:t>In 16,23 è invece riportato perché si riferisce a Pietro</a:t>
            </a:r>
          </a:p>
          <a:p>
            <a:pPr algn="ctr">
              <a:buNone/>
            </a:pPr>
            <a:r>
              <a:rPr lang="it-IT" sz="2400" dirty="0" smtClean="0">
                <a:latin typeface="Times New Roman" pitchFamily="18" charset="0"/>
                <a:cs typeface="Times New Roman" pitchFamily="18" charset="0"/>
              </a:rPr>
              <a:t>(che deve andare </a:t>
            </a:r>
            <a:r>
              <a:rPr lang="it-IT" sz="2400" i="1" dirty="0" smtClean="0">
                <a:latin typeface="Times New Roman" pitchFamily="18" charset="0"/>
                <a:cs typeface="Times New Roman" pitchFamily="18" charset="0"/>
              </a:rPr>
              <a:t>dietro </a:t>
            </a:r>
            <a:r>
              <a:rPr lang="it-IT" sz="2400" dirty="0" smtClean="0">
                <a:latin typeface="Times New Roman" pitchFamily="18" charset="0"/>
                <a:cs typeface="Times New Roman" pitchFamily="18" charset="0"/>
              </a:rPr>
              <a:t>a Gesù)</a:t>
            </a:r>
          </a:p>
          <a:p>
            <a:pPr algn="ctr">
              <a:buNone/>
            </a:pPr>
            <a:r>
              <a:rPr lang="it-IT" sz="2400" dirty="0" smtClean="0">
                <a:latin typeface="Times New Roman" pitchFamily="18" charset="0"/>
                <a:cs typeface="Times New Roman" pitchFamily="18" charset="0"/>
              </a:rPr>
              <a:t> </a:t>
            </a:r>
          </a:p>
          <a:p>
            <a:pPr algn="ctr"/>
            <a:r>
              <a:rPr lang="it-IT" sz="2400" i="1" dirty="0" smtClean="0">
                <a:latin typeface="Times New Roman" pitchFamily="18" charset="0"/>
                <a:cs typeface="Times New Roman" pitchFamily="18" charset="0"/>
              </a:rPr>
              <a:t>Diavolo </a:t>
            </a:r>
            <a:r>
              <a:rPr lang="it-IT" sz="2400" dirty="0" smtClean="0">
                <a:latin typeface="Times New Roman" pitchFamily="18" charset="0"/>
                <a:cs typeface="Times New Roman" pitchFamily="18" charset="0"/>
              </a:rPr>
              <a:t>o </a:t>
            </a:r>
            <a:r>
              <a:rPr lang="it-IT" sz="2400" i="1" dirty="0" smtClean="0">
                <a:latin typeface="Times New Roman" pitchFamily="18" charset="0"/>
                <a:cs typeface="Times New Roman" pitchFamily="18" charset="0"/>
              </a:rPr>
              <a:t>Satana </a:t>
            </a:r>
            <a:endParaRPr lang="it-IT" sz="2400" dirty="0" smtClean="0">
              <a:latin typeface="Times New Roman" pitchFamily="18" charset="0"/>
              <a:cs typeface="Times New Roman" pitchFamily="18" charset="0"/>
            </a:endParaRPr>
          </a:p>
          <a:p>
            <a:pPr algn="ctr">
              <a:buNone/>
            </a:pPr>
            <a:r>
              <a:rPr lang="it-IT" sz="2400" dirty="0" smtClean="0">
                <a:latin typeface="Times New Roman" pitchFamily="18" charset="0"/>
                <a:cs typeface="Times New Roman" pitchFamily="18" charset="0"/>
              </a:rPr>
              <a:t>derivano dall’ebraico </a:t>
            </a:r>
            <a:r>
              <a:rPr lang="it-IT" sz="2400" i="1" dirty="0" err="1" smtClean="0">
                <a:latin typeface="Times New Roman" pitchFamily="18" charset="0"/>
                <a:cs typeface="Times New Roman" pitchFamily="18" charset="0"/>
              </a:rPr>
              <a:t>satan</a:t>
            </a:r>
            <a:r>
              <a:rPr lang="it-IT" sz="2400" i="1"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 </a:t>
            </a:r>
            <a:r>
              <a:rPr lang="it-IT" sz="2400" i="1" dirty="0" smtClean="0">
                <a:latin typeface="Times New Roman" pitchFamily="18" charset="0"/>
                <a:cs typeface="Times New Roman" pitchFamily="18" charset="0"/>
              </a:rPr>
              <a:t>avversario</a:t>
            </a:r>
            <a:endParaRPr lang="it-IT" sz="2400" dirty="0" smtClean="0">
              <a:latin typeface="Times New Roman" pitchFamily="18" charset="0"/>
              <a:cs typeface="Times New Roman" pitchFamily="18" charset="0"/>
            </a:endParaRPr>
          </a:p>
          <a:p>
            <a:pPr algn="ctr">
              <a:buNone/>
            </a:pPr>
            <a:r>
              <a:rPr lang="it-IT" sz="2400" dirty="0" smtClean="0">
                <a:latin typeface="Times New Roman" pitchFamily="18" charset="0"/>
                <a:cs typeface="Times New Roman" pitchFamily="18" charset="0"/>
              </a:rPr>
              <a:t>cioè </a:t>
            </a:r>
            <a:r>
              <a:rPr lang="it-IT" sz="2400" i="1" dirty="0" smtClean="0">
                <a:latin typeface="Times New Roman" pitchFamily="18" charset="0"/>
                <a:cs typeface="Times New Roman" pitchFamily="18" charset="0"/>
              </a:rPr>
              <a:t>colui che vuole ostacolare l’opera di Dio</a:t>
            </a:r>
            <a:r>
              <a:rPr lang="it-IT" sz="24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solidFill>
                  <a:srgbClr val="C00000"/>
                </a:solidFill>
                <a:latin typeface="Times New Roman" pitchFamily="18" charset="0"/>
                <a:cs typeface="Times New Roman" pitchFamily="18" charset="0"/>
              </a:rPr>
              <a:t>Lettura cristologica</a:t>
            </a:r>
            <a:endParaRPr lang="it-IT" sz="3200" dirty="0">
              <a:solidFill>
                <a:srgbClr val="C0000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buNone/>
            </a:pPr>
            <a:endParaRPr lang="it-IT" dirty="0" smtClean="0">
              <a:latin typeface="Times New Roman" pitchFamily="18" charset="0"/>
              <a:cs typeface="Times New Roman" pitchFamily="18" charset="0"/>
            </a:endParaRPr>
          </a:p>
          <a:p>
            <a:pPr algn="ctr">
              <a:buNone/>
            </a:pPr>
            <a:r>
              <a:rPr lang="it-IT" dirty="0" smtClean="0">
                <a:latin typeface="Times New Roman" pitchFamily="18" charset="0"/>
                <a:cs typeface="Times New Roman" pitchFamily="18" charset="0"/>
              </a:rPr>
              <a:t>Deserto = Gesù è messo alla prova</a:t>
            </a:r>
          </a:p>
          <a:p>
            <a:pPr algn="ctr">
              <a:buNone/>
            </a:pPr>
            <a:endParaRPr lang="it-IT" dirty="0" smtClean="0">
              <a:latin typeface="Times New Roman" pitchFamily="18" charset="0"/>
              <a:cs typeface="Times New Roman" pitchFamily="18" charset="0"/>
            </a:endParaRPr>
          </a:p>
          <a:p>
            <a:pPr algn="ctr">
              <a:buNone/>
            </a:pPr>
            <a:r>
              <a:rPr lang="it-IT" dirty="0" smtClean="0">
                <a:solidFill>
                  <a:schemeClr val="tx2">
                    <a:lumMod val="60000"/>
                    <a:lumOff val="40000"/>
                  </a:schemeClr>
                </a:solidFill>
                <a:latin typeface="Times New Roman" pitchFamily="18" charset="0"/>
                <a:cs typeface="Times New Roman" pitchFamily="18" charset="0"/>
              </a:rPr>
              <a:t>Gerusalemme</a:t>
            </a:r>
            <a:r>
              <a:rPr lang="it-IT" dirty="0" smtClean="0">
                <a:latin typeface="Times New Roman" pitchFamily="18" charset="0"/>
                <a:cs typeface="Times New Roman" pitchFamily="18" charset="0"/>
              </a:rPr>
              <a:t> = </a:t>
            </a:r>
            <a:r>
              <a:rPr lang="it-IT" dirty="0" smtClean="0">
                <a:solidFill>
                  <a:schemeClr val="accent6">
                    <a:lumMod val="75000"/>
                  </a:schemeClr>
                </a:solidFill>
                <a:latin typeface="Times New Roman" pitchFamily="18" charset="0"/>
                <a:cs typeface="Times New Roman" pitchFamily="18" charset="0"/>
              </a:rPr>
              <a:t>Gesù si dona</a:t>
            </a:r>
          </a:p>
          <a:p>
            <a:pPr algn="ctr">
              <a:buNone/>
            </a:pPr>
            <a:endParaRPr lang="it-IT" dirty="0" smtClean="0">
              <a:latin typeface="Times New Roman" pitchFamily="18" charset="0"/>
              <a:cs typeface="Times New Roman" pitchFamily="18" charset="0"/>
            </a:endParaRPr>
          </a:p>
          <a:p>
            <a:pPr algn="ctr">
              <a:buNone/>
            </a:pPr>
            <a:r>
              <a:rPr lang="it-IT" dirty="0" smtClean="0">
                <a:latin typeface="Times New Roman" pitchFamily="18" charset="0"/>
                <a:cs typeface="Times New Roman" pitchFamily="18" charset="0"/>
              </a:rPr>
              <a:t>Monte = Gesù è annunciato a tutti i popoli</a:t>
            </a:r>
          </a:p>
          <a:p>
            <a:pPr algn="ctr">
              <a:buNone/>
            </a:pPr>
            <a:endParaRPr lang="it-IT" dirty="0" smtClean="0">
              <a:latin typeface="Times New Roman" pitchFamily="18" charset="0"/>
              <a:cs typeface="Times New Roman" pitchFamily="18" charset="0"/>
            </a:endParaRPr>
          </a:p>
          <a:p>
            <a:pPr algn="ctr">
              <a:buNone/>
            </a:pP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latin typeface="Times New Roman" pitchFamily="18" charset="0"/>
                <a:cs typeface="Times New Roman" pitchFamily="18" charset="0"/>
              </a:rPr>
              <a:t>Lettura tipologica</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buNone/>
            </a:pPr>
            <a:endParaRPr lang="it-IT" dirty="0" smtClean="0">
              <a:solidFill>
                <a:srgbClr val="FF0000"/>
              </a:solidFill>
              <a:latin typeface="Times New Roman" pitchFamily="18" charset="0"/>
              <a:cs typeface="Times New Roman" pitchFamily="18" charset="0"/>
            </a:endParaRPr>
          </a:p>
          <a:p>
            <a:pPr algn="ctr">
              <a:buNone/>
            </a:pPr>
            <a:r>
              <a:rPr lang="it-IT" dirty="0" smtClean="0">
                <a:solidFill>
                  <a:srgbClr val="FF0000"/>
                </a:solidFill>
                <a:latin typeface="Times New Roman" pitchFamily="18" charset="0"/>
                <a:cs typeface="Times New Roman" pitchFamily="18" charset="0"/>
              </a:rPr>
              <a:t>Deserto</a:t>
            </a:r>
            <a:r>
              <a:rPr lang="it-IT" dirty="0" smtClean="0"/>
              <a:t> = </a:t>
            </a:r>
            <a:r>
              <a:rPr lang="it-IT" dirty="0" smtClean="0">
                <a:latin typeface="Times New Roman" pitchFamily="18" charset="0"/>
                <a:cs typeface="Times New Roman" pitchFamily="18" charset="0"/>
              </a:rPr>
              <a:t>prove di Israele</a:t>
            </a:r>
          </a:p>
          <a:p>
            <a:pPr algn="ctr">
              <a:buNone/>
            </a:pPr>
            <a:endParaRPr lang="it-IT" dirty="0" smtClean="0">
              <a:latin typeface="Times New Roman" pitchFamily="18" charset="0"/>
              <a:cs typeface="Times New Roman" pitchFamily="18" charset="0"/>
            </a:endParaRPr>
          </a:p>
          <a:p>
            <a:pPr algn="ctr">
              <a:buNone/>
            </a:pPr>
            <a:r>
              <a:rPr lang="it-IT" dirty="0" smtClean="0">
                <a:solidFill>
                  <a:schemeClr val="tx2">
                    <a:lumMod val="60000"/>
                    <a:lumOff val="40000"/>
                  </a:schemeClr>
                </a:solidFill>
                <a:latin typeface="Times New Roman" pitchFamily="18" charset="0"/>
                <a:cs typeface="Times New Roman" pitchFamily="18" charset="0"/>
              </a:rPr>
              <a:t>Gerusalemme</a:t>
            </a:r>
            <a:r>
              <a:rPr lang="it-IT" dirty="0" smtClean="0">
                <a:latin typeface="Times New Roman" pitchFamily="18" charset="0"/>
                <a:cs typeface="Times New Roman" pitchFamily="18" charset="0"/>
              </a:rPr>
              <a:t> = prove di Cristo</a:t>
            </a:r>
          </a:p>
          <a:p>
            <a:pPr algn="ctr">
              <a:buNone/>
            </a:pPr>
            <a:endParaRPr lang="it-IT" dirty="0" smtClean="0">
              <a:latin typeface="Times New Roman" pitchFamily="18" charset="0"/>
              <a:cs typeface="Times New Roman" pitchFamily="18" charset="0"/>
            </a:endParaRPr>
          </a:p>
          <a:p>
            <a:pPr algn="ctr">
              <a:buNone/>
            </a:pPr>
            <a:r>
              <a:rPr lang="it-IT" dirty="0" smtClean="0">
                <a:solidFill>
                  <a:schemeClr val="accent3">
                    <a:lumMod val="75000"/>
                  </a:schemeClr>
                </a:solidFill>
                <a:latin typeface="Times New Roman" pitchFamily="18" charset="0"/>
                <a:cs typeface="Times New Roman" pitchFamily="18" charset="0"/>
              </a:rPr>
              <a:t>Monte</a:t>
            </a:r>
            <a:r>
              <a:rPr lang="it-IT" dirty="0" smtClean="0">
                <a:latin typeface="Times New Roman" pitchFamily="18" charset="0"/>
                <a:cs typeface="Times New Roman" pitchFamily="18" charset="0"/>
              </a:rPr>
              <a:t> = prove della comunità nascente</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chemeClr val="tx2">
                    <a:lumMod val="50000"/>
                  </a:schemeClr>
                </a:solidFill>
              </a:rPr>
              <a:t>COSA SI DEDUCE DA ESSE?</a:t>
            </a:r>
            <a:endParaRPr lang="it-IT" b="1" dirty="0">
              <a:solidFill>
                <a:schemeClr val="tx2">
                  <a:lumMod val="50000"/>
                </a:schemeClr>
              </a:solidFill>
            </a:endParaRPr>
          </a:p>
        </p:txBody>
      </p:sp>
      <p:sp>
        <p:nvSpPr>
          <p:cNvPr id="3" name="Segnaposto contenuto 2"/>
          <p:cNvSpPr>
            <a:spLocks noGrp="1"/>
          </p:cNvSpPr>
          <p:nvPr>
            <p:ph idx="1"/>
          </p:nvPr>
        </p:nvSpPr>
        <p:spPr/>
        <p:txBody>
          <a:bodyPr>
            <a:normAutofit/>
          </a:bodyPr>
          <a:lstStyle/>
          <a:p>
            <a:pPr algn="ctr">
              <a:buNone/>
            </a:pPr>
            <a:r>
              <a:rPr lang="it-IT" sz="4800" b="1" dirty="0" err="1" smtClean="0">
                <a:solidFill>
                  <a:srgbClr val="C00000"/>
                </a:solidFill>
              </a:rPr>
              <a:t>Papia</a:t>
            </a:r>
            <a:r>
              <a:rPr lang="it-IT" sz="4800" b="1" dirty="0" smtClean="0">
                <a:solidFill>
                  <a:srgbClr val="C00000"/>
                </a:solidFill>
              </a:rPr>
              <a:t> e Clemente </a:t>
            </a:r>
            <a:r>
              <a:rPr lang="it-IT" sz="4800" b="1" dirty="0" smtClean="0">
                <a:solidFill>
                  <a:schemeClr val="accent6">
                    <a:lumMod val="75000"/>
                  </a:schemeClr>
                </a:solidFill>
              </a:rPr>
              <a:t>sono d’accordo nell’attribuire la composizione di uno dei Vangeli a </a:t>
            </a:r>
            <a:r>
              <a:rPr lang="it-IT" sz="4800" b="1" dirty="0" smtClean="0">
                <a:solidFill>
                  <a:srgbClr val="002060"/>
                </a:solidFill>
              </a:rPr>
              <a:t>Marco</a:t>
            </a:r>
            <a:r>
              <a:rPr lang="it-IT" sz="4800" b="1" dirty="0" smtClean="0">
                <a:solidFill>
                  <a:schemeClr val="accent6">
                    <a:lumMod val="75000"/>
                  </a:schemeClr>
                </a:solidFill>
              </a:rPr>
              <a:t>, discepolo di Pietro, di cui ha messo per iscritto la predicazione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solidFill>
                  <a:schemeClr val="accent6">
                    <a:lumMod val="75000"/>
                  </a:schemeClr>
                </a:solidFill>
                <a:latin typeface="Times New Roman" pitchFamily="18" charset="0"/>
                <a:cs typeface="Times New Roman" pitchFamily="18" charset="0"/>
              </a:rPr>
              <a:t>Lettura antropologica</a:t>
            </a:r>
            <a:endParaRPr lang="it-IT" sz="3600" dirty="0">
              <a:solidFill>
                <a:schemeClr val="accent6">
                  <a:lumMod val="75000"/>
                </a:schemeClr>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buNone/>
            </a:pPr>
            <a:endParaRPr lang="it-IT" dirty="0" smtClean="0">
              <a:latin typeface="Times New Roman" pitchFamily="18" charset="0"/>
              <a:cs typeface="Times New Roman" pitchFamily="18" charset="0"/>
            </a:endParaRPr>
          </a:p>
          <a:p>
            <a:pPr algn="ctr">
              <a:buNone/>
            </a:pPr>
            <a:r>
              <a:rPr lang="it-IT" b="1" dirty="0" smtClean="0">
                <a:solidFill>
                  <a:schemeClr val="tx2">
                    <a:lumMod val="60000"/>
                    <a:lumOff val="40000"/>
                  </a:schemeClr>
                </a:solidFill>
                <a:latin typeface="Times New Roman" pitchFamily="18" charset="0"/>
                <a:cs typeface="Times New Roman" pitchFamily="18" charset="0"/>
              </a:rPr>
              <a:t>Pani </a:t>
            </a:r>
            <a:r>
              <a:rPr lang="it-IT" dirty="0" smtClean="0">
                <a:latin typeface="Times New Roman" pitchFamily="18" charset="0"/>
                <a:cs typeface="Times New Roman" pitchFamily="18" charset="0"/>
              </a:rPr>
              <a:t>= gola</a:t>
            </a:r>
          </a:p>
          <a:p>
            <a:pPr algn="ctr">
              <a:buNone/>
            </a:pPr>
            <a:endParaRPr lang="it-IT" dirty="0" smtClean="0">
              <a:latin typeface="Times New Roman" pitchFamily="18" charset="0"/>
              <a:cs typeface="Times New Roman" pitchFamily="18" charset="0"/>
            </a:endParaRPr>
          </a:p>
          <a:p>
            <a:pPr algn="ctr">
              <a:buNone/>
            </a:pPr>
            <a:r>
              <a:rPr lang="it-IT" b="1" dirty="0" smtClean="0">
                <a:solidFill>
                  <a:schemeClr val="bg2">
                    <a:lumMod val="25000"/>
                  </a:schemeClr>
                </a:solidFill>
                <a:latin typeface="Times New Roman" pitchFamily="18" charset="0"/>
                <a:cs typeface="Times New Roman" pitchFamily="18" charset="0"/>
              </a:rPr>
              <a:t>Pinnacolo</a:t>
            </a:r>
            <a:r>
              <a:rPr lang="it-IT" dirty="0" smtClean="0">
                <a:latin typeface="Times New Roman" pitchFamily="18" charset="0"/>
                <a:cs typeface="Times New Roman" pitchFamily="18" charset="0"/>
              </a:rPr>
              <a:t> = presunzione</a:t>
            </a:r>
          </a:p>
          <a:p>
            <a:pPr algn="ctr">
              <a:buNone/>
            </a:pPr>
            <a:endParaRPr lang="it-IT" dirty="0" smtClean="0">
              <a:latin typeface="Times New Roman" pitchFamily="18" charset="0"/>
              <a:cs typeface="Times New Roman" pitchFamily="18" charset="0"/>
            </a:endParaRPr>
          </a:p>
          <a:p>
            <a:pPr algn="ctr">
              <a:buNone/>
            </a:pPr>
            <a:r>
              <a:rPr lang="it-IT" b="1" dirty="0" smtClean="0">
                <a:solidFill>
                  <a:srgbClr val="FF0000"/>
                </a:solidFill>
                <a:latin typeface="Times New Roman" pitchFamily="18" charset="0"/>
                <a:cs typeface="Times New Roman" pitchFamily="18" charset="0"/>
              </a:rPr>
              <a:t>Regni</a:t>
            </a:r>
            <a:r>
              <a:rPr lang="it-IT" dirty="0" smtClean="0">
                <a:solidFill>
                  <a:srgbClr val="FF0000"/>
                </a:solidFill>
                <a:latin typeface="Times New Roman" pitchFamily="18" charset="0"/>
                <a:cs typeface="Times New Roman" pitchFamily="18" charset="0"/>
              </a:rPr>
              <a:t> </a:t>
            </a:r>
            <a:r>
              <a:rPr lang="it-IT" dirty="0" smtClean="0">
                <a:latin typeface="Times New Roman" pitchFamily="18" charset="0"/>
                <a:cs typeface="Times New Roman" pitchFamily="18" charset="0"/>
              </a:rPr>
              <a:t>= potere, ambizione</a:t>
            </a:r>
          </a:p>
          <a:p>
            <a:endParaRPr lang="it-IT"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solidFill>
                  <a:srgbClr val="C00000"/>
                </a:solidFill>
                <a:latin typeface="Times New Roman" pitchFamily="18" charset="0"/>
                <a:cs typeface="Times New Roman" pitchFamily="18" charset="0"/>
              </a:rPr>
              <a:t>Punto di partenza …</a:t>
            </a:r>
            <a:endParaRPr lang="it-IT" sz="3200" b="1" dirty="0">
              <a:solidFill>
                <a:srgbClr val="C0000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buNone/>
            </a:pPr>
            <a:r>
              <a:rPr lang="it-IT" dirty="0" smtClean="0">
                <a:solidFill>
                  <a:schemeClr val="accent2">
                    <a:lumMod val="75000"/>
                  </a:schemeClr>
                </a:solidFill>
                <a:latin typeface="Times New Roman" pitchFamily="18" charset="0"/>
                <a:cs typeface="Times New Roman" pitchFamily="18" charset="0"/>
              </a:rPr>
              <a:t>E’ l’inizio …</a:t>
            </a:r>
          </a:p>
          <a:p>
            <a:pPr algn="ctr">
              <a:buNone/>
            </a:pPr>
            <a:r>
              <a:rPr lang="it-IT" sz="2800" b="1" dirty="0" smtClean="0">
                <a:solidFill>
                  <a:srgbClr val="002060"/>
                </a:solidFill>
                <a:latin typeface="Times New Roman" pitchFamily="18" charset="0"/>
                <a:cs typeface="Times New Roman" pitchFamily="18" charset="0"/>
              </a:rPr>
              <a:t>Gesù è tentato appena il Battesimo,</a:t>
            </a:r>
          </a:p>
          <a:p>
            <a:pPr algn="ctr">
              <a:buNone/>
            </a:pPr>
            <a:r>
              <a:rPr lang="it-IT" sz="2800" b="1" dirty="0" smtClean="0">
                <a:solidFill>
                  <a:srgbClr val="002060"/>
                </a:solidFill>
                <a:latin typeface="Times New Roman" pitchFamily="18" charset="0"/>
                <a:cs typeface="Times New Roman" pitchFamily="18" charset="0"/>
              </a:rPr>
              <a:t>quando è </a:t>
            </a:r>
            <a:r>
              <a:rPr lang="it-IT" sz="2800" b="1" i="1" dirty="0" smtClean="0">
                <a:solidFill>
                  <a:srgbClr val="002060"/>
                </a:solidFill>
                <a:latin typeface="Times New Roman" pitchFamily="18" charset="0"/>
                <a:cs typeface="Times New Roman" pitchFamily="18" charset="0"/>
              </a:rPr>
              <a:t>pieno di Spirito Santo</a:t>
            </a:r>
          </a:p>
          <a:p>
            <a:pPr algn="ctr">
              <a:buNone/>
            </a:pPr>
            <a:endParaRPr lang="it-IT" sz="2800" i="1" dirty="0" smtClean="0">
              <a:latin typeface="Times New Roman" pitchFamily="18" charset="0"/>
              <a:cs typeface="Times New Roman" pitchFamily="18" charset="0"/>
            </a:endParaRPr>
          </a:p>
          <a:p>
            <a:pPr algn="ctr">
              <a:buNone/>
            </a:pPr>
            <a:r>
              <a:rPr lang="it-IT" sz="2800" dirty="0" smtClean="0">
                <a:latin typeface="Times New Roman" pitchFamily="18" charset="0"/>
                <a:cs typeface="Times New Roman" pitchFamily="18" charset="0"/>
              </a:rPr>
              <a:t> Quando arriva la </a:t>
            </a:r>
            <a:r>
              <a:rPr lang="it-IT" sz="2800" i="1" dirty="0" smtClean="0">
                <a:latin typeface="Times New Roman" pitchFamily="18" charset="0"/>
                <a:cs typeface="Times New Roman" pitchFamily="18" charset="0"/>
              </a:rPr>
              <a:t>tentazione</a:t>
            </a:r>
            <a:r>
              <a:rPr lang="it-IT" sz="2800" dirty="0" smtClean="0">
                <a:latin typeface="Times New Roman" pitchFamily="18" charset="0"/>
                <a:cs typeface="Times New Roman" pitchFamily="18" charset="0"/>
              </a:rPr>
              <a:t>?</a:t>
            </a:r>
          </a:p>
          <a:p>
            <a:pPr algn="ctr">
              <a:buNone/>
            </a:pPr>
            <a:r>
              <a:rPr lang="it-IT" sz="2800" dirty="0" smtClean="0">
                <a:latin typeface="Times New Roman" pitchFamily="18" charset="0"/>
                <a:cs typeface="Times New Roman" pitchFamily="18" charset="0"/>
              </a:rPr>
              <a:t>All’inizio di un ‘cammino’, di un’esperienza cristiana forte, all’inizio di un rapporto ristabilito, …</a:t>
            </a:r>
          </a:p>
          <a:p>
            <a:pPr algn="ctr">
              <a:buNone/>
            </a:pPr>
            <a:r>
              <a:rPr lang="it-IT" sz="2400" i="1" dirty="0" smtClean="0">
                <a:latin typeface="Times New Roman" pitchFamily="18" charset="0"/>
                <a:cs typeface="Times New Roman" pitchFamily="18" charset="0"/>
              </a:rPr>
              <a:t>Figlio, se ti presenti per servire il Signore, </a:t>
            </a:r>
          </a:p>
          <a:p>
            <a:pPr algn="ctr">
              <a:buNone/>
            </a:pPr>
            <a:r>
              <a:rPr lang="it-IT" sz="2400" i="1" dirty="0" smtClean="0">
                <a:latin typeface="Times New Roman" pitchFamily="18" charset="0"/>
                <a:cs typeface="Times New Roman" pitchFamily="18" charset="0"/>
              </a:rPr>
              <a:t>preparati alla tentazione </a:t>
            </a:r>
            <a:r>
              <a:rPr lang="it-IT" sz="2000" dirty="0" smtClean="0">
                <a:latin typeface="Times New Roman" pitchFamily="18" charset="0"/>
                <a:cs typeface="Times New Roman" pitchFamily="18" charset="0"/>
              </a:rPr>
              <a:t>(Sir 2,1)</a:t>
            </a:r>
            <a:endParaRPr lang="it-IT" sz="2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latin typeface="Times New Roman" pitchFamily="18" charset="0"/>
                <a:cs typeface="Times New Roman" pitchFamily="18" charset="0"/>
              </a:rPr>
              <a:t>Il discepolo e la tentazione</a:t>
            </a:r>
            <a:endParaRPr lang="it-IT" sz="3200"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nvPr>
        </p:nvGraphicFramePr>
        <p:xfrm>
          <a:off x="457200" y="2143116"/>
          <a:ext cx="8229600" cy="2786082"/>
        </p:xfrm>
        <a:graphic>
          <a:graphicData uri="http://schemas.openxmlformats.org/drawingml/2006/table">
            <a:tbl>
              <a:tblPr firstRow="1" bandRow="1">
                <a:tableStyleId>{5C22544A-7EE6-4342-B048-85BDC9FD1C3A}</a:tableStyleId>
              </a:tblPr>
              <a:tblGrid>
                <a:gridCol w="2743200"/>
                <a:gridCol w="2743200"/>
                <a:gridCol w="2743200"/>
              </a:tblGrid>
              <a:tr h="536633">
                <a:tc>
                  <a:txBody>
                    <a:bodyPr/>
                    <a:lstStyle/>
                    <a:p>
                      <a:r>
                        <a:rPr lang="it-IT" dirty="0" smtClean="0"/>
                        <a:t>Mt 6,13</a:t>
                      </a:r>
                      <a:endParaRPr lang="it-IT" dirty="0"/>
                    </a:p>
                  </a:txBody>
                  <a:tcPr/>
                </a:tc>
                <a:tc>
                  <a:txBody>
                    <a:bodyPr/>
                    <a:lstStyle/>
                    <a:p>
                      <a:r>
                        <a:rPr lang="it-IT" dirty="0" smtClean="0"/>
                        <a:t>Mt 13,22</a:t>
                      </a:r>
                      <a:endParaRPr lang="it-IT" dirty="0"/>
                    </a:p>
                  </a:txBody>
                  <a:tcPr/>
                </a:tc>
                <a:tc>
                  <a:txBody>
                    <a:bodyPr/>
                    <a:lstStyle/>
                    <a:p>
                      <a:r>
                        <a:rPr lang="it-IT" dirty="0" err="1" smtClean="0"/>
                        <a:t>Lc</a:t>
                      </a:r>
                      <a:r>
                        <a:rPr lang="it-IT" baseline="0" dirty="0" smtClean="0"/>
                        <a:t> 22,31</a:t>
                      </a:r>
                      <a:endParaRPr lang="it-IT" dirty="0"/>
                    </a:p>
                  </a:txBody>
                  <a:tcPr/>
                </a:tc>
              </a:tr>
              <a:tr h="2249449">
                <a:tc>
                  <a:txBody>
                    <a:bodyPr/>
                    <a:lstStyle/>
                    <a:p>
                      <a:r>
                        <a:rPr lang="it-IT" sz="2400" i="1" kern="1200" baseline="0" dirty="0" smtClean="0">
                          <a:solidFill>
                            <a:schemeClr val="dk1"/>
                          </a:solidFill>
                          <a:latin typeface="Times New Roman" pitchFamily="18" charset="0"/>
                          <a:ea typeface="+mn-ea"/>
                          <a:cs typeface="Times New Roman" pitchFamily="18" charset="0"/>
                        </a:rPr>
                        <a:t> e non abbandonarci alla tentazione </a:t>
                      </a:r>
                      <a:endParaRPr lang="it-IT" sz="2400" i="1" dirty="0">
                        <a:latin typeface="Times New Roman" pitchFamily="18" charset="0"/>
                        <a:cs typeface="Times New Roman" pitchFamily="18" charset="0"/>
                      </a:endParaRPr>
                    </a:p>
                  </a:txBody>
                  <a:tcPr/>
                </a:tc>
                <a:tc>
                  <a:txBody>
                    <a:bodyPr/>
                    <a:lstStyle/>
                    <a:p>
                      <a:pPr rtl="0"/>
                      <a:r>
                        <a:rPr lang="it-IT" sz="2400" i="1" kern="1200" baseline="0" dirty="0" smtClean="0">
                          <a:solidFill>
                            <a:schemeClr val="dk1"/>
                          </a:solidFill>
                          <a:latin typeface="Times New Roman" pitchFamily="18" charset="0"/>
                          <a:ea typeface="+mn-ea"/>
                          <a:cs typeface="Times New Roman" pitchFamily="18" charset="0"/>
                        </a:rPr>
                        <a:t> la seduzione della ricchezza soffoca la Parola ed essa non dà frutto</a:t>
                      </a:r>
                    </a:p>
                  </a:txBody>
                  <a:tcPr/>
                </a:tc>
                <a:tc>
                  <a:txBody>
                    <a:bodyPr/>
                    <a:lstStyle/>
                    <a:p>
                      <a:r>
                        <a:rPr lang="it-IT" sz="2400" i="1" kern="1200" baseline="0" dirty="0" smtClean="0">
                          <a:solidFill>
                            <a:schemeClr val="dk1"/>
                          </a:solidFill>
                          <a:latin typeface="Times New Roman" pitchFamily="18" charset="0"/>
                          <a:ea typeface="+mn-ea"/>
                          <a:cs typeface="Times New Roman" pitchFamily="18" charset="0"/>
                        </a:rPr>
                        <a:t>Simone, </a:t>
                      </a:r>
                      <a:r>
                        <a:rPr lang="it-IT" sz="2400" i="1" kern="1200" baseline="0" dirty="0" err="1" smtClean="0">
                          <a:solidFill>
                            <a:schemeClr val="dk1"/>
                          </a:solidFill>
                          <a:latin typeface="Times New Roman" pitchFamily="18" charset="0"/>
                          <a:ea typeface="+mn-ea"/>
                          <a:cs typeface="Times New Roman" pitchFamily="18" charset="0"/>
                        </a:rPr>
                        <a:t>Simone</a:t>
                      </a:r>
                      <a:r>
                        <a:rPr lang="it-IT" sz="2400" i="1" kern="1200" baseline="0" dirty="0" smtClean="0">
                          <a:solidFill>
                            <a:schemeClr val="dk1"/>
                          </a:solidFill>
                          <a:latin typeface="Times New Roman" pitchFamily="18" charset="0"/>
                          <a:ea typeface="+mn-ea"/>
                          <a:cs typeface="Times New Roman" pitchFamily="18" charset="0"/>
                        </a:rPr>
                        <a:t>, ecco: Satana vi ha cercati per vagliarvi come il grano</a:t>
                      </a:r>
                      <a:endParaRPr lang="it-IT" sz="2400" i="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latin typeface="Times New Roman" pitchFamily="18" charset="0"/>
                <a:cs typeface="Times New Roman" pitchFamily="18" charset="0"/>
              </a:rPr>
              <a:t>… </a:t>
            </a:r>
            <a:r>
              <a:rPr lang="it-IT" sz="3200" b="1" dirty="0" smtClean="0">
                <a:latin typeface="Times New Roman" pitchFamily="18" charset="0"/>
                <a:cs typeface="Times New Roman" pitchFamily="18" charset="0"/>
              </a:rPr>
              <a:t>san Francesco dice </a:t>
            </a:r>
            <a:endParaRPr lang="it-IT" sz="3200" b="1" dirty="0">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lnSpc>
                <a:spcPct val="150000"/>
              </a:lnSpc>
              <a:buNone/>
            </a:pPr>
            <a:r>
              <a:rPr lang="it-IT" sz="2800" b="1" i="1" dirty="0" smtClean="0">
                <a:solidFill>
                  <a:schemeClr val="accent5">
                    <a:lumMod val="75000"/>
                  </a:schemeClr>
                </a:solidFill>
                <a:latin typeface="Times New Roman" pitchFamily="18" charset="0"/>
                <a:cs typeface="Times New Roman" pitchFamily="18" charset="0"/>
              </a:rPr>
              <a:t>Credimi figlio, … e sappi che più sei tentato e più mi sei caro. … Ti dico in verità che nessuno deve ritenersi servo di Dio, sino a quando non sia passato attraverso prove e tribolazioni. La tentazione superata è in un certo senso, l’anello, col quale il Signore sposa l’anima del suo servo </a:t>
            </a:r>
            <a:r>
              <a:rPr lang="it-IT" sz="2800" dirty="0" smtClean="0">
                <a:latin typeface="Times New Roman" pitchFamily="18" charset="0"/>
                <a:cs typeface="Times New Roman" pitchFamily="18" charset="0"/>
              </a:rPr>
              <a:t>(</a:t>
            </a:r>
            <a:r>
              <a:rPr lang="it-IT" sz="2800" dirty="0" err="1" smtClean="0">
                <a:latin typeface="Times New Roman" pitchFamily="18" charset="0"/>
                <a:cs typeface="Times New Roman" pitchFamily="18" charset="0"/>
              </a:rPr>
              <a:t>FF</a:t>
            </a:r>
            <a:r>
              <a:rPr lang="it-IT" sz="2800" dirty="0" smtClean="0">
                <a:latin typeface="Times New Roman" pitchFamily="18" charset="0"/>
                <a:cs typeface="Times New Roman" pitchFamily="18" charset="0"/>
              </a:rPr>
              <a:t>. 704)</a:t>
            </a:r>
            <a:endParaRPr lang="it-IT" sz="2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i="1" dirty="0" smtClean="0">
                <a:latin typeface="Times New Roman" pitchFamily="18" charset="0"/>
                <a:cs typeface="Times New Roman" pitchFamily="18" charset="0"/>
              </a:rPr>
              <a:t>Pani </a:t>
            </a:r>
            <a:r>
              <a:rPr lang="it-IT" sz="3200" b="1" dirty="0" smtClean="0">
                <a:latin typeface="Times New Roman" pitchFamily="18" charset="0"/>
                <a:cs typeface="Times New Roman" pitchFamily="18" charset="0"/>
              </a:rPr>
              <a:t>/ </a:t>
            </a:r>
            <a:r>
              <a:rPr lang="it-IT" sz="3200" b="1" i="1" dirty="0" smtClean="0">
                <a:latin typeface="Times New Roman" pitchFamily="18" charset="0"/>
                <a:cs typeface="Times New Roman" pitchFamily="18" charset="0"/>
              </a:rPr>
              <a:t>gola</a:t>
            </a:r>
            <a:endParaRPr lang="it-IT" sz="3200" b="1" i="1" dirty="0">
              <a:latin typeface="Times New Roman" pitchFamily="18" charset="0"/>
              <a:cs typeface="Times New Roman" pitchFamily="18" charset="0"/>
            </a:endParaRPr>
          </a:p>
        </p:txBody>
      </p:sp>
      <p:sp>
        <p:nvSpPr>
          <p:cNvPr id="3" name="Segnaposto contenuto 2"/>
          <p:cNvSpPr>
            <a:spLocks noGrp="1"/>
          </p:cNvSpPr>
          <p:nvPr>
            <p:ph idx="1"/>
          </p:nvPr>
        </p:nvSpPr>
        <p:spPr>
          <a:xfrm>
            <a:off x="457200" y="1500174"/>
            <a:ext cx="8229600" cy="4625989"/>
          </a:xfrm>
        </p:spPr>
        <p:txBody>
          <a:bodyPr/>
          <a:lstStyle/>
          <a:p>
            <a:pPr algn="ctr"/>
            <a:r>
              <a:rPr lang="it-IT" sz="2800" dirty="0" smtClean="0">
                <a:latin typeface="Times New Roman" pitchFamily="18" charset="0"/>
                <a:cs typeface="Times New Roman" pitchFamily="18" charset="0"/>
              </a:rPr>
              <a:t>La voglia di avere …</a:t>
            </a:r>
          </a:p>
          <a:p>
            <a:pPr algn="ctr">
              <a:buNone/>
            </a:pPr>
            <a:r>
              <a:rPr lang="it-IT" sz="2800" dirty="0" smtClean="0">
                <a:latin typeface="Times New Roman" pitchFamily="18" charset="0"/>
                <a:cs typeface="Times New Roman" pitchFamily="18" charset="0"/>
              </a:rPr>
              <a:t>cibo, strumenti tecnologici, buon nome, … </a:t>
            </a:r>
          </a:p>
          <a:p>
            <a:pPr algn="ctr">
              <a:buNone/>
            </a:pPr>
            <a:r>
              <a:rPr lang="it-IT" sz="2800" dirty="0" smtClean="0">
                <a:latin typeface="Times New Roman" pitchFamily="18" charset="0"/>
                <a:cs typeface="Times New Roman" pitchFamily="18" charset="0"/>
              </a:rPr>
              <a:t>… se questi ci prendono il cuore …</a:t>
            </a:r>
          </a:p>
          <a:p>
            <a:pPr algn="ctr">
              <a:buNone/>
            </a:pPr>
            <a:r>
              <a:rPr lang="it-IT" sz="2800" dirty="0" smtClean="0">
                <a:latin typeface="Times New Roman" pitchFamily="18" charset="0"/>
                <a:cs typeface="Times New Roman" pitchFamily="18" charset="0"/>
              </a:rPr>
              <a:t>Il diavolo inizia dal ‘poco’ (cibo) </a:t>
            </a:r>
          </a:p>
          <a:p>
            <a:pPr algn="ctr">
              <a:buNone/>
            </a:pPr>
            <a:r>
              <a:rPr lang="it-IT" sz="2800" dirty="0" smtClean="0">
                <a:latin typeface="Times New Roman" pitchFamily="18" charset="0"/>
                <a:cs typeface="Times New Roman" pitchFamily="18" charset="0"/>
              </a:rPr>
              <a:t>per arrivare in ‘alto’ (vita spirituale)</a:t>
            </a:r>
          </a:p>
          <a:p>
            <a:pPr algn="ctr">
              <a:buNone/>
            </a:pPr>
            <a:r>
              <a:rPr lang="it-IT" sz="2800" dirty="0" smtClean="0">
                <a:latin typeface="Times New Roman" pitchFamily="18" charset="0"/>
                <a:cs typeface="Times New Roman" pitchFamily="18" charset="0"/>
              </a:rPr>
              <a:t>“</a:t>
            </a:r>
            <a:r>
              <a:rPr lang="it-IT" sz="2800" i="1" dirty="0" smtClean="0">
                <a:solidFill>
                  <a:srgbClr val="FF0000"/>
                </a:solidFill>
                <a:latin typeface="Times New Roman" pitchFamily="18" charset="0"/>
                <a:cs typeface="Times New Roman" pitchFamily="18" charset="0"/>
              </a:rPr>
              <a:t>Il demonio cela la tentazione </a:t>
            </a:r>
          </a:p>
          <a:p>
            <a:pPr algn="ctr">
              <a:buNone/>
            </a:pPr>
            <a:r>
              <a:rPr lang="it-IT" sz="2800" i="1" dirty="0" smtClean="0">
                <a:solidFill>
                  <a:srgbClr val="FF0000"/>
                </a:solidFill>
                <a:latin typeface="Times New Roman" pitchFamily="18" charset="0"/>
                <a:cs typeface="Times New Roman" pitchFamily="18" charset="0"/>
              </a:rPr>
              <a:t>sotto il pretesto della necessità</a:t>
            </a:r>
            <a:r>
              <a:rPr lang="it-IT" sz="2800" dirty="0" smtClean="0">
                <a:latin typeface="Times New Roman" pitchFamily="18" charset="0"/>
                <a:cs typeface="Times New Roman" pitchFamily="18" charset="0"/>
              </a:rPr>
              <a:t>” </a:t>
            </a:r>
            <a:r>
              <a:rPr lang="it-IT" sz="2000" dirty="0" smtClean="0">
                <a:latin typeface="Times New Roman" pitchFamily="18" charset="0"/>
                <a:cs typeface="Times New Roman" pitchFamily="18" charset="0"/>
              </a:rPr>
              <a:t>(M. Speranza, n. 58)</a:t>
            </a:r>
          </a:p>
          <a:p>
            <a:pPr algn="ctr">
              <a:buNone/>
            </a:pPr>
            <a:endParaRPr lang="it-IT" sz="2800" dirty="0" smtClean="0">
              <a:latin typeface="Times New Roman" pitchFamily="18" charset="0"/>
              <a:cs typeface="Times New Roman" pitchFamily="18" charset="0"/>
            </a:endParaRPr>
          </a:p>
          <a:p>
            <a:pPr algn="ctr">
              <a:buNone/>
            </a:pPr>
            <a:r>
              <a:rPr lang="it-IT" sz="2800" i="1" dirty="0" smtClean="0">
                <a:latin typeface="Times New Roman" pitchFamily="18" charset="0"/>
                <a:cs typeface="Times New Roman" pitchFamily="18" charset="0"/>
              </a:rPr>
              <a:t>Amerai il Signore Dio tuo con tutto il cuore</a:t>
            </a:r>
            <a:r>
              <a:rPr lang="it-IT" sz="2800" dirty="0" smtClean="0">
                <a:latin typeface="Times New Roman" pitchFamily="18" charset="0"/>
                <a:cs typeface="Times New Roman" pitchFamily="18" charset="0"/>
              </a:rPr>
              <a:t> </a:t>
            </a:r>
            <a:endParaRPr lang="it-IT"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i="1" dirty="0" smtClean="0">
                <a:latin typeface="Times New Roman" pitchFamily="18" charset="0"/>
                <a:cs typeface="Times New Roman" pitchFamily="18" charset="0"/>
              </a:rPr>
              <a:t>Pinnacolo </a:t>
            </a:r>
            <a:r>
              <a:rPr lang="it-IT" sz="3200" b="1" dirty="0" smtClean="0">
                <a:latin typeface="Times New Roman" pitchFamily="18" charset="0"/>
                <a:cs typeface="Times New Roman" pitchFamily="18" charset="0"/>
              </a:rPr>
              <a:t>/ </a:t>
            </a:r>
            <a:r>
              <a:rPr lang="it-IT" sz="3200" b="1" i="1" dirty="0" smtClean="0">
                <a:latin typeface="Times New Roman" pitchFamily="18" charset="0"/>
                <a:cs typeface="Times New Roman" pitchFamily="18" charset="0"/>
              </a:rPr>
              <a:t>presunzione</a:t>
            </a:r>
            <a:endParaRPr lang="it-IT" sz="3200" b="1" i="1"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10000"/>
          </a:bodyPr>
          <a:lstStyle/>
          <a:p>
            <a:pPr algn="ctr"/>
            <a:r>
              <a:rPr lang="it-IT" sz="2800" dirty="0" smtClean="0">
                <a:latin typeface="Times New Roman" pitchFamily="18" charset="0"/>
                <a:cs typeface="Times New Roman" pitchFamily="18" charset="0"/>
              </a:rPr>
              <a:t>Dio deve fare quello che l’uomo vuole …</a:t>
            </a:r>
          </a:p>
          <a:p>
            <a:pPr algn="ctr">
              <a:buNone/>
            </a:pPr>
            <a:r>
              <a:rPr lang="it-IT" sz="2800" dirty="0" smtClean="0">
                <a:latin typeface="Times New Roman" pitchFamily="18" charset="0"/>
                <a:cs typeface="Times New Roman" pitchFamily="18" charset="0"/>
              </a:rPr>
              <a:t>Dio deve strabiliare, deve fare prodigi …</a:t>
            </a:r>
          </a:p>
          <a:p>
            <a:pPr algn="ctr">
              <a:buNone/>
            </a:pPr>
            <a:endParaRPr lang="it-IT" sz="2800" dirty="0" smtClean="0">
              <a:latin typeface="Times New Roman" pitchFamily="18" charset="0"/>
              <a:cs typeface="Times New Roman" pitchFamily="18" charset="0"/>
            </a:endParaRPr>
          </a:p>
          <a:p>
            <a:pPr algn="ctr">
              <a:buNone/>
            </a:pPr>
            <a:r>
              <a:rPr lang="it-IT" sz="2800" dirty="0" smtClean="0">
                <a:latin typeface="Times New Roman" pitchFamily="18" charset="0"/>
                <a:cs typeface="Times New Roman" pitchFamily="18" charset="0"/>
              </a:rPr>
              <a:t>Forse sono richieste in buona ‘fede’,</a:t>
            </a:r>
          </a:p>
          <a:p>
            <a:pPr algn="ctr">
              <a:buNone/>
            </a:pPr>
            <a:r>
              <a:rPr lang="it-IT" sz="2800" dirty="0" smtClean="0">
                <a:latin typeface="Times New Roman" pitchFamily="18" charset="0"/>
                <a:cs typeface="Times New Roman" pitchFamily="18" charset="0"/>
              </a:rPr>
              <a:t>ma Dio agisce sempre … </a:t>
            </a:r>
          </a:p>
          <a:p>
            <a:pPr algn="ctr">
              <a:buNone/>
            </a:pPr>
            <a:r>
              <a:rPr lang="it-IT" sz="2800" b="1" dirty="0" smtClean="0">
                <a:solidFill>
                  <a:schemeClr val="accent2">
                    <a:lumMod val="75000"/>
                  </a:schemeClr>
                </a:solidFill>
                <a:latin typeface="Times New Roman" pitchFamily="18" charset="0"/>
                <a:cs typeface="Times New Roman" pitchFamily="18" charset="0"/>
              </a:rPr>
              <a:t>è straordinariamente ordinario</a:t>
            </a:r>
            <a:r>
              <a:rPr lang="it-IT" sz="2800" dirty="0" smtClean="0">
                <a:latin typeface="Times New Roman" pitchFamily="18" charset="0"/>
                <a:cs typeface="Times New Roman" pitchFamily="18" charset="0"/>
              </a:rPr>
              <a:t>!</a:t>
            </a:r>
          </a:p>
          <a:p>
            <a:pPr algn="ctr">
              <a:buNone/>
            </a:pPr>
            <a:r>
              <a:rPr lang="it-IT" sz="2800" dirty="0" smtClean="0">
                <a:latin typeface="Times New Roman" pitchFamily="18" charset="0"/>
                <a:cs typeface="Times New Roman" pitchFamily="18" charset="0"/>
              </a:rPr>
              <a:t>Non ti far prendere l’anima dalla </a:t>
            </a:r>
            <a:r>
              <a:rPr lang="it-IT" sz="2800" dirty="0" err="1" smtClean="0">
                <a:latin typeface="Times New Roman" pitchFamily="18" charset="0"/>
                <a:cs typeface="Times New Roman" pitchFamily="18" charset="0"/>
              </a:rPr>
              <a:t>sensazionalità</a:t>
            </a:r>
            <a:endParaRPr lang="it-IT" sz="2800" dirty="0" smtClean="0">
              <a:latin typeface="Times New Roman" pitchFamily="18" charset="0"/>
              <a:cs typeface="Times New Roman" pitchFamily="18" charset="0"/>
            </a:endParaRPr>
          </a:p>
          <a:p>
            <a:pPr algn="ctr">
              <a:buNone/>
            </a:pPr>
            <a:r>
              <a:rPr lang="it-IT" sz="2800" b="1" dirty="0" smtClean="0">
                <a:solidFill>
                  <a:srgbClr val="C00000"/>
                </a:solidFill>
                <a:latin typeface="Times New Roman" pitchFamily="18" charset="0"/>
                <a:cs typeface="Times New Roman" pitchFamily="18" charset="0"/>
              </a:rPr>
              <a:t>… il pretesto è quello di dare gloria a Dio</a:t>
            </a:r>
          </a:p>
          <a:p>
            <a:pPr algn="ctr">
              <a:buNone/>
            </a:pPr>
            <a:r>
              <a:rPr lang="it-IT" sz="2800" i="1" dirty="0" smtClean="0">
                <a:latin typeface="Times New Roman" pitchFamily="18" charset="0"/>
                <a:cs typeface="Times New Roman" pitchFamily="18" charset="0"/>
              </a:rPr>
              <a:t>Amerai il Signore Dio tuo con tutta l’anima</a:t>
            </a:r>
          </a:p>
          <a:p>
            <a:pPr algn="ctr">
              <a:buNone/>
            </a:pPr>
            <a:r>
              <a:rPr lang="it-IT" sz="2800" dirty="0" smtClean="0">
                <a:latin typeface="Times New Roman" pitchFamily="18" charset="0"/>
                <a:cs typeface="Times New Roman" pitchFamily="18" charset="0"/>
              </a:rPr>
              <a:t>  </a:t>
            </a:r>
          </a:p>
          <a:p>
            <a:pPr algn="ctr">
              <a:buNone/>
            </a:pPr>
            <a:endParaRPr lang="it-IT"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i="1" dirty="0" smtClean="0">
                <a:latin typeface="Times New Roman" pitchFamily="18" charset="0"/>
                <a:cs typeface="Times New Roman" pitchFamily="18" charset="0"/>
              </a:rPr>
              <a:t>Regni </a:t>
            </a:r>
            <a:r>
              <a:rPr lang="it-IT" sz="3200" b="1" dirty="0" smtClean="0">
                <a:latin typeface="Times New Roman" pitchFamily="18" charset="0"/>
                <a:cs typeface="Times New Roman" pitchFamily="18" charset="0"/>
              </a:rPr>
              <a:t>/ </a:t>
            </a:r>
            <a:r>
              <a:rPr lang="it-IT" sz="3200" b="1" i="1" dirty="0" smtClean="0">
                <a:latin typeface="Times New Roman" pitchFamily="18" charset="0"/>
                <a:cs typeface="Times New Roman" pitchFamily="18" charset="0"/>
              </a:rPr>
              <a:t>potere</a:t>
            </a:r>
            <a:endParaRPr lang="it-IT" sz="3200" b="1" i="1"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92500" lnSpcReduction="10000"/>
          </a:bodyPr>
          <a:lstStyle/>
          <a:p>
            <a:pPr algn="ctr"/>
            <a:r>
              <a:rPr lang="it-IT" sz="2800" dirty="0" smtClean="0">
                <a:solidFill>
                  <a:srgbClr val="C00000"/>
                </a:solidFill>
                <a:latin typeface="Arial Black" panose="020B0A04020102020204" pitchFamily="34" charset="0"/>
                <a:cs typeface="Times New Roman" pitchFamily="18" charset="0"/>
              </a:rPr>
              <a:t>La tentazione più ‘fine’</a:t>
            </a:r>
          </a:p>
          <a:p>
            <a:pPr algn="ctr">
              <a:buNone/>
            </a:pPr>
            <a:r>
              <a:rPr lang="it-IT" sz="2800" dirty="0" smtClean="0">
                <a:solidFill>
                  <a:srgbClr val="C00000"/>
                </a:solidFill>
                <a:latin typeface="Arial Black" panose="020B0A04020102020204" pitchFamily="34" charset="0"/>
                <a:cs typeface="Times New Roman" pitchFamily="18" charset="0"/>
              </a:rPr>
              <a:t>… il desiderio di dominare, di controllare tutto …</a:t>
            </a:r>
          </a:p>
          <a:p>
            <a:pPr algn="ctr">
              <a:buNone/>
            </a:pPr>
            <a:r>
              <a:rPr lang="it-IT" sz="2800" dirty="0" smtClean="0">
                <a:solidFill>
                  <a:srgbClr val="C00000"/>
                </a:solidFill>
                <a:latin typeface="Arial Black" panose="020B0A04020102020204" pitchFamily="34" charset="0"/>
                <a:cs typeface="Times New Roman" pitchFamily="18" charset="0"/>
              </a:rPr>
              <a:t>di essere il ‘vertice’, di sapere tutto …</a:t>
            </a:r>
          </a:p>
          <a:p>
            <a:pPr algn="ctr">
              <a:buNone/>
            </a:pPr>
            <a:endParaRPr lang="it-IT" sz="2800" dirty="0" smtClean="0">
              <a:latin typeface="Times New Roman" pitchFamily="18" charset="0"/>
              <a:cs typeface="Times New Roman" pitchFamily="18" charset="0"/>
            </a:endParaRPr>
          </a:p>
          <a:p>
            <a:pPr algn="ctr">
              <a:buNone/>
            </a:pPr>
            <a:r>
              <a:rPr lang="it-IT" sz="2800" i="1" dirty="0" smtClean="0">
                <a:latin typeface="Times New Roman" pitchFamily="18" charset="0"/>
                <a:cs typeface="Times New Roman" pitchFamily="18" charset="0"/>
              </a:rPr>
              <a:t>… rinnega te stesso … </a:t>
            </a:r>
            <a:r>
              <a:rPr lang="it-IT" sz="2800" dirty="0" smtClean="0">
                <a:latin typeface="Times New Roman" pitchFamily="18" charset="0"/>
                <a:cs typeface="Times New Roman" pitchFamily="18" charset="0"/>
              </a:rPr>
              <a:t>(</a:t>
            </a:r>
            <a:r>
              <a:rPr lang="it-IT" sz="2800" dirty="0" err="1" smtClean="0">
                <a:latin typeface="Times New Roman" pitchFamily="18" charset="0"/>
                <a:cs typeface="Times New Roman" pitchFamily="18" charset="0"/>
              </a:rPr>
              <a:t>Lc</a:t>
            </a:r>
            <a:r>
              <a:rPr lang="it-IT" sz="2800" dirty="0" smtClean="0">
                <a:latin typeface="Times New Roman" pitchFamily="18" charset="0"/>
                <a:cs typeface="Times New Roman" pitchFamily="18" charset="0"/>
              </a:rPr>
              <a:t> 9,23)</a:t>
            </a:r>
          </a:p>
          <a:p>
            <a:pPr algn="ctr">
              <a:buNone/>
            </a:pPr>
            <a:endParaRPr lang="it-IT" sz="2800" i="1" dirty="0" smtClean="0">
              <a:latin typeface="Times New Roman" pitchFamily="18" charset="0"/>
              <a:cs typeface="Times New Roman" pitchFamily="18" charset="0"/>
            </a:endParaRPr>
          </a:p>
          <a:p>
            <a:pPr algn="ctr">
              <a:buNone/>
            </a:pPr>
            <a:r>
              <a:rPr lang="it-IT" sz="2800" dirty="0" smtClean="0">
                <a:latin typeface="Times New Roman" pitchFamily="18" charset="0"/>
                <a:cs typeface="Times New Roman" pitchFamily="18" charset="0"/>
              </a:rPr>
              <a:t>Non disperdere le tue energie …</a:t>
            </a:r>
          </a:p>
          <a:p>
            <a:pPr algn="ctr">
              <a:buNone/>
            </a:pPr>
            <a:r>
              <a:rPr lang="it-IT" sz="2800" i="1" dirty="0" smtClean="0">
                <a:latin typeface="Times New Roman" pitchFamily="18" charset="0"/>
                <a:cs typeface="Times New Roman" pitchFamily="18" charset="0"/>
              </a:rPr>
              <a:t>Amerai il Signore Dio tuo con tutte le forze …</a:t>
            </a:r>
          </a:p>
          <a:p>
            <a:pPr algn="ctr">
              <a:buNone/>
            </a:pPr>
            <a:r>
              <a:rPr lang="it-IT" sz="2800" dirty="0" smtClean="0">
                <a:latin typeface="Times New Roman" pitchFamily="18" charset="0"/>
                <a:cs typeface="Times New Roman" pitchFamily="18" charset="0"/>
              </a:rPr>
              <a:t> </a:t>
            </a:r>
            <a:endParaRPr lang="it-IT"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i="1" dirty="0" smtClean="0">
                <a:latin typeface="Times New Roman" pitchFamily="18" charset="0"/>
                <a:cs typeface="Times New Roman" pitchFamily="18" charset="0"/>
              </a:rPr>
              <a:t>Il Signore, Dio tuo, adorerai</a:t>
            </a:r>
            <a:endParaRPr lang="it-IT" sz="3200" b="1" i="1"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738289564"/>
              </p:ext>
            </p:extLst>
          </p:nvPr>
        </p:nvGraphicFramePr>
        <p:xfrm>
          <a:off x="179511" y="1600200"/>
          <a:ext cx="8964489" cy="5156181"/>
        </p:xfrm>
        <a:graphic>
          <a:graphicData uri="http://schemas.openxmlformats.org/drawingml/2006/table">
            <a:tbl>
              <a:tblPr firstRow="1" bandRow="1">
                <a:tableStyleId>{5C22544A-7EE6-4342-B048-85BDC9FD1C3A}</a:tableStyleId>
              </a:tblPr>
              <a:tblGrid>
                <a:gridCol w="2988163"/>
                <a:gridCol w="2988163"/>
                <a:gridCol w="2988163"/>
              </a:tblGrid>
              <a:tr h="492741">
                <a:tc>
                  <a:txBody>
                    <a:bodyPr/>
                    <a:lstStyle/>
                    <a:p>
                      <a:pPr algn="ctr"/>
                      <a:r>
                        <a:rPr lang="it-IT" dirty="0" smtClean="0">
                          <a:cs typeface="+mj-cs"/>
                        </a:rPr>
                        <a:t>Matteo 4,4.7.10</a:t>
                      </a:r>
                      <a:endParaRPr lang="it-IT" dirty="0">
                        <a:cs typeface="+mj-cs"/>
                      </a:endParaRPr>
                    </a:p>
                  </a:txBody>
                  <a:tcPr/>
                </a:tc>
                <a:tc>
                  <a:txBody>
                    <a:bodyPr/>
                    <a:lstStyle/>
                    <a:p>
                      <a:pPr algn="ctr"/>
                      <a:r>
                        <a:rPr lang="it-IT" dirty="0" smtClean="0">
                          <a:cs typeface="+mj-cs"/>
                        </a:rPr>
                        <a:t>Deuteronomio 6,4-5</a:t>
                      </a:r>
                      <a:endParaRPr lang="it-IT" dirty="0">
                        <a:cs typeface="+mj-cs"/>
                      </a:endParaRPr>
                    </a:p>
                  </a:txBody>
                  <a:tcPr/>
                </a:tc>
                <a:tc>
                  <a:txBody>
                    <a:bodyPr/>
                    <a:lstStyle/>
                    <a:p>
                      <a:pPr algn="ctr"/>
                      <a:r>
                        <a:rPr lang="it-IT" dirty="0" smtClean="0">
                          <a:cs typeface="+mj-cs"/>
                        </a:rPr>
                        <a:t>Deuteronomio 6,4-5</a:t>
                      </a:r>
                      <a:endParaRPr lang="it-IT" dirty="0">
                        <a:cs typeface="+mj-cs"/>
                      </a:endParaRPr>
                    </a:p>
                  </a:txBody>
                  <a:tcPr/>
                </a:tc>
              </a:tr>
              <a:tr h="4576419">
                <a:tc>
                  <a:txBody>
                    <a:bodyPr/>
                    <a:lstStyle/>
                    <a:p>
                      <a:pPr algn="ctr"/>
                      <a:r>
                        <a:rPr lang="it-IT" sz="1800" i="1" kern="1200" baseline="0" dirty="0" smtClean="0">
                          <a:solidFill>
                            <a:schemeClr val="dk1"/>
                          </a:solidFill>
                          <a:latin typeface="+mn-lt"/>
                          <a:ea typeface="+mn-ea"/>
                          <a:cs typeface="+mj-cs"/>
                        </a:rPr>
                        <a:t>Non di solo pane vivrà l'uomo, ma di ogni parola che esce dalla bocca di Dio.</a:t>
                      </a:r>
                    </a:p>
                    <a:p>
                      <a:pPr algn="ctr"/>
                      <a:endParaRPr lang="it-IT" sz="1800" i="1" kern="1200" baseline="0" dirty="0" smtClean="0">
                        <a:solidFill>
                          <a:schemeClr val="dk1"/>
                        </a:solidFill>
                        <a:latin typeface="+mn-lt"/>
                        <a:ea typeface="+mn-ea"/>
                        <a:cs typeface="+mj-cs"/>
                      </a:endParaRPr>
                    </a:p>
                    <a:p>
                      <a:pPr algn="ctr" rtl="0"/>
                      <a:r>
                        <a:rPr lang="it-IT" sz="1800" i="1" kern="1200" baseline="0" dirty="0" smtClean="0">
                          <a:solidFill>
                            <a:schemeClr val="dk1"/>
                          </a:solidFill>
                          <a:latin typeface="+mn-lt"/>
                          <a:ea typeface="+mn-ea"/>
                          <a:cs typeface="+mj-cs"/>
                        </a:rPr>
                        <a:t>Non metterai alla prova il Signore Dio tuo</a:t>
                      </a:r>
                    </a:p>
                    <a:p>
                      <a:pPr algn="ctr" rtl="0"/>
                      <a:endParaRPr lang="it-IT" sz="1800" kern="1200" baseline="0" dirty="0" smtClean="0">
                        <a:solidFill>
                          <a:schemeClr val="dk1"/>
                        </a:solidFill>
                        <a:latin typeface="+mn-lt"/>
                        <a:ea typeface="+mn-ea"/>
                        <a:cs typeface="+mj-cs"/>
                      </a:endParaRPr>
                    </a:p>
                    <a:p>
                      <a:pPr algn="ctr" rtl="0"/>
                      <a:r>
                        <a:rPr lang="it-IT" sz="1800" kern="1200" baseline="0" dirty="0" smtClean="0">
                          <a:solidFill>
                            <a:schemeClr val="dk1"/>
                          </a:solidFill>
                          <a:latin typeface="+mn-lt"/>
                          <a:ea typeface="+mn-ea"/>
                          <a:cs typeface="+mj-cs"/>
                        </a:rPr>
                        <a:t> </a:t>
                      </a:r>
                      <a:r>
                        <a:rPr lang="it-IT" sz="1800" i="1" kern="1200" baseline="0" dirty="0" smtClean="0">
                          <a:solidFill>
                            <a:schemeClr val="dk1"/>
                          </a:solidFill>
                          <a:latin typeface="+mn-lt"/>
                          <a:ea typeface="+mn-ea"/>
                          <a:cs typeface="+mj-cs"/>
                        </a:rPr>
                        <a:t>Il Signore, Dio tuo, adorerai: a lui solo renderai culto</a:t>
                      </a:r>
                      <a:endParaRPr lang="it-IT" dirty="0">
                        <a:cs typeface="+mj-cs"/>
                      </a:endParaRPr>
                    </a:p>
                  </a:txBody>
                  <a:tcPr/>
                </a:tc>
                <a:tc>
                  <a:txBody>
                    <a:bodyPr/>
                    <a:lstStyle/>
                    <a:p>
                      <a:pPr algn="ctr" rtl="0"/>
                      <a:r>
                        <a:rPr lang="it-IT" sz="2400" kern="1200" baseline="0" dirty="0" smtClean="0">
                          <a:solidFill>
                            <a:srgbClr val="C00000"/>
                          </a:solidFill>
                          <a:latin typeface="Times New Roman" panose="02020603050405020304" pitchFamily="18" charset="0"/>
                          <a:ea typeface="+mn-ea"/>
                          <a:cs typeface="Times New Roman" panose="02020603050405020304" pitchFamily="18" charset="0"/>
                        </a:rPr>
                        <a:t>Ascolta, Israele: il Signore è il nostro Dio, il Signore è uno solo.</a:t>
                      </a:r>
                      <a:endParaRPr lang="it-IT" sz="2400" dirty="0" smtClean="0">
                        <a:solidFill>
                          <a:srgbClr val="C00000"/>
                        </a:solidFill>
                        <a:latin typeface="Times New Roman" panose="02020603050405020304" pitchFamily="18" charset="0"/>
                        <a:cs typeface="Times New Roman" panose="02020603050405020304" pitchFamily="18" charset="0"/>
                      </a:endParaRPr>
                    </a:p>
                    <a:p>
                      <a:pPr algn="ctr"/>
                      <a:endParaRPr lang="it-IT" sz="2400" dirty="0" smtClean="0">
                        <a:solidFill>
                          <a:srgbClr val="C00000"/>
                        </a:solidFill>
                        <a:latin typeface="Times New Roman" panose="02020603050405020304" pitchFamily="18" charset="0"/>
                        <a:cs typeface="Times New Roman" panose="02020603050405020304" pitchFamily="18" charset="0"/>
                      </a:endParaRPr>
                    </a:p>
                    <a:p>
                      <a:pPr algn="ctr"/>
                      <a:endParaRPr lang="it-IT" sz="2400" dirty="0" smtClean="0">
                        <a:solidFill>
                          <a:srgbClr val="C00000"/>
                        </a:solidFill>
                        <a:latin typeface="Times New Roman" panose="02020603050405020304" pitchFamily="18" charset="0"/>
                        <a:cs typeface="Times New Roman" panose="02020603050405020304" pitchFamily="18" charset="0"/>
                      </a:endParaRPr>
                    </a:p>
                    <a:p>
                      <a:pPr algn="ctr"/>
                      <a:endParaRPr lang="it-IT" sz="2400" dirty="0" smtClean="0">
                        <a:solidFill>
                          <a:srgbClr val="C00000"/>
                        </a:solidFill>
                        <a:latin typeface="Times New Roman" panose="02020603050405020304" pitchFamily="18" charset="0"/>
                        <a:cs typeface="Times New Roman" panose="02020603050405020304" pitchFamily="18" charset="0"/>
                      </a:endParaRPr>
                    </a:p>
                    <a:p>
                      <a:pPr algn="ctr"/>
                      <a:r>
                        <a:rPr lang="it-IT" sz="2400" kern="1200" baseline="0" dirty="0" smtClean="0">
                          <a:solidFill>
                            <a:srgbClr val="C00000"/>
                          </a:solidFill>
                          <a:latin typeface="Times New Roman" panose="02020603050405020304" pitchFamily="18" charset="0"/>
                          <a:ea typeface="+mn-ea"/>
                          <a:cs typeface="Times New Roman" panose="02020603050405020304" pitchFamily="18" charset="0"/>
                        </a:rPr>
                        <a:t>Tu amerai il Signore tuo Dio </a:t>
                      </a:r>
                    </a:p>
                    <a:p>
                      <a:pPr algn="ctr"/>
                      <a:r>
                        <a:rPr lang="it-IT" sz="2400" kern="1200" baseline="0" dirty="0" smtClean="0">
                          <a:solidFill>
                            <a:srgbClr val="C00000"/>
                          </a:solidFill>
                          <a:latin typeface="Times New Roman" panose="02020603050405020304" pitchFamily="18" charset="0"/>
                          <a:ea typeface="+mn-ea"/>
                          <a:cs typeface="Times New Roman" panose="02020603050405020304" pitchFamily="18" charset="0"/>
                        </a:rPr>
                        <a:t>con tutto il </a:t>
                      </a:r>
                      <a:r>
                        <a:rPr lang="it-IT" sz="2400" b="1" kern="1200" baseline="0" dirty="0" smtClean="0">
                          <a:solidFill>
                            <a:srgbClr val="C00000"/>
                          </a:solidFill>
                          <a:latin typeface="Times New Roman" panose="02020603050405020304" pitchFamily="18" charset="0"/>
                          <a:ea typeface="+mn-ea"/>
                          <a:cs typeface="Times New Roman" panose="02020603050405020304" pitchFamily="18" charset="0"/>
                        </a:rPr>
                        <a:t>cuore</a:t>
                      </a:r>
                      <a:r>
                        <a:rPr lang="it-IT" sz="2400" kern="1200" baseline="0" dirty="0" smtClean="0">
                          <a:solidFill>
                            <a:srgbClr val="C00000"/>
                          </a:solidFill>
                          <a:latin typeface="Times New Roman" panose="02020603050405020304" pitchFamily="18" charset="0"/>
                          <a:ea typeface="+mn-ea"/>
                          <a:cs typeface="Times New Roman" panose="02020603050405020304" pitchFamily="18" charset="0"/>
                        </a:rPr>
                        <a:t>, con tutta l'</a:t>
                      </a:r>
                      <a:r>
                        <a:rPr lang="it-IT" sz="2400" b="1" kern="1200" baseline="0" dirty="0" smtClean="0">
                          <a:solidFill>
                            <a:srgbClr val="C00000"/>
                          </a:solidFill>
                          <a:latin typeface="Times New Roman" panose="02020603050405020304" pitchFamily="18" charset="0"/>
                          <a:ea typeface="+mn-ea"/>
                          <a:cs typeface="Times New Roman" panose="02020603050405020304" pitchFamily="18" charset="0"/>
                        </a:rPr>
                        <a:t>anima</a:t>
                      </a:r>
                      <a:r>
                        <a:rPr lang="it-IT" sz="2400" kern="1200" baseline="0" dirty="0" smtClean="0">
                          <a:solidFill>
                            <a:srgbClr val="C00000"/>
                          </a:solidFill>
                          <a:latin typeface="Times New Roman" panose="02020603050405020304" pitchFamily="18" charset="0"/>
                          <a:ea typeface="+mn-ea"/>
                          <a:cs typeface="Times New Roman" panose="02020603050405020304" pitchFamily="18" charset="0"/>
                        </a:rPr>
                        <a:t> </a:t>
                      </a:r>
                    </a:p>
                    <a:p>
                      <a:pPr algn="ctr"/>
                      <a:r>
                        <a:rPr lang="it-IT" sz="2400" kern="1200" baseline="0" dirty="0" smtClean="0">
                          <a:solidFill>
                            <a:srgbClr val="C00000"/>
                          </a:solidFill>
                          <a:latin typeface="Times New Roman" panose="02020603050405020304" pitchFamily="18" charset="0"/>
                          <a:ea typeface="+mn-ea"/>
                          <a:cs typeface="Times New Roman" panose="02020603050405020304" pitchFamily="18" charset="0"/>
                        </a:rPr>
                        <a:t>e con tutte le </a:t>
                      </a:r>
                      <a:r>
                        <a:rPr lang="it-IT" sz="2400" b="1" kern="1200" baseline="0" dirty="0" smtClean="0">
                          <a:solidFill>
                            <a:srgbClr val="C00000"/>
                          </a:solidFill>
                          <a:latin typeface="Times New Roman" panose="02020603050405020304" pitchFamily="18" charset="0"/>
                          <a:ea typeface="+mn-ea"/>
                          <a:cs typeface="Times New Roman" panose="02020603050405020304" pitchFamily="18" charset="0"/>
                        </a:rPr>
                        <a:t>forze</a:t>
                      </a:r>
                      <a:r>
                        <a:rPr lang="it-IT" sz="2400" kern="1200" baseline="0" dirty="0" smtClean="0">
                          <a:solidFill>
                            <a:srgbClr val="C00000"/>
                          </a:solidFill>
                          <a:latin typeface="Times New Roman" panose="02020603050405020304" pitchFamily="18" charset="0"/>
                          <a:ea typeface="+mn-ea"/>
                          <a:cs typeface="Times New Roman" panose="02020603050405020304" pitchFamily="18" charset="0"/>
                        </a:rPr>
                        <a:t>. </a:t>
                      </a:r>
                      <a:endParaRPr lang="it-IT" sz="240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rtl="1"/>
                      <a:r>
                        <a:rPr lang="en-US" sz="2400" kern="1200" baseline="30000" dirty="0" smtClean="0">
                          <a:solidFill>
                            <a:srgbClr val="C00000"/>
                          </a:solidFill>
                          <a:latin typeface="Times New Roman" panose="02020603050405020304" pitchFamily="18" charset="0"/>
                          <a:ea typeface="+mn-ea"/>
                          <a:cs typeface="Times New Roman" panose="02020603050405020304" pitchFamily="18" charset="0"/>
                        </a:rPr>
                        <a:t> </a:t>
                      </a:r>
                      <a:r>
                        <a:rPr lang="he-IL" sz="2400" kern="1200" baseline="0" dirty="0" smtClean="0">
                          <a:solidFill>
                            <a:srgbClr val="C00000"/>
                          </a:solidFill>
                          <a:latin typeface="Times New Roman" panose="02020603050405020304" pitchFamily="18" charset="0"/>
                          <a:ea typeface="+mn-ea"/>
                          <a:cs typeface="Times New Roman" panose="02020603050405020304" pitchFamily="18" charset="0"/>
                        </a:rPr>
                        <a:t>שְׁמַ֖ע יִשְׂרָאֵ֑ל יְהוָ֥ה אֱלֹהֵ֖ינוּ יְהוָ֥ה׀ אֶחָֽד׃ </a:t>
                      </a:r>
                    </a:p>
                    <a:p>
                      <a:pPr algn="ctr" rtl="1"/>
                      <a:endParaRPr lang="it-IT" sz="2400" kern="1200" baseline="0" dirty="0" smtClean="0">
                        <a:solidFill>
                          <a:srgbClr val="C00000"/>
                        </a:solidFill>
                        <a:latin typeface="Times New Roman" panose="02020603050405020304" pitchFamily="18" charset="0"/>
                        <a:ea typeface="+mn-ea"/>
                        <a:cs typeface="Times New Roman" panose="02020603050405020304" pitchFamily="18" charset="0"/>
                      </a:endParaRPr>
                    </a:p>
                    <a:p>
                      <a:pPr algn="ctr" rtl="1"/>
                      <a:endParaRPr lang="it-IT" sz="2400" kern="1200" baseline="0" dirty="0" smtClean="0">
                        <a:solidFill>
                          <a:srgbClr val="C00000"/>
                        </a:solidFill>
                        <a:latin typeface="Times New Roman" panose="02020603050405020304" pitchFamily="18" charset="0"/>
                        <a:ea typeface="+mn-ea"/>
                        <a:cs typeface="Times New Roman" panose="02020603050405020304" pitchFamily="18" charset="0"/>
                      </a:endParaRPr>
                    </a:p>
                    <a:p>
                      <a:pPr algn="ctr" rtl="1">
                        <a:lnSpc>
                          <a:spcPct val="150000"/>
                        </a:lnSpc>
                      </a:pPr>
                      <a:r>
                        <a:rPr lang="he-IL" sz="2400" kern="1200" baseline="0" dirty="0" smtClean="0">
                          <a:solidFill>
                            <a:srgbClr val="C00000"/>
                          </a:solidFill>
                          <a:latin typeface="Times New Roman" panose="02020603050405020304" pitchFamily="18" charset="0"/>
                          <a:ea typeface="+mn-ea"/>
                          <a:cs typeface="Times New Roman" panose="02020603050405020304" pitchFamily="18" charset="0"/>
                        </a:rPr>
                        <a:t> </a:t>
                      </a:r>
                      <a:endParaRPr lang="it-IT" sz="2400" kern="1200" baseline="0" dirty="0" smtClean="0">
                        <a:solidFill>
                          <a:srgbClr val="C00000"/>
                        </a:solidFill>
                        <a:latin typeface="Times New Roman" panose="02020603050405020304" pitchFamily="18" charset="0"/>
                        <a:ea typeface="+mn-ea"/>
                        <a:cs typeface="Times New Roman" panose="02020603050405020304" pitchFamily="18" charset="0"/>
                      </a:endParaRPr>
                    </a:p>
                    <a:p>
                      <a:pPr algn="ctr" rtl="1">
                        <a:lnSpc>
                          <a:spcPct val="150000"/>
                        </a:lnSpc>
                      </a:pPr>
                      <a:endParaRPr lang="he-IL" sz="2400" kern="1200" baseline="0" dirty="0" smtClean="0">
                        <a:solidFill>
                          <a:srgbClr val="C00000"/>
                        </a:solidFill>
                        <a:latin typeface="Times New Roman" panose="02020603050405020304" pitchFamily="18" charset="0"/>
                        <a:ea typeface="+mn-ea"/>
                        <a:cs typeface="Times New Roman" panose="02020603050405020304" pitchFamily="18" charset="0"/>
                      </a:endParaRPr>
                    </a:p>
                    <a:p>
                      <a:pPr algn="ctr" rtl="1">
                        <a:lnSpc>
                          <a:spcPct val="150000"/>
                        </a:lnSpc>
                      </a:pPr>
                      <a:r>
                        <a:rPr lang="en-US" sz="2400" kern="1200" baseline="30000" dirty="0" smtClean="0">
                          <a:solidFill>
                            <a:srgbClr val="C00000"/>
                          </a:solidFill>
                          <a:latin typeface="Times New Roman" panose="02020603050405020304" pitchFamily="18" charset="0"/>
                          <a:ea typeface="+mn-ea"/>
                          <a:cs typeface="Times New Roman" panose="02020603050405020304" pitchFamily="18" charset="0"/>
                        </a:rPr>
                        <a:t> </a:t>
                      </a:r>
                      <a:r>
                        <a:rPr lang="he-IL" sz="2400" kern="1200" baseline="0" dirty="0" smtClean="0">
                          <a:solidFill>
                            <a:srgbClr val="C00000"/>
                          </a:solidFill>
                          <a:latin typeface="Times New Roman" panose="02020603050405020304" pitchFamily="18" charset="0"/>
                          <a:ea typeface="+mn-ea"/>
                          <a:cs typeface="Times New Roman" panose="02020603050405020304" pitchFamily="18" charset="0"/>
                        </a:rPr>
                        <a:t>וְאָ֣הַבְתָּ֔ אֵ֖ת יְהוָ֣ה אֱלֹהֶ֑יךָ בְּכָל־</a:t>
                      </a:r>
                      <a:r>
                        <a:rPr lang="he-IL" sz="2400" b="1" kern="1200" baseline="0" dirty="0" smtClean="0">
                          <a:solidFill>
                            <a:srgbClr val="C00000"/>
                          </a:solidFill>
                          <a:latin typeface="Times New Roman" panose="02020603050405020304" pitchFamily="18" charset="0"/>
                          <a:ea typeface="+mn-ea"/>
                          <a:cs typeface="Times New Roman" panose="02020603050405020304" pitchFamily="18" charset="0"/>
                        </a:rPr>
                        <a:t>לְבָבְךָ֥</a:t>
                      </a:r>
                      <a:r>
                        <a:rPr lang="he-IL" sz="2400" kern="1200" baseline="0" dirty="0" smtClean="0">
                          <a:solidFill>
                            <a:srgbClr val="C00000"/>
                          </a:solidFill>
                          <a:latin typeface="Times New Roman" panose="02020603050405020304" pitchFamily="18" charset="0"/>
                          <a:ea typeface="+mn-ea"/>
                          <a:cs typeface="Times New Roman" panose="02020603050405020304" pitchFamily="18" charset="0"/>
                        </a:rPr>
                        <a:t> וּבְכָל־</a:t>
                      </a:r>
                      <a:r>
                        <a:rPr lang="he-IL" sz="2400" b="1" kern="1200" baseline="0" dirty="0" smtClean="0">
                          <a:solidFill>
                            <a:srgbClr val="C00000"/>
                          </a:solidFill>
                          <a:latin typeface="Times New Roman" panose="02020603050405020304" pitchFamily="18" charset="0"/>
                          <a:ea typeface="+mn-ea"/>
                          <a:cs typeface="Times New Roman" panose="02020603050405020304" pitchFamily="18" charset="0"/>
                        </a:rPr>
                        <a:t>נַפְשְׁךָ֖ </a:t>
                      </a:r>
                      <a:r>
                        <a:rPr lang="he-IL" sz="2400" kern="1200" baseline="0" dirty="0" smtClean="0">
                          <a:solidFill>
                            <a:srgbClr val="C00000"/>
                          </a:solidFill>
                          <a:latin typeface="Times New Roman" panose="02020603050405020304" pitchFamily="18" charset="0"/>
                          <a:ea typeface="+mn-ea"/>
                          <a:cs typeface="Times New Roman" panose="02020603050405020304" pitchFamily="18" charset="0"/>
                        </a:rPr>
                        <a:t>וּבְכָל־</a:t>
                      </a:r>
                      <a:r>
                        <a:rPr lang="he-IL" sz="2400" b="1" kern="1200" baseline="0" dirty="0" smtClean="0">
                          <a:solidFill>
                            <a:srgbClr val="C00000"/>
                          </a:solidFill>
                          <a:latin typeface="Times New Roman" panose="02020603050405020304" pitchFamily="18" charset="0"/>
                          <a:ea typeface="+mn-ea"/>
                          <a:cs typeface="Times New Roman" panose="02020603050405020304" pitchFamily="18" charset="0"/>
                        </a:rPr>
                        <a:t>מְאֹדֶֽךָ</a:t>
                      </a:r>
                      <a:r>
                        <a:rPr lang="he-IL" sz="2400" kern="1200" baseline="0" dirty="0" smtClean="0">
                          <a:solidFill>
                            <a:srgbClr val="C00000"/>
                          </a:solidFill>
                          <a:latin typeface="Times New Roman" panose="02020603050405020304" pitchFamily="18" charset="0"/>
                          <a:ea typeface="+mn-ea"/>
                          <a:cs typeface="Times New Roman" panose="02020603050405020304" pitchFamily="18" charset="0"/>
                        </a:rPr>
                        <a:t>׃ </a:t>
                      </a:r>
                    </a:p>
                    <a:p>
                      <a:pPr algn="ctr" rtl="1"/>
                      <a:endParaRPr lang="it-IT" sz="2400" dirty="0">
                        <a:solidFill>
                          <a:srgbClr val="C00000"/>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latin typeface="Times New Roman" pitchFamily="18" charset="0"/>
                <a:cs typeface="Times New Roman" pitchFamily="18" charset="0"/>
              </a:rPr>
              <a:t>Cosa fare nel momento della </a:t>
            </a:r>
            <a:r>
              <a:rPr lang="it-IT" sz="3200" i="1" dirty="0" smtClean="0">
                <a:latin typeface="Times New Roman" pitchFamily="18" charset="0"/>
                <a:cs typeface="Times New Roman" pitchFamily="18" charset="0"/>
              </a:rPr>
              <a:t>prova</a:t>
            </a:r>
            <a:r>
              <a:rPr lang="it-IT" sz="3200" dirty="0" smtClean="0">
                <a:latin typeface="Times New Roman" pitchFamily="18" charset="0"/>
                <a:cs typeface="Times New Roman" pitchFamily="18" charset="0"/>
              </a:rPr>
              <a:t>?</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pPr algn="ctr">
              <a:buNone/>
            </a:pPr>
            <a:r>
              <a:rPr lang="it-IT" b="1" dirty="0" smtClean="0">
                <a:latin typeface="Times New Roman" pitchFamily="18" charset="0"/>
                <a:cs typeface="Times New Roman" pitchFamily="18" charset="0"/>
              </a:rPr>
              <a:t>Ascoltare</a:t>
            </a:r>
            <a:r>
              <a:rPr lang="it-IT" dirty="0" smtClean="0">
                <a:latin typeface="Times New Roman" pitchFamily="18" charset="0"/>
                <a:cs typeface="Times New Roman" pitchFamily="18" charset="0"/>
              </a:rPr>
              <a:t> la Parola di Dio,</a:t>
            </a:r>
          </a:p>
          <a:p>
            <a:pPr algn="ctr">
              <a:buNone/>
            </a:pPr>
            <a:endParaRPr lang="it-IT" dirty="0" smtClean="0">
              <a:latin typeface="Times New Roman" pitchFamily="18" charset="0"/>
              <a:cs typeface="Times New Roman" pitchFamily="18" charset="0"/>
            </a:endParaRPr>
          </a:p>
          <a:p>
            <a:pPr algn="ctr">
              <a:buNone/>
            </a:pPr>
            <a:r>
              <a:rPr lang="it-IT" dirty="0" smtClean="0">
                <a:latin typeface="Times New Roman" pitchFamily="18" charset="0"/>
                <a:cs typeface="Times New Roman" pitchFamily="18" charset="0"/>
              </a:rPr>
              <a:t>… far parlare la Parola di Dio!</a:t>
            </a:r>
          </a:p>
          <a:p>
            <a:pPr algn="ctr">
              <a:buNone/>
            </a:pPr>
            <a:endParaRPr lang="it-IT" dirty="0" smtClean="0">
              <a:latin typeface="Times New Roman" pitchFamily="18" charset="0"/>
              <a:cs typeface="Times New Roman" pitchFamily="18" charset="0"/>
            </a:endParaRPr>
          </a:p>
          <a:p>
            <a:pPr algn="ctr">
              <a:buNone/>
            </a:pPr>
            <a:r>
              <a:rPr lang="it-IT" dirty="0" smtClean="0">
                <a:latin typeface="Times New Roman" pitchFamily="18" charset="0"/>
                <a:cs typeface="Times New Roman" pitchFamily="18" charset="0"/>
              </a:rPr>
              <a:t>Non puoi rispondere con parole tue al diavolo …</a:t>
            </a:r>
          </a:p>
          <a:p>
            <a:pPr algn="ctr">
              <a:buNone/>
            </a:pPr>
            <a:r>
              <a:rPr lang="it-IT" dirty="0" smtClean="0">
                <a:latin typeface="Times New Roman" pitchFamily="18" charset="0"/>
                <a:cs typeface="Times New Roman" pitchFamily="18" charset="0"/>
              </a:rPr>
              <a:t>nemmeno Gesù lo ha fatto …</a:t>
            </a:r>
          </a:p>
          <a:p>
            <a:pPr algn="ctr">
              <a:buNone/>
            </a:pPr>
            <a:r>
              <a:rPr lang="it-IT" dirty="0" smtClean="0">
                <a:latin typeface="Times New Roman" pitchFamily="18" charset="0"/>
                <a:cs typeface="Times New Roman" pitchFamily="18" charset="0"/>
              </a:rPr>
              <a:t>nelle prove dai voce alla </a:t>
            </a:r>
            <a:r>
              <a:rPr lang="it-IT" i="1" u="sng" dirty="0" smtClean="0">
                <a:solidFill>
                  <a:srgbClr val="3366FF"/>
                </a:solidFill>
                <a:latin typeface="Times New Roman" pitchFamily="18" charset="0"/>
                <a:cs typeface="Times New Roman" pitchFamily="18" charset="0"/>
              </a:rPr>
              <a:t>Parola di Dio</a:t>
            </a:r>
            <a:r>
              <a:rPr lang="it-IT" dirty="0" smtClean="0">
                <a:latin typeface="Times New Roman" pitchFamily="18" charset="0"/>
                <a:cs typeface="Times New Roman" pitchFamily="18" charset="0"/>
              </a:rPr>
              <a:t>! </a:t>
            </a:r>
          </a:p>
          <a:p>
            <a:pPr algn="ctr">
              <a:buNone/>
            </a:pPr>
            <a:r>
              <a:rPr lang="it-IT" dirty="0" smtClean="0">
                <a:latin typeface="Times New Roman" pitchFamily="18" charset="0"/>
                <a:cs typeface="Times New Roman" pitchFamily="18" charset="0"/>
              </a:rPr>
              <a:t> </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latin typeface="Times New Roman" pitchFamily="18" charset="0"/>
                <a:cs typeface="Times New Roman" pitchFamily="18" charset="0"/>
              </a:rPr>
              <a:t>… </a:t>
            </a:r>
            <a:r>
              <a:rPr lang="it-IT" sz="3200" b="1" dirty="0" smtClean="0">
                <a:latin typeface="Times New Roman" pitchFamily="18" charset="0"/>
                <a:cs typeface="Times New Roman" pitchFamily="18" charset="0"/>
              </a:rPr>
              <a:t>altri ‘mezzi’</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pPr algn="ctr">
              <a:buNone/>
            </a:pPr>
            <a:r>
              <a:rPr lang="it-IT" sz="2800" dirty="0" smtClean="0">
                <a:latin typeface="Times New Roman" pitchFamily="18" charset="0"/>
                <a:cs typeface="Times New Roman" pitchFamily="18" charset="0"/>
              </a:rPr>
              <a:t>Raccoglimento, Digiuno, Preghiera</a:t>
            </a:r>
          </a:p>
          <a:p>
            <a:pPr algn="ctr">
              <a:buNone/>
            </a:pPr>
            <a:r>
              <a:rPr lang="it-IT" sz="2800" dirty="0" smtClean="0">
                <a:latin typeface="Times New Roman" pitchFamily="18" charset="0"/>
                <a:cs typeface="Times New Roman" pitchFamily="18" charset="0"/>
              </a:rPr>
              <a:t>per valorizzare i doni della:</a:t>
            </a:r>
          </a:p>
          <a:p>
            <a:pPr algn="ctr">
              <a:buNone/>
            </a:pPr>
            <a:r>
              <a:rPr lang="it-IT" sz="2800" i="1" dirty="0" smtClean="0">
                <a:latin typeface="Times New Roman" pitchFamily="18" charset="0"/>
                <a:cs typeface="Times New Roman" pitchFamily="18" charset="0"/>
              </a:rPr>
              <a:t>povertà, castità, obbedienza</a:t>
            </a:r>
          </a:p>
          <a:p>
            <a:pPr algn="ctr">
              <a:buNone/>
            </a:pPr>
            <a:r>
              <a:rPr lang="it-IT" sz="2400" i="1" dirty="0" smtClean="0">
                <a:latin typeface="Times New Roman" pitchFamily="18" charset="0"/>
                <a:cs typeface="Times New Roman" pitchFamily="18" charset="0"/>
              </a:rPr>
              <a:t>… combattere contro se stesso, come un valoroso e prudente capitano, che volendo vincere, poca importanza potevano avere quelle macerazioni, ma andavano debellati gli affetti e le passioni.</a:t>
            </a:r>
          </a:p>
          <a:p>
            <a:pPr algn="ctr">
              <a:buNone/>
            </a:pPr>
            <a:r>
              <a:rPr lang="it-IT" sz="2400" i="1" dirty="0" smtClean="0">
                <a:latin typeface="Times New Roman" pitchFamily="18" charset="0"/>
                <a:cs typeface="Times New Roman" pitchFamily="18" charset="0"/>
              </a:rPr>
              <a:t>… Ed è proprio a tal motivo che egli mitigò nel tempo l’asprezza verso se stesso, non rallentando però il rigore poiché, la carne avrebbe potuto ‘</a:t>
            </a:r>
            <a:r>
              <a:rPr lang="it-IT" sz="2400" i="1" dirty="0" err="1" smtClean="0">
                <a:latin typeface="Times New Roman" pitchFamily="18" charset="0"/>
                <a:cs typeface="Times New Roman" pitchFamily="18" charset="0"/>
              </a:rPr>
              <a:t>infellonirsi</a:t>
            </a:r>
            <a:r>
              <a:rPr lang="it-IT" sz="2400" i="1" dirty="0" smtClean="0">
                <a:latin typeface="Times New Roman" pitchFamily="18" charset="0"/>
                <a:cs typeface="Times New Roman" pitchFamily="18" charset="0"/>
              </a:rPr>
              <a:t>’ e rendere gli ‘</a:t>
            </a:r>
            <a:r>
              <a:rPr lang="it-IT" sz="2400" i="1" dirty="0" err="1" smtClean="0">
                <a:latin typeface="Times New Roman" pitchFamily="18" charset="0"/>
                <a:cs typeface="Times New Roman" pitchFamily="18" charset="0"/>
              </a:rPr>
              <a:t>inimici</a:t>
            </a:r>
            <a:r>
              <a:rPr lang="it-IT" sz="2400" i="1" dirty="0" smtClean="0">
                <a:latin typeface="Times New Roman" pitchFamily="18" charset="0"/>
                <a:cs typeface="Times New Roman" pitchFamily="18" charset="0"/>
              </a:rPr>
              <a:t> interni’ più rigorosi e gagliardi </a:t>
            </a:r>
            <a:r>
              <a:rPr lang="it-IT" sz="1800" dirty="0" smtClean="0">
                <a:latin typeface="Times New Roman" pitchFamily="18" charset="0"/>
                <a:cs typeface="Times New Roman" pitchFamily="18" charset="0"/>
              </a:rPr>
              <a:t>(S. Giuseppe da Copertino, 55-56)</a:t>
            </a:r>
            <a:r>
              <a:rPr lang="it-IT" sz="1800" i="1" dirty="0" smtClean="0">
                <a:latin typeface="Times New Roman" pitchFamily="18" charset="0"/>
                <a:cs typeface="Times New Roman" pitchFamily="18" charset="0"/>
              </a:rPr>
              <a:t> </a:t>
            </a:r>
            <a:r>
              <a:rPr lang="it-IT" sz="1800" dirty="0" smtClean="0">
                <a:latin typeface="Times New Roman" pitchFamily="18" charset="0"/>
                <a:cs typeface="Times New Roman" pitchFamily="18" charset="0"/>
              </a:rPr>
              <a:t> </a:t>
            </a:r>
            <a:endParaRPr lang="it-IT"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buNone/>
            </a:pPr>
            <a:r>
              <a:rPr lang="it-IT" dirty="0" smtClean="0"/>
              <a:t>Secondo </a:t>
            </a:r>
            <a:r>
              <a:rPr lang="it-IT" b="1" dirty="0" smtClean="0">
                <a:solidFill>
                  <a:srgbClr val="0070C0"/>
                </a:solidFill>
              </a:rPr>
              <a:t>Clemente</a:t>
            </a:r>
            <a:r>
              <a:rPr lang="it-IT" dirty="0" smtClean="0"/>
              <a:t>, Marco scrive il Vangelo quando Pietro è ancora vivo e lo scrive a Roma. </a:t>
            </a:r>
          </a:p>
          <a:p>
            <a:pPr>
              <a:buNone/>
            </a:pPr>
            <a:r>
              <a:rPr lang="it-IT" b="1" dirty="0" err="1" smtClean="0">
                <a:solidFill>
                  <a:schemeClr val="accent6">
                    <a:lumMod val="75000"/>
                  </a:schemeClr>
                </a:solidFill>
              </a:rPr>
              <a:t>Papia</a:t>
            </a:r>
            <a:r>
              <a:rPr lang="it-IT" dirty="0" smtClean="0"/>
              <a:t> lascerebbe invece intendere che l’ha scritto dopo la morte di Pietro.</a:t>
            </a:r>
          </a:p>
          <a:p>
            <a:pPr>
              <a:buNone/>
            </a:pPr>
            <a:endParaRPr lang="it-IT" dirty="0" smtClean="0"/>
          </a:p>
          <a:p>
            <a:pPr>
              <a:buNone/>
            </a:pPr>
            <a:r>
              <a:rPr lang="it-IT" b="1" dirty="0" smtClean="0">
                <a:solidFill>
                  <a:srgbClr val="0070C0"/>
                </a:solidFill>
              </a:rPr>
              <a:t>Clemente</a:t>
            </a:r>
            <a:r>
              <a:rPr lang="it-IT" dirty="0" smtClean="0"/>
              <a:t> ci dice di Matteo che contiene una genealogia di Cristo (Mt 1,1-17).</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sz="3600" b="1" i="1" dirty="0" smtClean="0">
                <a:solidFill>
                  <a:srgbClr val="C00000"/>
                </a:solidFill>
                <a:latin typeface="Times New Roman" pitchFamily="18" charset="0"/>
                <a:cs typeface="Times New Roman" pitchFamily="18" charset="0"/>
              </a:rPr>
              <a:t>a Dio solo renderai culto</a:t>
            </a:r>
            <a:r>
              <a:rPr lang="it-IT" sz="3600" b="1" dirty="0" smtClean="0">
                <a:solidFill>
                  <a:srgbClr val="C00000"/>
                </a:solidFill>
                <a:latin typeface="Times New Roman" pitchFamily="18" charset="0"/>
                <a:cs typeface="Times New Roman" pitchFamily="18" charset="0"/>
              </a:rPr>
              <a:t>!</a:t>
            </a:r>
            <a:endParaRPr lang="it-IT" b="1" dirty="0">
              <a:solidFill>
                <a:srgbClr val="C00000"/>
              </a:solidFill>
            </a:endParaRPr>
          </a:p>
        </p:txBody>
      </p:sp>
      <p:sp>
        <p:nvSpPr>
          <p:cNvPr id="3" name="Segnaposto contenuto 2"/>
          <p:cNvSpPr>
            <a:spLocks noGrp="1"/>
          </p:cNvSpPr>
          <p:nvPr>
            <p:ph idx="1"/>
          </p:nvPr>
        </p:nvSpPr>
        <p:spPr/>
        <p:txBody>
          <a:bodyPr/>
          <a:lstStyle/>
          <a:p>
            <a:pPr algn="ctr">
              <a:buNone/>
            </a:pPr>
            <a:endParaRPr lang="it-IT" dirty="0" smtClean="0"/>
          </a:p>
          <a:p>
            <a:pPr algn="ctr">
              <a:buNone/>
            </a:pPr>
            <a:r>
              <a:rPr lang="it-IT" b="1" dirty="0" smtClean="0"/>
              <a:t>No all’idolatria!</a:t>
            </a:r>
          </a:p>
          <a:p>
            <a:pPr algn="ctr">
              <a:buNone/>
            </a:pPr>
            <a:endParaRPr lang="it-IT" i="1" dirty="0" smtClean="0">
              <a:latin typeface="Times New Roman" pitchFamily="18" charset="0"/>
              <a:cs typeface="Times New Roman" pitchFamily="18" charset="0"/>
            </a:endParaRPr>
          </a:p>
          <a:p>
            <a:pPr algn="ctr">
              <a:buNone/>
            </a:pPr>
            <a:r>
              <a:rPr lang="it-IT" i="1" dirty="0" smtClean="0">
                <a:latin typeface="Times New Roman" pitchFamily="18" charset="0"/>
                <a:cs typeface="Times New Roman" pitchFamily="18" charset="0"/>
              </a:rPr>
              <a:t>Amerai il Signore Dio tuo con tutto il cuore, </a:t>
            </a:r>
          </a:p>
          <a:p>
            <a:pPr algn="ctr">
              <a:buNone/>
            </a:pPr>
            <a:r>
              <a:rPr lang="it-IT" i="1" dirty="0" smtClean="0">
                <a:latin typeface="Times New Roman" pitchFamily="18" charset="0"/>
                <a:cs typeface="Times New Roman" pitchFamily="18" charset="0"/>
              </a:rPr>
              <a:t>con tutta l’anima </a:t>
            </a:r>
          </a:p>
          <a:p>
            <a:pPr algn="ctr">
              <a:buNone/>
            </a:pPr>
            <a:r>
              <a:rPr lang="it-IT" i="1" dirty="0" smtClean="0">
                <a:latin typeface="Times New Roman" pitchFamily="18" charset="0"/>
                <a:cs typeface="Times New Roman" pitchFamily="18" charset="0"/>
              </a:rPr>
              <a:t>e con tutte le </a:t>
            </a:r>
            <a:r>
              <a:rPr lang="it-IT" b="1" i="1" dirty="0" smtClean="0">
                <a:latin typeface="Times New Roman" pitchFamily="18" charset="0"/>
                <a:cs typeface="Times New Roman" pitchFamily="18" charset="0"/>
              </a:rPr>
              <a:t>forze</a:t>
            </a:r>
            <a:r>
              <a:rPr lang="it-IT" i="1" dirty="0" smtClean="0">
                <a:latin typeface="Times New Roman" pitchFamily="18" charset="0"/>
                <a:cs typeface="Times New Roman" pitchFamily="18" charset="0"/>
              </a:rPr>
              <a:t> </a:t>
            </a:r>
          </a:p>
          <a:p>
            <a:pPr algn="ctr">
              <a:buNone/>
            </a:pPr>
            <a:r>
              <a:rPr lang="it-IT" dirty="0" smtClean="0">
                <a:latin typeface="Times New Roman" pitchFamily="18" charset="0"/>
                <a:cs typeface="Times New Roman" pitchFamily="18" charset="0"/>
              </a:rPr>
              <a:t>(lett. = con l’eccesso di te)</a:t>
            </a:r>
          </a:p>
          <a:p>
            <a:pPr algn="ctr">
              <a:buNone/>
            </a:pPr>
            <a:endParaRPr lang="it-IT" i="1" dirty="0" smtClean="0">
              <a:latin typeface="Times New Roman" pitchFamily="18" charset="0"/>
              <a:cs typeface="Times New Roman" pitchFamily="18" charset="0"/>
            </a:endParaRPr>
          </a:p>
          <a:p>
            <a:pPr algn="ctr">
              <a:buNone/>
            </a:pPr>
            <a:endParaRPr lang="it-IT"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latin typeface="Times New Roman" pitchFamily="18" charset="0"/>
                <a:cs typeface="Times New Roman" pitchFamily="18" charset="0"/>
              </a:rPr>
              <a:t>… provocazioni …</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r>
              <a:rPr lang="it-IT" dirty="0" smtClean="0">
                <a:latin typeface="Times New Roman" pitchFamily="18" charset="0"/>
                <a:cs typeface="Times New Roman" pitchFamily="18" charset="0"/>
              </a:rPr>
              <a:t>Ami Dio al di sopra di tutto/i?</a:t>
            </a:r>
          </a:p>
          <a:p>
            <a:pPr algn="ctr">
              <a:buNone/>
            </a:pPr>
            <a:r>
              <a:rPr lang="it-IT" dirty="0" smtClean="0">
                <a:latin typeface="Times New Roman" pitchFamily="18" charset="0"/>
                <a:cs typeface="Times New Roman" pitchFamily="18" charset="0"/>
              </a:rPr>
              <a:t>Quali ‘idoli’ devi abbattere?</a:t>
            </a:r>
          </a:p>
          <a:p>
            <a:pPr algn="ctr">
              <a:buNone/>
            </a:pPr>
            <a:r>
              <a:rPr lang="it-IT" sz="2400" dirty="0" smtClean="0">
                <a:latin typeface="Times New Roman" pitchFamily="18" charset="0"/>
                <a:cs typeface="Times New Roman" pitchFamily="18" charset="0"/>
              </a:rPr>
              <a:t>La voglia di primeggiare?</a:t>
            </a:r>
          </a:p>
          <a:p>
            <a:pPr algn="ctr">
              <a:buNone/>
            </a:pPr>
            <a:r>
              <a:rPr lang="it-IT" sz="2400" dirty="0" smtClean="0">
                <a:latin typeface="Times New Roman" pitchFamily="18" charset="0"/>
                <a:cs typeface="Times New Roman" pitchFamily="18" charset="0"/>
              </a:rPr>
              <a:t>Il tuo orgoglio che non ti permette </a:t>
            </a:r>
          </a:p>
          <a:p>
            <a:pPr algn="ctr">
              <a:buNone/>
            </a:pPr>
            <a:r>
              <a:rPr lang="it-IT" sz="2400" dirty="0" smtClean="0">
                <a:latin typeface="Times New Roman" pitchFamily="18" charset="0"/>
                <a:cs typeface="Times New Roman" pitchFamily="18" charset="0"/>
              </a:rPr>
              <a:t>di avere serenità nei rapporti con gli altri?</a:t>
            </a:r>
          </a:p>
          <a:p>
            <a:pPr algn="ctr">
              <a:buNone/>
            </a:pPr>
            <a:r>
              <a:rPr lang="it-IT" sz="2400" dirty="0" smtClean="0">
                <a:latin typeface="Times New Roman" pitchFamily="18" charset="0"/>
                <a:cs typeface="Times New Roman" pitchFamily="18" charset="0"/>
              </a:rPr>
              <a:t>Il tuo ‘amor proprio’? E quindi la non totale </a:t>
            </a:r>
          </a:p>
          <a:p>
            <a:pPr algn="ctr">
              <a:buNone/>
            </a:pPr>
            <a:r>
              <a:rPr lang="it-IT" sz="2400" dirty="0" smtClean="0">
                <a:latin typeface="Times New Roman" pitchFamily="18" charset="0"/>
                <a:cs typeface="Times New Roman" pitchFamily="18" charset="0"/>
              </a:rPr>
              <a:t>disponibilità a chi hai accanto quotidianamente?</a:t>
            </a:r>
          </a:p>
          <a:p>
            <a:pPr algn="ctr">
              <a:buNone/>
            </a:pP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latin typeface="Times New Roman" pitchFamily="18" charset="0"/>
                <a:cs typeface="Times New Roman" pitchFamily="18" charset="0"/>
              </a:rPr>
              <a:t>… </a:t>
            </a:r>
            <a:r>
              <a:rPr lang="it-IT" sz="3200" b="1" i="1" dirty="0" smtClean="0">
                <a:solidFill>
                  <a:schemeClr val="accent1">
                    <a:lumMod val="75000"/>
                  </a:schemeClr>
                </a:solidFill>
                <a:latin typeface="Times New Roman" pitchFamily="18" charset="0"/>
                <a:cs typeface="Times New Roman" pitchFamily="18" charset="0"/>
              </a:rPr>
              <a:t>tempo provvidenziale </a:t>
            </a:r>
            <a:r>
              <a:rPr lang="it-IT" sz="3200" dirty="0" smtClean="0">
                <a:latin typeface="Times New Roman" pitchFamily="18" charset="0"/>
                <a:cs typeface="Times New Roman" pitchFamily="18" charset="0"/>
              </a:rPr>
              <a:t>…</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ctr">
              <a:buNone/>
            </a:pPr>
            <a:r>
              <a:rPr lang="it-IT" sz="2800" i="1" dirty="0" smtClean="0">
                <a:latin typeface="Times New Roman" pitchFamily="18" charset="0"/>
                <a:cs typeface="Times New Roman" pitchFamily="18" charset="0"/>
              </a:rPr>
              <a:t>Il Santo riconobbe subito, per rivelazione, l’astuzia del nemico, come cercava di indurlo alla tiepidezza </a:t>
            </a:r>
            <a:r>
              <a:rPr lang="it-IT" sz="1800" dirty="0" smtClean="0">
                <a:latin typeface="Times New Roman" pitchFamily="18" charset="0"/>
                <a:cs typeface="Times New Roman" pitchFamily="18" charset="0"/>
              </a:rPr>
              <a:t>(FF 703)</a:t>
            </a:r>
            <a:endParaRPr lang="it-IT" sz="2800" i="1" dirty="0" smtClean="0">
              <a:latin typeface="Times New Roman" pitchFamily="18" charset="0"/>
              <a:cs typeface="Times New Roman" pitchFamily="18" charset="0"/>
            </a:endParaRPr>
          </a:p>
          <a:p>
            <a:pPr algn="ctr"/>
            <a:endParaRPr lang="it-IT" sz="2800" dirty="0" smtClean="0">
              <a:latin typeface="Times New Roman" pitchFamily="18" charset="0"/>
              <a:cs typeface="Times New Roman" pitchFamily="18" charset="0"/>
            </a:endParaRPr>
          </a:p>
          <a:p>
            <a:pPr algn="ctr"/>
            <a:r>
              <a:rPr lang="it-IT" sz="2800" dirty="0" smtClean="0">
                <a:latin typeface="Times New Roman" pitchFamily="18" charset="0"/>
                <a:cs typeface="Times New Roman" pitchFamily="18" charset="0"/>
              </a:rPr>
              <a:t>Credi che puoi riavviare un vero e proprio rapporto con Cristo, con i tuoi e con chi il Signore dona alla tua vita?</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7200" dirty="0" smtClean="0">
                <a:solidFill>
                  <a:srgbClr val="C00000"/>
                </a:solidFill>
              </a:rPr>
              <a:t>La</a:t>
            </a:r>
          </a:p>
          <a:p>
            <a:pPr algn="ctr">
              <a:buNone/>
            </a:pPr>
            <a:r>
              <a:rPr lang="it-IT" sz="7200" dirty="0" smtClean="0">
                <a:solidFill>
                  <a:srgbClr val="C00000"/>
                </a:solidFill>
              </a:rPr>
              <a:t> trasfigurazione</a:t>
            </a:r>
            <a:endParaRPr lang="it-IT" sz="7200" dirty="0">
              <a:solidFill>
                <a:srgbClr val="C0000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Immagine correlat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110"/>
          </a:xfrm>
          <a:prstGeom prst="rect">
            <a:avLst/>
          </a:prstGeom>
          <a:noFill/>
          <a:ln>
            <a:noFill/>
          </a:ln>
        </p:spPr>
      </p:pic>
    </p:spTree>
    <p:extLst>
      <p:ext uri="{BB962C8B-B14F-4D97-AF65-F5344CB8AC3E}">
        <p14:creationId xmlns:p14="http://schemas.microsoft.com/office/powerpoint/2010/main" val="412134778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egnaposto contenuto 2"/>
          <p:cNvSpPr>
            <a:spLocks noGrp="1"/>
          </p:cNvSpPr>
          <p:nvPr>
            <p:ph idx="1"/>
          </p:nvPr>
        </p:nvSpPr>
        <p:spPr>
          <a:xfrm>
            <a:off x="457200" y="571500"/>
            <a:ext cx="8229600" cy="5554663"/>
          </a:xfrm>
        </p:spPr>
        <p:txBody>
          <a:bodyPr/>
          <a:lstStyle/>
          <a:p>
            <a:pPr algn="ctr">
              <a:buFont typeface="Arial" charset="0"/>
              <a:buNone/>
            </a:pPr>
            <a:r>
              <a:rPr lang="it-IT" i="1" dirty="0" smtClean="0">
                <a:latin typeface="Times New Roman" pitchFamily="18" charset="0"/>
                <a:cs typeface="Times New Roman" pitchFamily="18" charset="0"/>
              </a:rPr>
              <a:t>    Sei giorni dopo, Gesù prese con sé Pietro, Giacomo e Giovanni suo fratello e li condusse in disparte, su un alto monte. E fu trasfigurato davanti a loro: il suo volto brillò come il sole e le sue vesti divennero candide come la luce. Ed ecco, </a:t>
            </a:r>
            <a:r>
              <a:rPr lang="it-IT" dirty="0" smtClean="0">
                <a:latin typeface="Times New Roman" pitchFamily="18" charset="0"/>
                <a:cs typeface="Times New Roman" pitchFamily="18" charset="0"/>
              </a:rPr>
              <a:t>apparvero loro Mosè ed Elia</a:t>
            </a:r>
            <a:r>
              <a:rPr lang="it-IT" i="1" dirty="0" smtClean="0">
                <a:latin typeface="Times New Roman" pitchFamily="18" charset="0"/>
                <a:cs typeface="Times New Roman" pitchFamily="18" charset="0"/>
              </a:rPr>
              <a:t>, che conversavano con lui. Prendendo la parola, Pietro disse a Gesù: "Signore, è bello per noi essere qui! Se vuoi, farò qui tre capanne, una per te, una per Mosè e una per Elia".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contenuto 2"/>
          <p:cNvSpPr>
            <a:spLocks noGrp="1"/>
          </p:cNvSpPr>
          <p:nvPr>
            <p:ph idx="1"/>
          </p:nvPr>
        </p:nvSpPr>
        <p:spPr>
          <a:xfrm>
            <a:off x="457200" y="571500"/>
            <a:ext cx="8229600" cy="5554663"/>
          </a:xfrm>
        </p:spPr>
        <p:txBody>
          <a:bodyPr/>
          <a:lstStyle/>
          <a:p>
            <a:pPr algn="ctr">
              <a:buFont typeface="Arial" charset="0"/>
              <a:buNone/>
            </a:pPr>
            <a:r>
              <a:rPr lang="it-IT" dirty="0" smtClean="0"/>
              <a:t>    </a:t>
            </a:r>
            <a:r>
              <a:rPr lang="it-IT" i="1" dirty="0" smtClean="0">
                <a:latin typeface="Times New Roman" pitchFamily="18" charset="0"/>
                <a:cs typeface="Times New Roman" pitchFamily="18" charset="0"/>
              </a:rPr>
              <a:t>Egli stava ancora parlando, quando una nube luminosa li coprì con la sua ombra. Ed ecco una voce dalla nube che diceva: "Questi è il Figlio mio, l'amato: in lui ho posto il mio compiacimento. Ascoltatelo". All'udire ciò, i discepoli caddero con la faccia a terra e furono presi da grande timore. Ma Gesù si avvicinò, li toccò e disse: "Alzatevi e non temete". Alzando gli occhi non videro nessuno, se non Gesù solo. </a:t>
            </a:r>
          </a:p>
          <a:p>
            <a:pPr>
              <a:buFont typeface="Arial" charset="0"/>
              <a:buNone/>
            </a:pPr>
            <a:endParaRPr lang="it-IT" dirty="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contenuto 2"/>
          <p:cNvSpPr>
            <a:spLocks noGrp="1"/>
          </p:cNvSpPr>
          <p:nvPr>
            <p:ph idx="1"/>
          </p:nvPr>
        </p:nvSpPr>
        <p:spPr>
          <a:xfrm>
            <a:off x="457200" y="857250"/>
            <a:ext cx="8229600" cy="5268913"/>
          </a:xfrm>
        </p:spPr>
        <p:txBody>
          <a:bodyPr/>
          <a:lstStyle/>
          <a:p>
            <a:pPr algn="just">
              <a:buFont typeface="Arial" charset="0"/>
              <a:buNone/>
            </a:pPr>
            <a:endParaRPr lang="it-IT" i="1" dirty="0" smtClean="0">
              <a:latin typeface="Times New Roman" pitchFamily="18" charset="0"/>
              <a:cs typeface="Times New Roman" pitchFamily="18" charset="0"/>
            </a:endParaRPr>
          </a:p>
          <a:p>
            <a:pPr algn="ctr">
              <a:buFont typeface="Arial" charset="0"/>
              <a:buNone/>
            </a:pPr>
            <a:r>
              <a:rPr lang="it-IT" i="1" dirty="0" smtClean="0">
                <a:latin typeface="Times New Roman" pitchFamily="18" charset="0"/>
                <a:cs typeface="Times New Roman" pitchFamily="18" charset="0"/>
              </a:rPr>
              <a:t>   Mentre scendevano dal monte, Gesù ordinò loro: "Non parlate a nessuno di questa visione, prima che il Figlio dell'uomo non sia risorto dai morti". </a:t>
            </a:r>
          </a:p>
          <a:p>
            <a:pPr algn="just">
              <a:buFont typeface="Arial" charset="0"/>
              <a:buNone/>
            </a:pPr>
            <a:endParaRPr lang="it-IT" i="1" dirty="0" smtClean="0">
              <a:latin typeface="Times New Roman" pitchFamily="18" charset="0"/>
              <a:cs typeface="Times New Roman" pitchFamily="18" charset="0"/>
            </a:endParaRPr>
          </a:p>
          <a:p>
            <a:pPr algn="ctr">
              <a:buFont typeface="Arial" charset="0"/>
              <a:buNone/>
            </a:pPr>
            <a:r>
              <a:rPr lang="it-IT" i="1"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(Vangelo secondo Matteo 17,1-9)</a:t>
            </a:r>
          </a:p>
          <a:p>
            <a:pPr algn="just">
              <a:buFont typeface="Arial" charset="0"/>
              <a:buNone/>
            </a:pPr>
            <a:endParaRPr lang="it-IT" dirty="0" smtClean="0">
              <a:latin typeface="Times New Roman" pitchFamily="18" charset="0"/>
              <a:cs typeface="Times New Roman" pitchFamily="18" charset="0"/>
            </a:endParaRPr>
          </a:p>
          <a:p>
            <a:pPr algn="just">
              <a:buFont typeface="Arial" charset="0"/>
              <a:buNone/>
            </a:pPr>
            <a:endParaRPr lang="it-IT"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p:txBody>
          <a:bodyPr/>
          <a:lstStyle/>
          <a:p>
            <a:r>
              <a:rPr lang="it-IT" smtClean="0"/>
              <a:t>Da Cristo … alla Chiesa</a:t>
            </a:r>
          </a:p>
        </p:txBody>
      </p:sp>
      <p:sp>
        <p:nvSpPr>
          <p:cNvPr id="3" name="Segnaposto contenuto 2"/>
          <p:cNvSpPr>
            <a:spLocks noGrp="1"/>
          </p:cNvSpPr>
          <p:nvPr>
            <p:ph idx="1"/>
          </p:nvPr>
        </p:nvSpPr>
        <p:spPr/>
        <p:txBody>
          <a:bodyPr rtlCol="0">
            <a:normAutofit fontScale="92500" lnSpcReduction="20000"/>
          </a:bodyPr>
          <a:lstStyle/>
          <a:p>
            <a:pPr algn="ctr" fontAlgn="auto">
              <a:lnSpc>
                <a:spcPct val="120000"/>
              </a:lnSpc>
              <a:spcAft>
                <a:spcPts val="0"/>
              </a:spcAft>
              <a:buFont typeface="Arial" pitchFamily="34" charset="0"/>
              <a:buNone/>
              <a:defRPr/>
            </a:pPr>
            <a:r>
              <a:rPr lang="it-IT" dirty="0" smtClean="0">
                <a:latin typeface="Times New Roman" pitchFamily="18" charset="0"/>
                <a:cs typeface="Times New Roman" pitchFamily="18" charset="0"/>
              </a:rPr>
              <a:t>La Trasfigurazione è descritta nella </a:t>
            </a:r>
            <a:r>
              <a:rPr lang="it-IT" u="sng" dirty="0" smtClean="0">
                <a:latin typeface="Times New Roman" pitchFamily="18" charset="0"/>
                <a:cs typeface="Times New Roman" pitchFamily="18" charset="0"/>
              </a:rPr>
              <a:t>quarta parte</a:t>
            </a:r>
            <a:r>
              <a:rPr lang="it-IT" dirty="0" smtClean="0">
                <a:latin typeface="Times New Roman" pitchFamily="18" charset="0"/>
                <a:cs typeface="Times New Roman" pitchFamily="18" charset="0"/>
              </a:rPr>
              <a:t> </a:t>
            </a:r>
          </a:p>
          <a:p>
            <a:pPr algn="ctr" fontAlgn="auto">
              <a:lnSpc>
                <a:spcPct val="120000"/>
              </a:lnSpc>
              <a:spcAft>
                <a:spcPts val="0"/>
              </a:spcAft>
              <a:buFont typeface="Arial" pitchFamily="34" charset="0"/>
              <a:buNone/>
              <a:defRPr/>
            </a:pPr>
            <a:r>
              <a:rPr lang="it-IT" dirty="0" smtClean="0">
                <a:latin typeface="Times New Roman" pitchFamily="18" charset="0"/>
                <a:cs typeface="Times New Roman" pitchFamily="18" charset="0"/>
              </a:rPr>
              <a:t>del Vangelo secondo Matteo</a:t>
            </a:r>
          </a:p>
          <a:p>
            <a:pPr algn="ctr" fontAlgn="auto">
              <a:lnSpc>
                <a:spcPct val="120000"/>
              </a:lnSpc>
              <a:spcAft>
                <a:spcPts val="0"/>
              </a:spcAft>
              <a:buFont typeface="Arial" pitchFamily="34" charset="0"/>
              <a:buNone/>
              <a:defRPr/>
            </a:pPr>
            <a:r>
              <a:rPr lang="it-IT" b="1" dirty="0" smtClean="0">
                <a:latin typeface="Times New Roman" pitchFamily="18" charset="0"/>
                <a:cs typeface="Times New Roman" pitchFamily="18" charset="0"/>
              </a:rPr>
              <a:t>13,53-18,35</a:t>
            </a:r>
            <a:r>
              <a:rPr lang="it-IT" dirty="0" smtClean="0">
                <a:latin typeface="Times New Roman" pitchFamily="18" charset="0"/>
                <a:cs typeface="Times New Roman" pitchFamily="18" charset="0"/>
              </a:rPr>
              <a:t>:</a:t>
            </a:r>
          </a:p>
          <a:p>
            <a:pPr algn="ctr" fontAlgn="auto">
              <a:lnSpc>
                <a:spcPct val="120000"/>
              </a:lnSpc>
              <a:spcAft>
                <a:spcPts val="0"/>
              </a:spcAft>
              <a:buFont typeface="Arial" pitchFamily="34" charset="0"/>
              <a:buNone/>
              <a:defRPr/>
            </a:pPr>
            <a:r>
              <a:rPr lang="it-IT" b="1" dirty="0" smtClean="0">
                <a:latin typeface="Times New Roman" pitchFamily="18" charset="0"/>
                <a:cs typeface="Times New Roman" pitchFamily="18" charset="0"/>
              </a:rPr>
              <a:t>rifiuto a Nazareth, I moltiplicazione pani, </a:t>
            </a:r>
          </a:p>
          <a:p>
            <a:pPr algn="ctr" fontAlgn="auto">
              <a:lnSpc>
                <a:spcPct val="120000"/>
              </a:lnSpc>
              <a:spcAft>
                <a:spcPts val="0"/>
              </a:spcAft>
              <a:buFont typeface="Arial" pitchFamily="34" charset="0"/>
              <a:buNone/>
              <a:defRPr/>
            </a:pPr>
            <a:r>
              <a:rPr lang="it-IT" b="1" dirty="0" smtClean="0">
                <a:latin typeface="Times New Roman" pitchFamily="18" charset="0"/>
                <a:cs typeface="Times New Roman" pitchFamily="18" charset="0"/>
              </a:rPr>
              <a:t>cammino sull’acqua, contestazioni dei farisei, guarigioni, II moltiplicazione pani, </a:t>
            </a:r>
          </a:p>
          <a:p>
            <a:pPr algn="ctr" fontAlgn="auto">
              <a:lnSpc>
                <a:spcPct val="120000"/>
              </a:lnSpc>
              <a:spcAft>
                <a:spcPts val="0"/>
              </a:spcAft>
              <a:buFont typeface="Arial" pitchFamily="34" charset="0"/>
              <a:buNone/>
              <a:defRPr/>
            </a:pPr>
            <a:r>
              <a:rPr lang="it-IT" b="1" u="sng" dirty="0" smtClean="0">
                <a:latin typeface="Times New Roman" pitchFamily="18" charset="0"/>
                <a:cs typeface="Times New Roman" pitchFamily="18" charset="0"/>
              </a:rPr>
              <a:t>confessione</a:t>
            </a:r>
            <a:r>
              <a:rPr lang="it-IT" b="1" dirty="0" smtClean="0">
                <a:latin typeface="Times New Roman" pitchFamily="18" charset="0"/>
                <a:cs typeface="Times New Roman" pitchFamily="18" charset="0"/>
              </a:rPr>
              <a:t> di Pietro, I predizione passione, </a:t>
            </a:r>
            <a:r>
              <a:rPr lang="it-IT" b="1" u="sng" dirty="0" smtClean="0">
                <a:solidFill>
                  <a:srgbClr val="FF0000"/>
                </a:solidFill>
                <a:latin typeface="Times New Roman" pitchFamily="18" charset="0"/>
                <a:cs typeface="Times New Roman" pitchFamily="18" charset="0"/>
              </a:rPr>
              <a:t>Trasfigurazione</a:t>
            </a:r>
            <a:r>
              <a:rPr lang="it-IT" b="1" dirty="0" smtClean="0">
                <a:latin typeface="Times New Roman" pitchFamily="18" charset="0"/>
                <a:cs typeface="Times New Roman" pitchFamily="18" charset="0"/>
              </a:rPr>
              <a:t>, II predizione passione  </a:t>
            </a:r>
            <a:endParaRPr lang="it-IT"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p:txBody>
          <a:bodyPr/>
          <a:lstStyle/>
          <a:p>
            <a:r>
              <a:rPr lang="it-IT" smtClean="0"/>
              <a:t>… verso l’alto … per il ‘basso’</a:t>
            </a:r>
          </a:p>
        </p:txBody>
      </p:sp>
      <p:sp>
        <p:nvSpPr>
          <p:cNvPr id="3" name="Segnaposto contenuto 2"/>
          <p:cNvSpPr>
            <a:spLocks noGrp="1"/>
          </p:cNvSpPr>
          <p:nvPr>
            <p:ph idx="1"/>
          </p:nvPr>
        </p:nvSpPr>
        <p:spPr/>
        <p:txBody>
          <a:bodyPr rtlCol="0">
            <a:normAutofit/>
          </a:bodyPr>
          <a:lstStyle/>
          <a:p>
            <a:pPr algn="ctr" fontAlgn="auto">
              <a:spcAft>
                <a:spcPts val="0"/>
              </a:spcAft>
              <a:buFont typeface="Arial" pitchFamily="34" charset="0"/>
              <a:buNone/>
              <a:defRPr/>
            </a:pPr>
            <a:r>
              <a:rPr lang="it-IT" dirty="0" smtClean="0">
                <a:latin typeface="Times New Roman" pitchFamily="18" charset="0"/>
                <a:cs typeface="Times New Roman" pitchFamily="18" charset="0"/>
              </a:rPr>
              <a:t>Nazareth</a:t>
            </a:r>
          </a:p>
          <a:p>
            <a:pPr algn="ctr" fontAlgn="auto">
              <a:spcAft>
                <a:spcPts val="0"/>
              </a:spcAft>
              <a:buFont typeface="Arial" pitchFamily="34" charset="0"/>
              <a:buNone/>
              <a:defRPr/>
            </a:pPr>
            <a:r>
              <a:rPr lang="it-IT" dirty="0" smtClean="0">
                <a:latin typeface="Times New Roman" pitchFamily="18" charset="0"/>
                <a:cs typeface="Times New Roman" pitchFamily="18" charset="0"/>
              </a:rPr>
              <a:t>Lago di Galilea</a:t>
            </a:r>
          </a:p>
          <a:p>
            <a:pPr algn="ctr" fontAlgn="auto">
              <a:spcAft>
                <a:spcPts val="0"/>
              </a:spcAft>
              <a:buFont typeface="Arial" pitchFamily="34" charset="0"/>
              <a:buNone/>
              <a:defRPr/>
            </a:pPr>
            <a:r>
              <a:rPr lang="it-IT" dirty="0" smtClean="0">
                <a:latin typeface="Times New Roman" pitchFamily="18" charset="0"/>
                <a:cs typeface="Times New Roman" pitchFamily="18" charset="0"/>
              </a:rPr>
              <a:t>Tiro e </a:t>
            </a:r>
            <a:r>
              <a:rPr lang="it-IT" dirty="0" err="1" smtClean="0">
                <a:latin typeface="Times New Roman" pitchFamily="18" charset="0"/>
                <a:cs typeface="Times New Roman" pitchFamily="18" charset="0"/>
              </a:rPr>
              <a:t>Sidone</a:t>
            </a:r>
            <a:endParaRPr lang="it-IT" dirty="0" smtClean="0">
              <a:latin typeface="Times New Roman" pitchFamily="18" charset="0"/>
              <a:cs typeface="Times New Roman" pitchFamily="18" charset="0"/>
            </a:endParaRPr>
          </a:p>
          <a:p>
            <a:pPr algn="ctr" fontAlgn="auto">
              <a:spcAft>
                <a:spcPts val="0"/>
              </a:spcAft>
              <a:buFont typeface="Arial" pitchFamily="34" charset="0"/>
              <a:buNone/>
              <a:defRPr/>
            </a:pPr>
            <a:r>
              <a:rPr lang="it-IT" dirty="0" smtClean="0">
                <a:latin typeface="Times New Roman" pitchFamily="18" charset="0"/>
                <a:cs typeface="Times New Roman" pitchFamily="18" charset="0"/>
              </a:rPr>
              <a:t>Cesarea di Filippo</a:t>
            </a:r>
          </a:p>
          <a:p>
            <a:pPr algn="ctr" fontAlgn="auto">
              <a:spcAft>
                <a:spcPts val="0"/>
              </a:spcAft>
              <a:buFont typeface="Arial" pitchFamily="34" charset="0"/>
              <a:buNone/>
              <a:defRPr/>
            </a:pPr>
            <a:r>
              <a:rPr lang="it-IT" b="1" dirty="0" smtClean="0">
                <a:solidFill>
                  <a:srgbClr val="C00000"/>
                </a:solidFill>
                <a:latin typeface="Times New Roman" pitchFamily="18" charset="0"/>
                <a:cs typeface="Times New Roman" pitchFamily="18" charset="0"/>
              </a:rPr>
              <a:t>Alto monte </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Tabor</a:t>
            </a:r>
            <a:r>
              <a:rPr lang="it-IT" dirty="0" smtClean="0">
                <a:latin typeface="Times New Roman" pitchFamily="18" charset="0"/>
                <a:cs typeface="Times New Roman" pitchFamily="18" charset="0"/>
              </a:rPr>
              <a:t>)</a:t>
            </a:r>
          </a:p>
          <a:p>
            <a:pPr algn="ctr" fontAlgn="auto">
              <a:spcAft>
                <a:spcPts val="0"/>
              </a:spcAft>
              <a:buFont typeface="Arial" pitchFamily="34" charset="0"/>
              <a:buNone/>
              <a:defRPr/>
            </a:pPr>
            <a:r>
              <a:rPr lang="it-IT" dirty="0" smtClean="0">
                <a:latin typeface="Times New Roman" pitchFamily="18" charset="0"/>
                <a:cs typeface="Times New Roman" pitchFamily="18" charset="0"/>
              </a:rPr>
              <a:t>(Galilea)</a:t>
            </a:r>
          </a:p>
          <a:p>
            <a:pPr algn="ctr" fontAlgn="auto">
              <a:spcAft>
                <a:spcPts val="0"/>
              </a:spcAft>
              <a:buFont typeface="Arial" pitchFamily="34" charset="0"/>
              <a:buNone/>
              <a:defRPr/>
            </a:pPr>
            <a:r>
              <a:rPr lang="it-IT" dirty="0" err="1" smtClean="0">
                <a:latin typeface="Times New Roman" pitchFamily="18" charset="0"/>
                <a:cs typeface="Times New Roman" pitchFamily="18" charset="0"/>
              </a:rPr>
              <a:t>Cafarnao</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rPr>
              <a:t>… continuiamo</a:t>
            </a:r>
            <a:endParaRPr lang="it-IT" b="1" dirty="0">
              <a:solidFill>
                <a:srgbClr val="0070C0"/>
              </a:solidFill>
            </a:endParaRPr>
          </a:p>
        </p:txBody>
      </p:sp>
      <p:sp>
        <p:nvSpPr>
          <p:cNvPr id="3" name="Segnaposto contenuto 2"/>
          <p:cNvSpPr>
            <a:spLocks noGrp="1"/>
          </p:cNvSpPr>
          <p:nvPr>
            <p:ph idx="1"/>
          </p:nvPr>
        </p:nvSpPr>
        <p:spPr/>
        <p:txBody>
          <a:bodyPr>
            <a:normAutofit fontScale="92500" lnSpcReduction="20000"/>
          </a:bodyPr>
          <a:lstStyle/>
          <a:p>
            <a:r>
              <a:rPr lang="it-IT" dirty="0" err="1" smtClean="0">
                <a:solidFill>
                  <a:srgbClr val="FF0000"/>
                </a:solidFill>
              </a:rPr>
              <a:t>Papia</a:t>
            </a:r>
            <a:r>
              <a:rPr lang="it-IT" dirty="0" smtClean="0"/>
              <a:t> ci informa che Matteo avrebbe scritto in ebraico (aramaico?) e poi sarebbe stato tradotto in greco.</a:t>
            </a:r>
          </a:p>
          <a:p>
            <a:pPr>
              <a:buNone/>
            </a:pPr>
            <a:endParaRPr lang="it-IT" dirty="0" smtClean="0"/>
          </a:p>
          <a:p>
            <a:pPr algn="ctr">
              <a:buNone/>
            </a:pPr>
            <a:r>
              <a:rPr lang="it-IT" dirty="0" smtClean="0"/>
              <a:t>Deduciamo che:</a:t>
            </a:r>
          </a:p>
          <a:p>
            <a:r>
              <a:rPr lang="it-IT" b="1" dirty="0" smtClean="0">
                <a:latin typeface="Aharoni" pitchFamily="2" charset="-79"/>
                <a:cs typeface="Aharoni" pitchFamily="2" charset="-79"/>
              </a:rPr>
              <a:t>secondo </a:t>
            </a:r>
            <a:r>
              <a:rPr lang="it-IT" b="1" dirty="0" err="1" smtClean="0">
                <a:latin typeface="Aharoni" pitchFamily="2" charset="-79"/>
                <a:cs typeface="Aharoni" pitchFamily="2" charset="-79"/>
              </a:rPr>
              <a:t>Papia</a:t>
            </a:r>
            <a:r>
              <a:rPr lang="it-IT" b="1" dirty="0" smtClean="0">
                <a:solidFill>
                  <a:srgbClr val="002060"/>
                </a:solidFill>
                <a:latin typeface="Aharoni" pitchFamily="2" charset="-79"/>
                <a:cs typeface="Aharoni" pitchFamily="2" charset="-79"/>
              </a:rPr>
              <a:t>, Matteo avrebbe scritto dopo Marco;</a:t>
            </a:r>
          </a:p>
          <a:p>
            <a:r>
              <a:rPr lang="it-IT" b="1" dirty="0" smtClean="0">
                <a:latin typeface="Aharoni" pitchFamily="2" charset="-79"/>
                <a:cs typeface="Aharoni" pitchFamily="2" charset="-79"/>
              </a:rPr>
              <a:t>secondo Clemente</a:t>
            </a:r>
            <a:r>
              <a:rPr lang="it-IT" b="1" dirty="0" smtClean="0">
                <a:solidFill>
                  <a:srgbClr val="002060"/>
                </a:solidFill>
                <a:latin typeface="Aharoni" pitchFamily="2" charset="-79"/>
                <a:cs typeface="Aharoni" pitchFamily="2" charset="-79"/>
              </a:rPr>
              <a:t>, Marco avrebbe scritto dopo Matteo e Luca (entrambi hanno la genealogia).</a:t>
            </a:r>
          </a:p>
          <a:p>
            <a:endParaRPr lang="it-IT"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p:txBody>
          <a:bodyPr/>
          <a:lstStyle/>
          <a:p>
            <a:r>
              <a:rPr lang="it-IT" i="1" smtClean="0">
                <a:latin typeface="Times New Roman" pitchFamily="18" charset="0"/>
                <a:cs typeface="Times New Roman" pitchFamily="18" charset="0"/>
              </a:rPr>
              <a:t>Sei giorni dopo …</a:t>
            </a:r>
          </a:p>
        </p:txBody>
      </p:sp>
      <p:sp>
        <p:nvSpPr>
          <p:cNvPr id="3" name="Segnaposto contenuto 2"/>
          <p:cNvSpPr>
            <a:spLocks noGrp="1"/>
          </p:cNvSpPr>
          <p:nvPr>
            <p:ph idx="1"/>
          </p:nvPr>
        </p:nvSpPr>
        <p:spPr/>
        <p:txBody>
          <a:bodyPr rtlCol="0">
            <a:normAutofit/>
          </a:bodyPr>
          <a:lstStyle/>
          <a:p>
            <a:pPr fontAlgn="auto">
              <a:spcAft>
                <a:spcPts val="0"/>
              </a:spcAft>
              <a:buFont typeface="Arial" pitchFamily="34" charset="0"/>
              <a:buNone/>
              <a:defRPr/>
            </a:pPr>
            <a:r>
              <a:rPr lang="it-IT" i="1" dirty="0" smtClean="0">
                <a:latin typeface="Times New Roman" pitchFamily="18" charset="0"/>
                <a:cs typeface="Times New Roman" pitchFamily="18" charset="0"/>
              </a:rPr>
              <a:t>    Sei giorni dopo, Gesù prese con sé Pietro, Giacomo e Giovanni suo fratello e li condusse in disparte, su un alto monte. </a:t>
            </a:r>
          </a:p>
          <a:p>
            <a:pPr algn="ctr" fontAlgn="auto">
              <a:spcAft>
                <a:spcPts val="0"/>
              </a:spcAft>
              <a:buFont typeface="Arial" pitchFamily="34" charset="0"/>
              <a:buNone/>
              <a:defRPr/>
            </a:pPr>
            <a:r>
              <a:rPr lang="it-IT" i="1" dirty="0" smtClean="0">
                <a:latin typeface="Times New Roman" pitchFamily="18" charset="0"/>
                <a:cs typeface="Times New Roman" pitchFamily="18" charset="0"/>
              </a:rPr>
              <a:t>Sei giorni </a:t>
            </a:r>
            <a:r>
              <a:rPr lang="it-IT" dirty="0" smtClean="0">
                <a:latin typeface="Times New Roman" pitchFamily="18" charset="0"/>
                <a:cs typeface="Times New Roman" pitchFamily="18" charset="0"/>
              </a:rPr>
              <a:t>(anche Mc)</a:t>
            </a:r>
            <a:endParaRPr lang="it-IT" dirty="0">
              <a:latin typeface="Times New Roman" pitchFamily="18" charset="0"/>
              <a:cs typeface="Times New Roman" pitchFamily="18" charset="0"/>
            </a:endParaRPr>
          </a:p>
          <a:p>
            <a:pPr algn="ctr" fontAlgn="auto">
              <a:spcAft>
                <a:spcPts val="0"/>
              </a:spcAft>
              <a:buFont typeface="Arial" pitchFamily="34" charset="0"/>
              <a:buNone/>
              <a:defRPr/>
            </a:pPr>
            <a:r>
              <a:rPr lang="it-IT" u="sng" dirty="0" smtClean="0">
                <a:solidFill>
                  <a:schemeClr val="accent3">
                    <a:lumMod val="75000"/>
                  </a:schemeClr>
                </a:solidFill>
                <a:latin typeface="Times New Roman" pitchFamily="18" charset="0"/>
                <a:cs typeface="Times New Roman" pitchFamily="18" charset="0"/>
              </a:rPr>
              <a:t>Tre ipotesi</a:t>
            </a:r>
            <a:r>
              <a:rPr lang="it-IT" dirty="0" smtClean="0">
                <a:latin typeface="Times New Roman" pitchFamily="18" charset="0"/>
                <a:cs typeface="Times New Roman" pitchFamily="18" charset="0"/>
              </a:rPr>
              <a:t>:</a:t>
            </a:r>
          </a:p>
          <a:p>
            <a:pPr algn="ctr" fontAlgn="auto">
              <a:spcAft>
                <a:spcPts val="0"/>
              </a:spcAft>
              <a:buFont typeface="Arial" pitchFamily="34" charset="0"/>
              <a:buNone/>
              <a:defRPr/>
            </a:pPr>
            <a:r>
              <a:rPr lang="it-IT" b="1" dirty="0" smtClean="0">
                <a:solidFill>
                  <a:srgbClr val="C00000"/>
                </a:solidFill>
                <a:latin typeface="Times New Roman" pitchFamily="18" charset="0"/>
                <a:cs typeface="Times New Roman" pitchFamily="18" charset="0"/>
              </a:rPr>
              <a:t>Passione</a:t>
            </a:r>
          </a:p>
          <a:p>
            <a:pPr algn="ctr" fontAlgn="auto">
              <a:spcAft>
                <a:spcPts val="0"/>
              </a:spcAft>
              <a:buFont typeface="Arial" pitchFamily="34" charset="0"/>
              <a:buNone/>
              <a:defRPr/>
            </a:pPr>
            <a:r>
              <a:rPr lang="it-IT" b="1" dirty="0" smtClean="0">
                <a:solidFill>
                  <a:srgbClr val="0070C0"/>
                </a:solidFill>
                <a:latin typeface="Times New Roman" pitchFamily="18" charset="0"/>
                <a:cs typeface="Times New Roman" pitchFamily="18" charset="0"/>
              </a:rPr>
              <a:t>Sinai</a:t>
            </a:r>
          </a:p>
          <a:p>
            <a:pPr algn="ctr" fontAlgn="auto">
              <a:spcAft>
                <a:spcPts val="0"/>
              </a:spcAft>
              <a:buFont typeface="Arial" pitchFamily="34" charset="0"/>
              <a:buNone/>
              <a:defRPr/>
            </a:pPr>
            <a:r>
              <a:rPr lang="it-IT" b="1" dirty="0" err="1" smtClean="0">
                <a:latin typeface="Times New Roman" pitchFamily="18" charset="0"/>
                <a:cs typeface="Times New Roman" pitchFamily="18" charset="0"/>
              </a:rPr>
              <a:t>Sukkot</a:t>
            </a:r>
            <a:endParaRPr lang="it-IT"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p:txBody>
          <a:bodyPr/>
          <a:lstStyle/>
          <a:p>
            <a:r>
              <a:rPr lang="it-IT" smtClean="0"/>
              <a:t>… tre ipotesi</a:t>
            </a:r>
          </a:p>
        </p:txBody>
      </p:sp>
      <p:sp>
        <p:nvSpPr>
          <p:cNvPr id="20482" name="Segnaposto contenuto 2"/>
          <p:cNvSpPr>
            <a:spLocks noGrp="1"/>
          </p:cNvSpPr>
          <p:nvPr>
            <p:ph idx="1"/>
          </p:nvPr>
        </p:nvSpPr>
        <p:spPr/>
        <p:txBody>
          <a:bodyPr/>
          <a:lstStyle/>
          <a:p>
            <a:pPr algn="ctr">
              <a:buFont typeface="Arial" charset="0"/>
              <a:buNone/>
            </a:pPr>
            <a:r>
              <a:rPr lang="it-IT" smtClean="0">
                <a:latin typeface="Times New Roman" pitchFamily="18" charset="0"/>
                <a:cs typeface="Times New Roman" pitchFamily="18" charset="0"/>
              </a:rPr>
              <a:t>Settimana della </a:t>
            </a:r>
            <a:r>
              <a:rPr lang="it-IT" smtClean="0">
                <a:solidFill>
                  <a:srgbClr val="FF0000"/>
                </a:solidFill>
                <a:latin typeface="Times New Roman" pitchFamily="18" charset="0"/>
                <a:cs typeface="Times New Roman" pitchFamily="18" charset="0"/>
              </a:rPr>
              <a:t>Passione</a:t>
            </a:r>
            <a:r>
              <a:rPr lang="it-IT" smtClean="0">
                <a:latin typeface="Times New Roman" pitchFamily="18" charset="0"/>
                <a:cs typeface="Times New Roman" pitchFamily="18" charset="0"/>
              </a:rPr>
              <a:t> culminante con la Risurrezione</a:t>
            </a:r>
          </a:p>
          <a:p>
            <a:pPr algn="ctr">
              <a:buFont typeface="Arial" charset="0"/>
              <a:buNone/>
            </a:pPr>
            <a:endParaRPr lang="it-IT" smtClean="0">
              <a:latin typeface="Times New Roman" pitchFamily="18" charset="0"/>
              <a:cs typeface="Times New Roman" pitchFamily="18" charset="0"/>
            </a:endParaRPr>
          </a:p>
          <a:p>
            <a:pPr algn="ctr">
              <a:buFont typeface="Arial" charset="0"/>
              <a:buNone/>
            </a:pPr>
            <a:r>
              <a:rPr lang="it-IT" i="1" smtClean="0">
                <a:latin typeface="Times New Roman" pitchFamily="18" charset="0"/>
                <a:cs typeface="Times New Roman" pitchFamily="18" charset="0"/>
              </a:rPr>
              <a:t>La gloria del Signore dimorò sul </a:t>
            </a:r>
            <a:r>
              <a:rPr lang="it-IT" i="1" smtClean="0">
                <a:solidFill>
                  <a:srgbClr val="FF0000"/>
                </a:solidFill>
                <a:latin typeface="Times New Roman" pitchFamily="18" charset="0"/>
                <a:cs typeface="Times New Roman" pitchFamily="18" charset="0"/>
              </a:rPr>
              <a:t>Sinai </a:t>
            </a:r>
          </a:p>
          <a:p>
            <a:pPr algn="ctr">
              <a:buFont typeface="Arial" charset="0"/>
              <a:buNone/>
            </a:pPr>
            <a:r>
              <a:rPr lang="it-IT" i="1" smtClean="0">
                <a:latin typeface="Times New Roman" pitchFamily="18" charset="0"/>
                <a:cs typeface="Times New Roman" pitchFamily="18" charset="0"/>
              </a:rPr>
              <a:t>per sei giorni</a:t>
            </a:r>
          </a:p>
          <a:p>
            <a:pPr algn="ctr">
              <a:buFont typeface="Arial" charset="0"/>
              <a:buNone/>
            </a:pPr>
            <a:endParaRPr lang="it-IT" smtClean="0">
              <a:latin typeface="Times New Roman" pitchFamily="18" charset="0"/>
              <a:cs typeface="Times New Roman" pitchFamily="18" charset="0"/>
            </a:endParaRPr>
          </a:p>
          <a:p>
            <a:pPr algn="ctr">
              <a:buFont typeface="Arial" charset="0"/>
              <a:buNone/>
            </a:pPr>
            <a:r>
              <a:rPr lang="it-IT" smtClean="0">
                <a:latin typeface="Times New Roman" pitchFamily="18" charset="0"/>
                <a:cs typeface="Times New Roman" pitchFamily="18" charset="0"/>
              </a:rPr>
              <a:t>Da </a:t>
            </a:r>
            <a:r>
              <a:rPr lang="it-IT" i="1" smtClean="0">
                <a:latin typeface="Times New Roman" pitchFamily="18" charset="0"/>
                <a:cs typeface="Times New Roman" pitchFamily="18" charset="0"/>
              </a:rPr>
              <a:t>Yom Kippur </a:t>
            </a:r>
            <a:r>
              <a:rPr lang="it-IT" smtClean="0">
                <a:latin typeface="Times New Roman" pitchFamily="18" charset="0"/>
                <a:cs typeface="Times New Roman" pitchFamily="18" charset="0"/>
              </a:rPr>
              <a:t>a </a:t>
            </a:r>
            <a:r>
              <a:rPr lang="it-IT" i="1" smtClean="0">
                <a:solidFill>
                  <a:srgbClr val="FF0000"/>
                </a:solidFill>
                <a:latin typeface="Times New Roman" pitchFamily="18" charset="0"/>
                <a:cs typeface="Times New Roman" pitchFamily="18" charset="0"/>
              </a:rPr>
              <a:t>Sukkot</a:t>
            </a:r>
            <a:r>
              <a:rPr lang="it-IT" i="1" smtClean="0">
                <a:latin typeface="Times New Roman" pitchFamily="18" charset="0"/>
                <a:cs typeface="Times New Roman" pitchFamily="18" charset="0"/>
              </a:rPr>
              <a:t> </a:t>
            </a:r>
            <a:r>
              <a:rPr lang="it-IT" smtClean="0">
                <a:latin typeface="Times New Roman" pitchFamily="18" charset="0"/>
                <a:cs typeface="Times New Roman" pitchFamily="18" charset="0"/>
              </a:rPr>
              <a:t>sei giorni</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fontAlgn="auto">
              <a:spcAft>
                <a:spcPts val="0"/>
              </a:spcAft>
              <a:defRPr/>
            </a:pPr>
            <a:r>
              <a:rPr lang="it-IT" i="1" dirty="0" smtClean="0"/>
              <a:t>… </a:t>
            </a:r>
            <a:r>
              <a:rPr lang="it-IT" b="1" i="1" dirty="0" smtClean="0">
                <a:solidFill>
                  <a:srgbClr val="0070C0"/>
                </a:solidFill>
                <a:latin typeface="Times New Roman" pitchFamily="18" charset="0"/>
                <a:cs typeface="Times New Roman" pitchFamily="18" charset="0"/>
              </a:rPr>
              <a:t>Pietro, Giacomo e Giovanni</a:t>
            </a:r>
            <a:endParaRPr lang="it-IT" b="1" i="1" dirty="0">
              <a:solidFill>
                <a:srgbClr val="0070C0"/>
              </a:solidFill>
            </a:endParaRPr>
          </a:p>
        </p:txBody>
      </p:sp>
      <p:sp>
        <p:nvSpPr>
          <p:cNvPr id="3" name="Segnaposto contenuto 2"/>
          <p:cNvSpPr>
            <a:spLocks noGrp="1"/>
          </p:cNvSpPr>
          <p:nvPr>
            <p:ph idx="1"/>
          </p:nvPr>
        </p:nvSpPr>
        <p:spPr/>
        <p:txBody>
          <a:bodyPr rtlCol="0">
            <a:normAutofit lnSpcReduction="10000"/>
          </a:bodyPr>
          <a:lstStyle/>
          <a:p>
            <a:pPr algn="ctr" fontAlgn="auto">
              <a:spcAft>
                <a:spcPts val="0"/>
              </a:spcAft>
              <a:buFont typeface="Arial" pitchFamily="34" charset="0"/>
              <a:buNone/>
              <a:defRPr/>
            </a:pPr>
            <a:r>
              <a:rPr lang="it-IT" dirty="0" smtClean="0">
                <a:latin typeface="Times New Roman" pitchFamily="18" charset="0"/>
                <a:cs typeface="Times New Roman" pitchFamily="18" charset="0"/>
              </a:rPr>
              <a:t>I tre apostoli insieme nei momenti ‘forti’: </a:t>
            </a:r>
          </a:p>
          <a:p>
            <a:pPr algn="ctr" fontAlgn="auto">
              <a:spcAft>
                <a:spcPts val="0"/>
              </a:spcAft>
              <a:buFont typeface="Arial" pitchFamily="34" charset="0"/>
              <a:buNone/>
              <a:defRPr/>
            </a:pPr>
            <a:endParaRPr lang="it-IT" dirty="0" smtClean="0">
              <a:latin typeface="Times New Roman" pitchFamily="18" charset="0"/>
              <a:cs typeface="Times New Roman" pitchFamily="18" charset="0"/>
            </a:endParaRPr>
          </a:p>
          <a:p>
            <a:pPr algn="ctr" fontAlgn="auto">
              <a:spcAft>
                <a:spcPts val="0"/>
              </a:spcAft>
              <a:buFont typeface="Arial" pitchFamily="34" charset="0"/>
              <a:buNone/>
              <a:defRPr/>
            </a:pPr>
            <a:r>
              <a:rPr lang="it-IT" dirty="0" smtClean="0">
                <a:solidFill>
                  <a:srgbClr val="C00000"/>
                </a:solidFill>
                <a:latin typeface="Times New Roman" pitchFamily="18" charset="0"/>
                <a:cs typeface="Times New Roman" pitchFamily="18" charset="0"/>
              </a:rPr>
              <a:t>Risurrezione figlia di </a:t>
            </a:r>
            <a:r>
              <a:rPr lang="it-IT" dirty="0" err="1" smtClean="0">
                <a:solidFill>
                  <a:srgbClr val="C00000"/>
                </a:solidFill>
                <a:latin typeface="Times New Roman" pitchFamily="18" charset="0"/>
                <a:cs typeface="Times New Roman" pitchFamily="18" charset="0"/>
              </a:rPr>
              <a:t>Giàiro</a:t>
            </a:r>
            <a:r>
              <a:rPr lang="it-IT" dirty="0" smtClean="0">
                <a:solidFill>
                  <a:srgbClr val="C00000"/>
                </a:solidFill>
                <a:latin typeface="Times New Roman" pitchFamily="18" charset="0"/>
                <a:cs typeface="Times New Roman" pitchFamily="18" charset="0"/>
              </a:rPr>
              <a:t> </a:t>
            </a:r>
            <a:r>
              <a:rPr lang="it-IT" dirty="0" smtClean="0">
                <a:latin typeface="Times New Roman" pitchFamily="18" charset="0"/>
                <a:cs typeface="Times New Roman" pitchFamily="18" charset="0"/>
              </a:rPr>
              <a:t>(Mc 5,37)</a:t>
            </a:r>
          </a:p>
          <a:p>
            <a:pPr algn="ctr" fontAlgn="auto">
              <a:spcAft>
                <a:spcPts val="0"/>
              </a:spcAft>
              <a:buFont typeface="Arial" pitchFamily="34" charset="0"/>
              <a:buNone/>
              <a:defRPr/>
            </a:pPr>
            <a:r>
              <a:rPr lang="it-IT" dirty="0" smtClean="0">
                <a:solidFill>
                  <a:srgbClr val="C00000"/>
                </a:solidFill>
                <a:latin typeface="Times New Roman" pitchFamily="18" charset="0"/>
                <a:cs typeface="Times New Roman" pitchFamily="18" charset="0"/>
              </a:rPr>
              <a:t>Trasfigurazione</a:t>
            </a:r>
            <a:r>
              <a:rPr lang="it-IT" dirty="0" smtClean="0">
                <a:latin typeface="Times New Roman" pitchFamily="18" charset="0"/>
                <a:cs typeface="Times New Roman" pitchFamily="18" charset="0"/>
              </a:rPr>
              <a:t> (Mt 17,1; Mc 9,2; </a:t>
            </a:r>
            <a:r>
              <a:rPr lang="it-IT" dirty="0" err="1" smtClean="0">
                <a:latin typeface="Times New Roman" pitchFamily="18" charset="0"/>
                <a:cs typeface="Times New Roman" pitchFamily="18" charset="0"/>
              </a:rPr>
              <a:t>Lc</a:t>
            </a:r>
            <a:r>
              <a:rPr lang="it-IT" dirty="0" smtClean="0">
                <a:latin typeface="Times New Roman" pitchFamily="18" charset="0"/>
                <a:cs typeface="Times New Roman" pitchFamily="18" charset="0"/>
              </a:rPr>
              <a:t> 9,28)</a:t>
            </a:r>
          </a:p>
          <a:p>
            <a:pPr algn="ctr" fontAlgn="auto">
              <a:spcAft>
                <a:spcPts val="0"/>
              </a:spcAft>
              <a:buFont typeface="Arial" pitchFamily="34" charset="0"/>
              <a:buNone/>
              <a:defRPr/>
            </a:pPr>
            <a:r>
              <a:rPr lang="it-IT" dirty="0" smtClean="0">
                <a:solidFill>
                  <a:srgbClr val="C00000"/>
                </a:solidFill>
                <a:latin typeface="Times New Roman" pitchFamily="18" charset="0"/>
                <a:cs typeface="Times New Roman" pitchFamily="18" charset="0"/>
              </a:rPr>
              <a:t>Sul monte degli ulivi</a:t>
            </a:r>
            <a:r>
              <a:rPr lang="it-IT" dirty="0" smtClean="0">
                <a:latin typeface="Times New Roman" pitchFamily="18" charset="0"/>
                <a:cs typeface="Times New Roman" pitchFamily="18" charset="0"/>
              </a:rPr>
              <a:t> (Mt 26,37; Mc 14,33)</a:t>
            </a:r>
          </a:p>
          <a:p>
            <a:pPr algn="ctr" fontAlgn="auto">
              <a:spcAft>
                <a:spcPts val="0"/>
              </a:spcAft>
              <a:buFont typeface="Arial" pitchFamily="34" charset="0"/>
              <a:buNone/>
              <a:defRPr/>
            </a:pPr>
            <a:endParaRPr lang="it-IT" dirty="0" smtClean="0">
              <a:latin typeface="Times New Roman" pitchFamily="18" charset="0"/>
              <a:cs typeface="Times New Roman" pitchFamily="18" charset="0"/>
            </a:endParaRPr>
          </a:p>
          <a:p>
            <a:pPr algn="ctr" fontAlgn="auto">
              <a:spcAft>
                <a:spcPts val="0"/>
              </a:spcAft>
              <a:buFont typeface="Arial" pitchFamily="34" charset="0"/>
              <a:buNone/>
              <a:defRPr/>
            </a:pPr>
            <a:r>
              <a:rPr lang="it-IT" b="1" dirty="0" smtClean="0">
                <a:solidFill>
                  <a:srgbClr val="002060"/>
                </a:solidFill>
                <a:latin typeface="Times New Roman" pitchFamily="18" charset="0"/>
                <a:cs typeface="Times New Roman" pitchFamily="18" charset="0"/>
              </a:rPr>
              <a:t>Anche Mosè condusse con sé </a:t>
            </a:r>
          </a:p>
          <a:p>
            <a:pPr algn="ctr" fontAlgn="auto">
              <a:spcAft>
                <a:spcPts val="0"/>
              </a:spcAft>
              <a:buFont typeface="Arial" pitchFamily="34" charset="0"/>
              <a:buNone/>
              <a:defRPr/>
            </a:pPr>
            <a:r>
              <a:rPr lang="it-IT" b="1" dirty="0" smtClean="0">
                <a:solidFill>
                  <a:srgbClr val="002060"/>
                </a:solidFill>
                <a:latin typeface="Times New Roman" pitchFamily="18" charset="0"/>
                <a:cs typeface="Times New Roman" pitchFamily="18" charset="0"/>
              </a:rPr>
              <a:t>Aronne, </a:t>
            </a:r>
            <a:r>
              <a:rPr lang="it-IT" b="1" dirty="0" err="1" smtClean="0">
                <a:solidFill>
                  <a:srgbClr val="002060"/>
                </a:solidFill>
                <a:latin typeface="Times New Roman" pitchFamily="18" charset="0"/>
                <a:cs typeface="Times New Roman" pitchFamily="18" charset="0"/>
              </a:rPr>
              <a:t>Nadab</a:t>
            </a:r>
            <a:r>
              <a:rPr lang="it-IT" b="1" dirty="0" smtClean="0">
                <a:solidFill>
                  <a:srgbClr val="002060"/>
                </a:solidFill>
                <a:latin typeface="Times New Roman" pitchFamily="18" charset="0"/>
                <a:cs typeface="Times New Roman" pitchFamily="18" charset="0"/>
              </a:rPr>
              <a:t> e </a:t>
            </a:r>
            <a:r>
              <a:rPr lang="it-IT" b="1" dirty="0" err="1" smtClean="0">
                <a:solidFill>
                  <a:srgbClr val="002060"/>
                </a:solidFill>
                <a:latin typeface="Times New Roman" pitchFamily="18" charset="0"/>
                <a:cs typeface="Times New Roman" pitchFamily="18" charset="0"/>
              </a:rPr>
              <a:t>Abiu</a:t>
            </a:r>
            <a:r>
              <a:rPr lang="it-IT" b="1" dirty="0" smtClean="0">
                <a:solidFill>
                  <a:srgbClr val="002060"/>
                </a:solidFill>
                <a:latin typeface="Times New Roman" pitchFamily="18" charset="0"/>
                <a:cs typeface="Times New Roman" pitchFamily="18" charset="0"/>
              </a:rPr>
              <a:t>! </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Es</a:t>
            </a:r>
            <a:r>
              <a:rPr lang="it-IT" dirty="0" smtClean="0">
                <a:latin typeface="Times New Roman" pitchFamily="18" charset="0"/>
                <a:cs typeface="Times New Roman" pitchFamily="18" charset="0"/>
              </a:rPr>
              <a:t> 24)</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fontAlgn="auto">
              <a:spcAft>
                <a:spcPts val="0"/>
              </a:spcAft>
              <a:defRPr/>
            </a:pPr>
            <a:r>
              <a:rPr lang="it-IT" dirty="0" smtClean="0">
                <a:latin typeface="Times New Roman" pitchFamily="18" charset="0"/>
                <a:cs typeface="Times New Roman" pitchFamily="18" charset="0"/>
              </a:rPr>
              <a:t>… </a:t>
            </a:r>
            <a:r>
              <a:rPr lang="it-IT" i="1" dirty="0" smtClean="0">
                <a:solidFill>
                  <a:schemeClr val="accent2">
                    <a:lumMod val="75000"/>
                  </a:schemeClr>
                </a:solidFill>
                <a:latin typeface="Times New Roman" pitchFamily="18" charset="0"/>
                <a:cs typeface="Times New Roman" pitchFamily="18" charset="0"/>
              </a:rPr>
              <a:t>monte alto</a:t>
            </a:r>
            <a:endParaRPr lang="it-IT" dirty="0">
              <a:solidFill>
                <a:schemeClr val="accent2">
                  <a:lumMod val="75000"/>
                </a:schemeClr>
              </a:solidFill>
              <a:latin typeface="Times New Roman" pitchFamily="18" charset="0"/>
              <a:cs typeface="Times New Roman" pitchFamily="18" charset="0"/>
            </a:endParaRPr>
          </a:p>
        </p:txBody>
      </p:sp>
      <p:sp>
        <p:nvSpPr>
          <p:cNvPr id="3" name="Segnaposto contenuto 2"/>
          <p:cNvSpPr>
            <a:spLocks noGrp="1"/>
          </p:cNvSpPr>
          <p:nvPr>
            <p:ph idx="1"/>
          </p:nvPr>
        </p:nvSpPr>
        <p:spPr/>
        <p:txBody>
          <a:bodyPr rtlCol="0">
            <a:normAutofit fontScale="92500" lnSpcReduction="20000"/>
          </a:bodyPr>
          <a:lstStyle/>
          <a:p>
            <a:pPr algn="ctr" fontAlgn="auto">
              <a:spcAft>
                <a:spcPts val="0"/>
              </a:spcAft>
              <a:buFont typeface="Arial" pitchFamily="34" charset="0"/>
              <a:buNone/>
              <a:defRPr/>
            </a:pPr>
            <a:r>
              <a:rPr lang="it-IT" b="1" dirty="0" err="1" smtClean="0">
                <a:solidFill>
                  <a:srgbClr val="C00000"/>
                </a:solidFill>
                <a:latin typeface="Times New Roman" pitchFamily="18" charset="0"/>
                <a:cs typeface="Times New Roman" pitchFamily="18" charset="0"/>
              </a:rPr>
              <a:t>Tabor</a:t>
            </a:r>
            <a:r>
              <a:rPr lang="it-IT" b="1" dirty="0" smtClean="0">
                <a:solidFill>
                  <a:srgbClr val="C00000"/>
                </a:solidFill>
                <a:latin typeface="Times New Roman" pitchFamily="18" charset="0"/>
                <a:cs typeface="Times New Roman" pitchFamily="18" charset="0"/>
              </a:rPr>
              <a:t> </a:t>
            </a:r>
            <a:r>
              <a:rPr lang="it-IT" dirty="0" smtClean="0">
                <a:solidFill>
                  <a:srgbClr val="C00000"/>
                </a:solidFill>
                <a:latin typeface="Times New Roman" pitchFamily="18" charset="0"/>
                <a:cs typeface="Times New Roman" pitchFamily="18" charset="0"/>
              </a:rPr>
              <a:t> </a:t>
            </a:r>
          </a:p>
          <a:p>
            <a:pPr algn="ctr" fontAlgn="auto">
              <a:spcAft>
                <a:spcPts val="0"/>
              </a:spcAft>
              <a:buFont typeface="Arial" pitchFamily="34" charset="0"/>
              <a:buNone/>
              <a:defRPr/>
            </a:pPr>
            <a:r>
              <a:rPr lang="it-IT" dirty="0" smtClean="0">
                <a:latin typeface="Times New Roman" pitchFamily="18" charset="0"/>
                <a:cs typeface="Times New Roman" pitchFamily="18" charset="0"/>
              </a:rPr>
              <a:t>in Galilea, </a:t>
            </a:r>
            <a:r>
              <a:rPr lang="it-IT" b="1" dirty="0" smtClean="0">
                <a:solidFill>
                  <a:srgbClr val="002060"/>
                </a:solidFill>
                <a:latin typeface="Times New Roman" pitchFamily="18" charset="0"/>
                <a:cs typeface="Times New Roman" pitchFamily="18" charset="0"/>
              </a:rPr>
              <a:t>alto m. 582</a:t>
            </a:r>
            <a:r>
              <a:rPr lang="it-IT" dirty="0" smtClean="0">
                <a:latin typeface="Times New Roman" pitchFamily="18" charset="0"/>
                <a:cs typeface="Times New Roman" pitchFamily="18" charset="0"/>
              </a:rPr>
              <a:t>, II sec. (trad.)</a:t>
            </a:r>
          </a:p>
          <a:p>
            <a:pPr algn="ctr" fontAlgn="auto">
              <a:spcAft>
                <a:spcPts val="0"/>
              </a:spcAft>
              <a:buFont typeface="Arial" pitchFamily="34" charset="0"/>
              <a:buNone/>
              <a:defRPr/>
            </a:pPr>
            <a:r>
              <a:rPr lang="it-IT" dirty="0" smtClean="0">
                <a:latin typeface="Times New Roman" pitchFamily="18" charset="0"/>
                <a:cs typeface="Times New Roman" pitchFamily="18" charset="0"/>
              </a:rPr>
              <a:t>“puro, trasparente”</a:t>
            </a:r>
          </a:p>
          <a:p>
            <a:pPr algn="ctr" fontAlgn="auto">
              <a:spcAft>
                <a:spcPts val="0"/>
              </a:spcAft>
              <a:buFont typeface="Arial" pitchFamily="34" charset="0"/>
              <a:buNone/>
              <a:defRPr/>
            </a:pPr>
            <a:r>
              <a:rPr lang="it-IT" dirty="0" smtClean="0">
                <a:latin typeface="Times New Roman" pitchFamily="18" charset="0"/>
                <a:cs typeface="Times New Roman" pitchFamily="18" charset="0"/>
              </a:rPr>
              <a:t>1100 a. C.: profetessa Debora (</a:t>
            </a:r>
            <a:r>
              <a:rPr lang="it-IT" dirty="0" err="1" smtClean="0">
                <a:latin typeface="Times New Roman" pitchFamily="18" charset="0"/>
                <a:cs typeface="Times New Roman" pitchFamily="18" charset="0"/>
              </a:rPr>
              <a:t>Gdc</a:t>
            </a:r>
            <a:r>
              <a:rPr lang="it-IT" dirty="0" smtClean="0">
                <a:latin typeface="Times New Roman" pitchFamily="18" charset="0"/>
                <a:cs typeface="Times New Roman" pitchFamily="18" charset="0"/>
              </a:rPr>
              <a:t> 5)</a:t>
            </a:r>
          </a:p>
          <a:p>
            <a:pPr algn="ctr" fontAlgn="auto">
              <a:spcAft>
                <a:spcPts val="0"/>
              </a:spcAft>
              <a:buFont typeface="Arial" pitchFamily="34" charset="0"/>
              <a:buNone/>
              <a:defRPr/>
            </a:pPr>
            <a:r>
              <a:rPr lang="it-IT" dirty="0" err="1" smtClean="0">
                <a:latin typeface="Times New Roman" pitchFamily="18" charset="0"/>
                <a:cs typeface="Times New Roman" pitchFamily="18" charset="0"/>
              </a:rPr>
              <a:t>VI</a:t>
            </a:r>
            <a:r>
              <a:rPr lang="it-IT" dirty="0" smtClean="0">
                <a:latin typeface="Times New Roman" pitchFamily="18" charset="0"/>
                <a:cs typeface="Times New Roman" pitchFamily="18" charset="0"/>
              </a:rPr>
              <a:t> d. C. : tre basiliche (Gesù, Mosè, Elia)</a:t>
            </a:r>
          </a:p>
          <a:p>
            <a:pPr algn="ctr" fontAlgn="auto">
              <a:spcAft>
                <a:spcPts val="0"/>
              </a:spcAft>
              <a:buFont typeface="Arial" pitchFamily="34" charset="0"/>
              <a:buNone/>
              <a:defRPr/>
            </a:pPr>
            <a:r>
              <a:rPr lang="it-IT" dirty="0" smtClean="0">
                <a:latin typeface="Times New Roman" pitchFamily="18" charset="0"/>
                <a:cs typeface="Times New Roman" pitchFamily="18" charset="0"/>
              </a:rPr>
              <a:t>1200 d. C.: Crociati, abazia poi distrutta</a:t>
            </a:r>
          </a:p>
          <a:p>
            <a:pPr algn="ctr" fontAlgn="auto">
              <a:spcAft>
                <a:spcPts val="0"/>
              </a:spcAft>
              <a:buFont typeface="Arial" pitchFamily="34" charset="0"/>
              <a:buNone/>
              <a:defRPr/>
            </a:pPr>
            <a:r>
              <a:rPr lang="it-IT" dirty="0" smtClean="0">
                <a:latin typeface="Times New Roman" pitchFamily="18" charset="0"/>
                <a:cs typeface="Times New Roman" pitchFamily="18" charset="0"/>
              </a:rPr>
              <a:t>1631 d. C. i francescani edificano</a:t>
            </a:r>
          </a:p>
          <a:p>
            <a:pPr algn="ctr" fontAlgn="auto">
              <a:spcAft>
                <a:spcPts val="0"/>
              </a:spcAft>
              <a:buFont typeface="Arial" pitchFamily="34" charset="0"/>
              <a:buNone/>
              <a:defRPr/>
            </a:pPr>
            <a:r>
              <a:rPr lang="it-IT" dirty="0" smtClean="0">
                <a:latin typeface="Times New Roman" pitchFamily="18" charset="0"/>
                <a:cs typeface="Times New Roman" pitchFamily="18" charset="0"/>
              </a:rPr>
              <a:t>1919-1924 A. </a:t>
            </a:r>
            <a:r>
              <a:rPr lang="it-IT" dirty="0" err="1" smtClean="0">
                <a:latin typeface="Times New Roman" pitchFamily="18" charset="0"/>
                <a:cs typeface="Times New Roman" pitchFamily="18" charset="0"/>
              </a:rPr>
              <a:t>Barluzzi</a:t>
            </a:r>
            <a:r>
              <a:rPr lang="it-IT" dirty="0" smtClean="0">
                <a:latin typeface="Times New Roman" pitchFamily="18" charset="0"/>
                <a:cs typeface="Times New Roman" pitchFamily="18" charset="0"/>
              </a:rPr>
              <a:t> edifica basilica</a:t>
            </a:r>
          </a:p>
          <a:p>
            <a:pPr algn="ctr" fontAlgn="auto">
              <a:spcAft>
                <a:spcPts val="0"/>
              </a:spcAft>
              <a:buFont typeface="Arial" pitchFamily="34" charset="0"/>
              <a:buNone/>
              <a:defRPr/>
            </a:pPr>
            <a:r>
              <a:rPr lang="it-IT"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latin typeface="Times New Roman" pitchFamily="18" charset="0"/>
                <a:cs typeface="Times New Roman" pitchFamily="18" charset="0"/>
              </a:rPr>
              <a:t>Comunque il ‘</a:t>
            </a:r>
            <a:r>
              <a:rPr lang="it-IT" b="1" u="sng" dirty="0" smtClean="0">
                <a:solidFill>
                  <a:srgbClr val="C00000"/>
                </a:solidFill>
                <a:latin typeface="Times New Roman" pitchFamily="18" charset="0"/>
                <a:cs typeface="Times New Roman" pitchFamily="18" charset="0"/>
              </a:rPr>
              <a:t>monte</a:t>
            </a:r>
            <a:r>
              <a:rPr lang="it-IT" b="1" dirty="0" smtClean="0">
                <a:solidFill>
                  <a:srgbClr val="C00000"/>
                </a:solidFill>
                <a:latin typeface="Times New Roman" pitchFamily="18" charset="0"/>
                <a:cs typeface="Times New Roman" pitchFamily="18" charset="0"/>
              </a:rPr>
              <a:t>’</a:t>
            </a:r>
            <a:endParaRPr lang="it-IT" b="1" dirty="0">
              <a:solidFill>
                <a:srgbClr val="C00000"/>
              </a:solidFill>
            </a:endParaRPr>
          </a:p>
        </p:txBody>
      </p:sp>
      <p:sp>
        <p:nvSpPr>
          <p:cNvPr id="3" name="Segnaposto contenuto 2"/>
          <p:cNvSpPr>
            <a:spLocks noGrp="1"/>
          </p:cNvSpPr>
          <p:nvPr>
            <p:ph idx="1"/>
          </p:nvPr>
        </p:nvSpPr>
        <p:spPr/>
        <p:txBody>
          <a:bodyPr/>
          <a:lstStyle/>
          <a:p>
            <a:pPr algn="ctr" fontAlgn="auto">
              <a:spcAft>
                <a:spcPts val="0"/>
              </a:spcAft>
              <a:buFont typeface="Arial" pitchFamily="34" charset="0"/>
              <a:buNone/>
              <a:defRPr/>
            </a:pPr>
            <a:r>
              <a:rPr lang="it-IT" dirty="0" smtClean="0">
                <a:latin typeface="Times New Roman" pitchFamily="18" charset="0"/>
                <a:cs typeface="Times New Roman" pitchFamily="18" charset="0"/>
              </a:rPr>
              <a:t>-della tentazione</a:t>
            </a:r>
          </a:p>
          <a:p>
            <a:pPr algn="ctr" fontAlgn="auto">
              <a:spcAft>
                <a:spcPts val="0"/>
              </a:spcAft>
              <a:buFont typeface="Arial" pitchFamily="34" charset="0"/>
              <a:buNone/>
              <a:defRPr/>
            </a:pPr>
            <a:r>
              <a:rPr lang="it-IT" dirty="0" smtClean="0">
                <a:latin typeface="Times New Roman" pitchFamily="18" charset="0"/>
                <a:cs typeface="Times New Roman" pitchFamily="18" charset="0"/>
              </a:rPr>
              <a:t>-del Discorso della Montagna</a:t>
            </a:r>
          </a:p>
          <a:p>
            <a:pPr algn="ctr" fontAlgn="auto">
              <a:spcAft>
                <a:spcPts val="0"/>
              </a:spcAft>
              <a:buFont typeface="Arial" pitchFamily="34" charset="0"/>
              <a:buNone/>
              <a:defRPr/>
            </a:pPr>
            <a:r>
              <a:rPr lang="it-IT" dirty="0" smtClean="0">
                <a:latin typeface="Times New Roman" pitchFamily="18" charset="0"/>
                <a:cs typeface="Times New Roman" pitchFamily="18" charset="0"/>
              </a:rPr>
              <a:t>-della preghiera</a:t>
            </a:r>
          </a:p>
          <a:p>
            <a:pPr algn="ctr" fontAlgn="auto">
              <a:spcAft>
                <a:spcPts val="0"/>
              </a:spcAft>
              <a:buFont typeface="Arial" pitchFamily="34" charset="0"/>
              <a:buNone/>
              <a:defRPr/>
            </a:pPr>
            <a:r>
              <a:rPr lang="it-IT" dirty="0" smtClean="0">
                <a:latin typeface="Times New Roman" pitchFamily="18" charset="0"/>
                <a:cs typeface="Times New Roman" pitchFamily="18" charset="0"/>
              </a:rPr>
              <a:t>-della trasfigurazione</a:t>
            </a:r>
          </a:p>
          <a:p>
            <a:pPr algn="ctr" fontAlgn="auto">
              <a:spcAft>
                <a:spcPts val="0"/>
              </a:spcAft>
              <a:buFont typeface="Arial" pitchFamily="34" charset="0"/>
              <a:buNone/>
              <a:defRPr/>
            </a:pPr>
            <a:r>
              <a:rPr lang="it-IT" dirty="0" err="1" smtClean="0">
                <a:latin typeface="Times New Roman" pitchFamily="18" charset="0"/>
                <a:cs typeface="Times New Roman" pitchFamily="18" charset="0"/>
              </a:rPr>
              <a:t>-dell</a:t>
            </a:r>
            <a:r>
              <a:rPr lang="it-IT" dirty="0" smtClean="0">
                <a:latin typeface="Times New Roman" pitchFamily="18" charset="0"/>
                <a:cs typeface="Times New Roman" pitchFamily="18" charset="0"/>
              </a:rPr>
              <a:t>’agonia</a:t>
            </a:r>
          </a:p>
          <a:p>
            <a:pPr algn="ctr" fontAlgn="auto">
              <a:spcAft>
                <a:spcPts val="0"/>
              </a:spcAft>
              <a:buFont typeface="Arial" pitchFamily="34" charset="0"/>
              <a:buNone/>
              <a:defRPr/>
            </a:pPr>
            <a:r>
              <a:rPr lang="it-IT" dirty="0" smtClean="0">
                <a:latin typeface="Times New Roman" pitchFamily="18" charset="0"/>
                <a:cs typeface="Times New Roman" pitchFamily="18" charset="0"/>
              </a:rPr>
              <a:t>-della crocifissione</a:t>
            </a:r>
          </a:p>
          <a:p>
            <a:pPr algn="ctr" fontAlgn="auto">
              <a:spcAft>
                <a:spcPts val="0"/>
              </a:spcAft>
              <a:buFont typeface="Arial" pitchFamily="34" charset="0"/>
              <a:buNone/>
              <a:defRPr/>
            </a:pPr>
            <a:r>
              <a:rPr lang="it-IT" dirty="0" err="1" smtClean="0">
                <a:latin typeface="Times New Roman" pitchFamily="18" charset="0"/>
                <a:cs typeface="Times New Roman" pitchFamily="18" charset="0"/>
              </a:rPr>
              <a:t>-dell</a:t>
            </a:r>
            <a:r>
              <a:rPr lang="it-IT" dirty="0" smtClean="0">
                <a:latin typeface="Times New Roman" pitchFamily="18" charset="0"/>
                <a:cs typeface="Times New Roman" pitchFamily="18" charset="0"/>
              </a:rPr>
              <a:t>’Ascensione</a:t>
            </a:r>
          </a:p>
          <a:p>
            <a:endParaRPr lang="it-IT"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p:txBody>
          <a:bodyPr/>
          <a:lstStyle/>
          <a:p>
            <a:r>
              <a:rPr lang="it-IT" smtClean="0">
                <a:latin typeface="Times New Roman" pitchFamily="18" charset="0"/>
                <a:cs typeface="Times New Roman" pitchFamily="18" charset="0"/>
              </a:rPr>
              <a:t>… </a:t>
            </a:r>
            <a:r>
              <a:rPr lang="it-IT" i="1" smtClean="0">
                <a:latin typeface="Times New Roman" pitchFamily="18" charset="0"/>
                <a:cs typeface="Times New Roman" pitchFamily="18" charset="0"/>
              </a:rPr>
              <a:t>in disparte</a:t>
            </a:r>
            <a:endParaRPr lang="it-IT" smtClean="0">
              <a:latin typeface="Times New Roman" pitchFamily="18" charset="0"/>
              <a:cs typeface="Times New Roman" pitchFamily="18" charset="0"/>
            </a:endParaRPr>
          </a:p>
        </p:txBody>
      </p:sp>
      <p:sp>
        <p:nvSpPr>
          <p:cNvPr id="23554" name="Segnaposto contenuto 2"/>
          <p:cNvSpPr>
            <a:spLocks noGrp="1"/>
          </p:cNvSpPr>
          <p:nvPr>
            <p:ph idx="1"/>
          </p:nvPr>
        </p:nvSpPr>
        <p:spPr/>
        <p:txBody>
          <a:bodyPr/>
          <a:lstStyle/>
          <a:p>
            <a:pPr>
              <a:buFont typeface="Arial" charset="0"/>
              <a:buNone/>
            </a:pPr>
            <a:r>
              <a:rPr lang="it-IT" dirty="0" smtClean="0">
                <a:latin typeface="Times New Roman" pitchFamily="18" charset="0"/>
                <a:cs typeface="Times New Roman" pitchFamily="18" charset="0"/>
              </a:rPr>
              <a:t> … </a:t>
            </a:r>
            <a:r>
              <a:rPr lang="it-IT" i="1" dirty="0" smtClean="0">
                <a:latin typeface="Times New Roman" pitchFamily="18" charset="0"/>
                <a:cs typeface="Times New Roman" pitchFamily="18" charset="0"/>
              </a:rPr>
              <a:t>salì sul monte, da solo, … </a:t>
            </a:r>
            <a:r>
              <a:rPr lang="it-IT" i="1" dirty="0" smtClean="0">
                <a:solidFill>
                  <a:srgbClr val="C00000"/>
                </a:solidFill>
                <a:latin typeface="Times New Roman" pitchFamily="18" charset="0"/>
                <a:cs typeface="Times New Roman" pitchFamily="18" charset="0"/>
              </a:rPr>
              <a:t>era là solo </a:t>
            </a:r>
            <a:r>
              <a:rPr lang="it-IT" sz="2400" dirty="0" smtClean="0">
                <a:latin typeface="Times New Roman" pitchFamily="18" charset="0"/>
                <a:cs typeface="Times New Roman" pitchFamily="18" charset="0"/>
              </a:rPr>
              <a:t>(Mt 14,23)</a:t>
            </a:r>
          </a:p>
          <a:p>
            <a:pPr>
              <a:buFont typeface="Arial" charset="0"/>
              <a:buNone/>
            </a:pPr>
            <a:r>
              <a:rPr lang="it-IT" i="1" dirty="0" smtClean="0">
                <a:latin typeface="Times New Roman" pitchFamily="18" charset="0"/>
                <a:cs typeface="Times New Roman" pitchFamily="18" charset="0"/>
              </a:rPr>
              <a:t>… Gesù si ritirò là verso </a:t>
            </a:r>
            <a:r>
              <a:rPr lang="it-IT" i="1" dirty="0" smtClean="0">
                <a:solidFill>
                  <a:srgbClr val="C00000"/>
                </a:solidFill>
                <a:latin typeface="Times New Roman" pitchFamily="18" charset="0"/>
                <a:cs typeface="Times New Roman" pitchFamily="18" charset="0"/>
              </a:rPr>
              <a:t>un luogo deserto</a:t>
            </a:r>
            <a:r>
              <a:rPr lang="it-IT" i="1" dirty="0" smtClean="0">
                <a:latin typeface="Times New Roman" pitchFamily="18" charset="0"/>
                <a:cs typeface="Times New Roman" pitchFamily="18" charset="0"/>
              </a:rPr>
              <a:t>, da solo </a:t>
            </a:r>
            <a:r>
              <a:rPr lang="it-IT" sz="2400" dirty="0" smtClean="0">
                <a:latin typeface="Times New Roman" pitchFamily="18" charset="0"/>
                <a:cs typeface="Times New Roman" pitchFamily="18" charset="0"/>
              </a:rPr>
              <a:t>(Mt 16,13)</a:t>
            </a:r>
          </a:p>
          <a:p>
            <a:pPr>
              <a:buFont typeface="Arial" charset="0"/>
              <a:buNone/>
            </a:pPr>
            <a:r>
              <a:rPr lang="it-IT" i="1" dirty="0" smtClean="0">
                <a:latin typeface="Times New Roman" pitchFamily="18" charset="0"/>
                <a:cs typeface="Times New Roman" pitchFamily="18" charset="0"/>
              </a:rPr>
              <a:t>Mentre saliva a Gerusalemme, Gesù </a:t>
            </a:r>
            <a:r>
              <a:rPr lang="it-IT" i="1" dirty="0" smtClean="0">
                <a:solidFill>
                  <a:srgbClr val="C00000"/>
                </a:solidFill>
                <a:latin typeface="Times New Roman" pitchFamily="18" charset="0"/>
                <a:cs typeface="Times New Roman" pitchFamily="18" charset="0"/>
              </a:rPr>
              <a:t>prese da parte </a:t>
            </a:r>
            <a:r>
              <a:rPr lang="it-IT" i="1" dirty="0" smtClean="0">
                <a:latin typeface="Times New Roman" pitchFamily="18" charset="0"/>
                <a:cs typeface="Times New Roman" pitchFamily="18" charset="0"/>
              </a:rPr>
              <a:t>i Dodici </a:t>
            </a:r>
            <a:r>
              <a:rPr lang="it-IT" sz="2400" dirty="0" smtClean="0">
                <a:latin typeface="Times New Roman" pitchFamily="18" charset="0"/>
                <a:cs typeface="Times New Roman" pitchFamily="18" charset="0"/>
              </a:rPr>
              <a:t>(Mt 20,17)</a:t>
            </a:r>
          </a:p>
          <a:p>
            <a:pPr>
              <a:buFont typeface="Arial" charset="0"/>
              <a:buNone/>
            </a:pPr>
            <a:r>
              <a:rPr lang="it-IT" dirty="0" smtClean="0">
                <a:latin typeface="Times New Roman" pitchFamily="18" charset="0"/>
                <a:cs typeface="Times New Roman" pitchFamily="18" charset="0"/>
              </a:rPr>
              <a:t>(Monte degli Ulivi) </a:t>
            </a:r>
            <a:r>
              <a:rPr lang="it-IT" i="1" dirty="0" smtClean="0">
                <a:latin typeface="Times New Roman" pitchFamily="18" charset="0"/>
                <a:cs typeface="Times New Roman" pitchFamily="18" charset="0"/>
              </a:rPr>
              <a:t>… gli si avvicinarono i suoi discepoli, </a:t>
            </a:r>
            <a:r>
              <a:rPr lang="it-IT" i="1" dirty="0" smtClean="0">
                <a:solidFill>
                  <a:srgbClr val="C00000"/>
                </a:solidFill>
                <a:latin typeface="Times New Roman" pitchFamily="18" charset="0"/>
                <a:cs typeface="Times New Roman" pitchFamily="18" charset="0"/>
              </a:rPr>
              <a:t>in disparte </a:t>
            </a:r>
            <a:r>
              <a:rPr lang="it-IT" sz="2400" dirty="0" smtClean="0">
                <a:latin typeface="Times New Roman" pitchFamily="18" charset="0"/>
                <a:cs typeface="Times New Roman" pitchFamily="18" charset="0"/>
              </a:rPr>
              <a:t>(Mt 24,3)</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latin typeface="Times New Roman" pitchFamily="18" charset="0"/>
                <a:cs typeface="Times New Roman" pitchFamily="18" charset="0"/>
              </a:rPr>
              <a:t>Fu trasformato</a:t>
            </a:r>
            <a:endParaRPr lang="it-IT" i="1" dirty="0">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buNone/>
            </a:pPr>
            <a:endParaRPr lang="it-IT" dirty="0" smtClean="0"/>
          </a:p>
          <a:p>
            <a:pPr algn="ctr">
              <a:buNone/>
            </a:pPr>
            <a:r>
              <a:rPr lang="el-GR" b="1" dirty="0" smtClean="0"/>
              <a:t>μετεμορφώθη </a:t>
            </a:r>
            <a:endParaRPr lang="it-IT" b="1" dirty="0" smtClean="0"/>
          </a:p>
          <a:p>
            <a:pPr algn="ctr">
              <a:buNone/>
            </a:pPr>
            <a:r>
              <a:rPr lang="it-IT" dirty="0" smtClean="0"/>
              <a:t>Aoristo passivo </a:t>
            </a:r>
          </a:p>
          <a:p>
            <a:pPr algn="ctr">
              <a:buNone/>
            </a:pPr>
            <a:r>
              <a:rPr lang="it-IT" dirty="0" smtClean="0">
                <a:solidFill>
                  <a:srgbClr val="FF0000"/>
                </a:solidFill>
              </a:rPr>
              <a:t>Passivo ‘teologico’</a:t>
            </a:r>
          </a:p>
          <a:p>
            <a:pPr algn="ctr">
              <a:buNone/>
            </a:pPr>
            <a:r>
              <a:rPr lang="it-IT" dirty="0" smtClean="0"/>
              <a:t>L’agente è Dio stesso</a:t>
            </a:r>
          </a:p>
          <a:p>
            <a:pPr algn="ctr">
              <a:buNone/>
            </a:pPr>
            <a:r>
              <a:rPr lang="it-IT" b="1" i="1" dirty="0" smtClean="0">
                <a:solidFill>
                  <a:srgbClr val="C00000"/>
                </a:solidFill>
              </a:rPr>
              <a:t>… modificò la ‘forma’ </a:t>
            </a:r>
            <a:endParaRPr lang="it-IT" b="1" i="1" dirty="0">
              <a:solidFill>
                <a:srgbClr val="C000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latin typeface="Times New Roman" pitchFamily="18" charset="0"/>
                <a:cs typeface="Times New Roman" pitchFamily="18" charset="0"/>
              </a:rPr>
              <a:t>… </a:t>
            </a:r>
            <a:r>
              <a:rPr lang="it-IT" b="1" i="1" dirty="0" smtClean="0">
                <a:solidFill>
                  <a:srgbClr val="C00000"/>
                </a:solidFill>
                <a:latin typeface="Times New Roman" pitchFamily="18" charset="0"/>
                <a:cs typeface="Times New Roman" pitchFamily="18" charset="0"/>
              </a:rPr>
              <a:t>il suo volto brillò</a:t>
            </a:r>
            <a:endParaRPr lang="it-IT" b="1" dirty="0">
              <a:solidFill>
                <a:srgbClr val="C0000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algn="ctr">
              <a:buNone/>
            </a:pPr>
            <a:r>
              <a:rPr lang="it-IT" sz="2400" dirty="0" smtClean="0">
                <a:latin typeface="Times New Roman" pitchFamily="18" charset="0"/>
                <a:cs typeface="Times New Roman" pitchFamily="18" charset="0"/>
              </a:rPr>
              <a:t>Come Mosè sul Monte Sinai:</a:t>
            </a:r>
          </a:p>
          <a:p>
            <a:r>
              <a:rPr lang="it-IT" sz="2400" b="1" i="1" dirty="0" smtClean="0">
                <a:solidFill>
                  <a:srgbClr val="C00000"/>
                </a:solidFill>
                <a:latin typeface="Times New Roman" pitchFamily="18" charset="0"/>
                <a:cs typeface="Times New Roman" pitchFamily="18" charset="0"/>
              </a:rPr>
              <a:t>non sapeva che la pelle del suo viso era diventata raggiante </a:t>
            </a:r>
            <a:r>
              <a:rPr lang="it-IT" sz="2400" dirty="0" smtClean="0">
                <a:latin typeface="Times New Roman" pitchFamily="18" charset="0"/>
                <a:cs typeface="Times New Roman" pitchFamily="18" charset="0"/>
              </a:rPr>
              <a:t>(</a:t>
            </a:r>
            <a:r>
              <a:rPr lang="it-IT" sz="2400" dirty="0" err="1" smtClean="0">
                <a:latin typeface="Times New Roman" pitchFamily="18" charset="0"/>
                <a:cs typeface="Times New Roman" pitchFamily="18" charset="0"/>
              </a:rPr>
              <a:t>Es</a:t>
            </a:r>
            <a:r>
              <a:rPr lang="it-IT" sz="2400" dirty="0" smtClean="0">
                <a:latin typeface="Times New Roman" pitchFamily="18" charset="0"/>
                <a:cs typeface="Times New Roman" pitchFamily="18" charset="0"/>
              </a:rPr>
              <a:t> 34,29)</a:t>
            </a:r>
          </a:p>
          <a:p>
            <a:r>
              <a:rPr lang="it-IT" sz="2400" b="1" i="1" dirty="0" smtClean="0">
                <a:latin typeface="Times New Roman" pitchFamily="18" charset="0"/>
                <a:cs typeface="Times New Roman" pitchFamily="18" charset="0"/>
              </a:rPr>
              <a:t>vedendo che la pelle del suo viso era raggiante </a:t>
            </a:r>
            <a:r>
              <a:rPr lang="it-IT" sz="2400" dirty="0" smtClean="0">
                <a:latin typeface="Times New Roman" pitchFamily="18" charset="0"/>
                <a:cs typeface="Times New Roman" pitchFamily="18" charset="0"/>
              </a:rPr>
              <a:t>(</a:t>
            </a:r>
            <a:r>
              <a:rPr lang="it-IT" sz="2400" dirty="0" err="1" smtClean="0">
                <a:latin typeface="Times New Roman" pitchFamily="18" charset="0"/>
                <a:cs typeface="Times New Roman" pitchFamily="18" charset="0"/>
              </a:rPr>
              <a:t>Es</a:t>
            </a:r>
            <a:r>
              <a:rPr lang="it-IT" sz="2400" dirty="0" smtClean="0">
                <a:latin typeface="Times New Roman" pitchFamily="18" charset="0"/>
                <a:cs typeface="Times New Roman" pitchFamily="18" charset="0"/>
              </a:rPr>
              <a:t> 34,30)</a:t>
            </a:r>
          </a:p>
          <a:p>
            <a:r>
              <a:rPr lang="it-IT" sz="2400" b="1" i="1" dirty="0" smtClean="0">
                <a:solidFill>
                  <a:srgbClr val="C00000"/>
                </a:solidFill>
                <a:latin typeface="Times New Roman" pitchFamily="18" charset="0"/>
                <a:cs typeface="Times New Roman" pitchFamily="18" charset="0"/>
              </a:rPr>
              <a:t>si pose un velo sul viso</a:t>
            </a:r>
            <a:r>
              <a:rPr lang="it-IT" sz="2400" b="1" dirty="0" smtClean="0">
                <a:solidFill>
                  <a:srgbClr val="C00000"/>
                </a:solidFill>
                <a:latin typeface="Times New Roman" pitchFamily="18" charset="0"/>
                <a:cs typeface="Times New Roman" pitchFamily="18" charset="0"/>
              </a:rPr>
              <a:t> </a:t>
            </a:r>
            <a:r>
              <a:rPr lang="it-IT" sz="2400" dirty="0" smtClean="0">
                <a:latin typeface="Times New Roman" pitchFamily="18" charset="0"/>
                <a:cs typeface="Times New Roman" pitchFamily="18" charset="0"/>
              </a:rPr>
              <a:t>(</a:t>
            </a:r>
            <a:r>
              <a:rPr lang="it-IT" sz="2400" dirty="0" err="1" smtClean="0">
                <a:latin typeface="Times New Roman" pitchFamily="18" charset="0"/>
                <a:cs typeface="Times New Roman" pitchFamily="18" charset="0"/>
              </a:rPr>
              <a:t>Es</a:t>
            </a:r>
            <a:r>
              <a:rPr lang="it-IT" sz="2400" dirty="0" smtClean="0">
                <a:latin typeface="Times New Roman" pitchFamily="18" charset="0"/>
                <a:cs typeface="Times New Roman" pitchFamily="18" charset="0"/>
              </a:rPr>
              <a:t> 34,33)</a:t>
            </a:r>
          </a:p>
          <a:p>
            <a:r>
              <a:rPr lang="it-IT" sz="2400" b="1" i="1" dirty="0" smtClean="0">
                <a:latin typeface="Times New Roman" pitchFamily="18" charset="0"/>
                <a:cs typeface="Times New Roman" pitchFamily="18" charset="0"/>
              </a:rPr>
              <a:t>Quando entrava davanti al Signore per parlare con lui, Mosè si toglieva il velo, fin quando non fosse uscito  </a:t>
            </a:r>
            <a:r>
              <a:rPr lang="it-IT" sz="2400" dirty="0" smtClean="0">
                <a:latin typeface="Times New Roman" pitchFamily="18" charset="0"/>
                <a:cs typeface="Times New Roman" pitchFamily="18" charset="0"/>
              </a:rPr>
              <a:t>(</a:t>
            </a:r>
            <a:r>
              <a:rPr lang="it-IT" sz="2400" dirty="0" err="1" smtClean="0">
                <a:latin typeface="Times New Roman" pitchFamily="18" charset="0"/>
                <a:cs typeface="Times New Roman" pitchFamily="18" charset="0"/>
              </a:rPr>
              <a:t>Es</a:t>
            </a:r>
            <a:r>
              <a:rPr lang="it-IT" sz="2400" dirty="0" smtClean="0">
                <a:latin typeface="Times New Roman" pitchFamily="18" charset="0"/>
                <a:cs typeface="Times New Roman" pitchFamily="18" charset="0"/>
              </a:rPr>
              <a:t> 34,34)</a:t>
            </a:r>
          </a:p>
          <a:p>
            <a:r>
              <a:rPr lang="it-IT" sz="2400" b="1" i="1" dirty="0" smtClean="0">
                <a:solidFill>
                  <a:srgbClr val="C00000"/>
                </a:solidFill>
                <a:latin typeface="Times New Roman" pitchFamily="18" charset="0"/>
                <a:cs typeface="Times New Roman" pitchFamily="18" charset="0"/>
              </a:rPr>
              <a:t>Gli Israeliti, guardando in faccia Mosè, vedevano che la pelle del suo viso era raggiante. Poi egli si rimetteva il velo sul viso, fin quando non fosse di nuovo entrato a parlare con il Signore</a:t>
            </a:r>
            <a:r>
              <a:rPr lang="it-IT" sz="2400" i="1"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(Es 34,35)</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i="1" dirty="0" smtClean="0">
                <a:solidFill>
                  <a:schemeClr val="tx2">
                    <a:lumMod val="75000"/>
                  </a:schemeClr>
                </a:solidFill>
                <a:latin typeface="Times New Roman" pitchFamily="18" charset="0"/>
                <a:cs typeface="Times New Roman" pitchFamily="18" charset="0"/>
              </a:rPr>
              <a:t>le sue </a:t>
            </a:r>
            <a:r>
              <a:rPr lang="it-IT" sz="3600" b="1" i="1" dirty="0" smtClean="0">
                <a:solidFill>
                  <a:schemeClr val="tx2">
                    <a:lumMod val="75000"/>
                  </a:schemeClr>
                </a:solidFill>
                <a:latin typeface="Times New Roman" pitchFamily="18" charset="0"/>
                <a:cs typeface="Times New Roman" pitchFamily="18" charset="0"/>
              </a:rPr>
              <a:t>vesti</a:t>
            </a:r>
            <a:r>
              <a:rPr lang="it-IT" sz="3600" i="1" dirty="0" smtClean="0">
                <a:solidFill>
                  <a:schemeClr val="tx2">
                    <a:lumMod val="75000"/>
                  </a:schemeClr>
                </a:solidFill>
                <a:latin typeface="Times New Roman" pitchFamily="18" charset="0"/>
                <a:cs typeface="Times New Roman" pitchFamily="18" charset="0"/>
              </a:rPr>
              <a:t> divennero candide come la </a:t>
            </a:r>
            <a:r>
              <a:rPr lang="it-IT" sz="3600" b="1" i="1" dirty="0" smtClean="0">
                <a:solidFill>
                  <a:schemeClr val="tx2">
                    <a:lumMod val="75000"/>
                  </a:schemeClr>
                </a:solidFill>
                <a:latin typeface="Times New Roman" pitchFamily="18" charset="0"/>
                <a:cs typeface="Times New Roman" pitchFamily="18" charset="0"/>
              </a:rPr>
              <a:t>luce</a:t>
            </a:r>
            <a:endParaRPr lang="it-IT" sz="3600" b="1" dirty="0">
              <a:solidFill>
                <a:schemeClr val="tx2">
                  <a:lumMod val="75000"/>
                </a:schemeClr>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lnSpcReduction="10000"/>
          </a:bodyPr>
          <a:lstStyle/>
          <a:p>
            <a:pPr algn="ctr">
              <a:buNone/>
            </a:pPr>
            <a:r>
              <a:rPr lang="it-IT" i="1" dirty="0" smtClean="0">
                <a:latin typeface="Times New Roman" pitchFamily="18" charset="0"/>
                <a:cs typeface="Times New Roman" pitchFamily="18" charset="0"/>
              </a:rPr>
              <a:t>Adamo ed Eva si accorsero di essere nudi</a:t>
            </a:r>
          </a:p>
          <a:p>
            <a:pPr>
              <a:buNone/>
            </a:pPr>
            <a:r>
              <a:rPr lang="it-IT" dirty="0" smtClean="0">
                <a:latin typeface="Times New Roman" pitchFamily="18" charset="0"/>
                <a:cs typeface="Times New Roman" pitchFamily="18" charset="0"/>
              </a:rPr>
              <a:t>… hanno cioè perduto la ‘veste’ …</a:t>
            </a:r>
          </a:p>
          <a:p>
            <a:pPr algn="ctr">
              <a:buNone/>
            </a:pPr>
            <a:r>
              <a:rPr lang="it-IT" b="1" dirty="0" smtClean="0">
                <a:solidFill>
                  <a:srgbClr val="C00000"/>
                </a:solidFill>
                <a:latin typeface="Times New Roman" pitchFamily="18" charset="0"/>
                <a:cs typeface="Times New Roman" pitchFamily="18" charset="0"/>
              </a:rPr>
              <a:t>“Il Messia, quando verrà, riporterà il vestito della luce di Adamo” </a:t>
            </a:r>
            <a:r>
              <a:rPr lang="it-IT" dirty="0" smtClean="0">
                <a:latin typeface="Times New Roman" pitchFamily="18" charset="0"/>
                <a:cs typeface="Times New Roman" pitchFamily="18" charset="0"/>
              </a:rPr>
              <a:t>(Fonti rabbiniche)</a:t>
            </a:r>
          </a:p>
          <a:p>
            <a:pPr>
              <a:buNone/>
            </a:pPr>
            <a:r>
              <a:rPr lang="it-IT" dirty="0" smtClean="0">
                <a:latin typeface="Times New Roman" pitchFamily="18" charset="0"/>
                <a:cs typeface="Times New Roman" pitchFamily="18" charset="0"/>
              </a:rPr>
              <a:t>In </a:t>
            </a:r>
            <a:r>
              <a:rPr lang="it-IT" dirty="0" err="1" smtClean="0">
                <a:latin typeface="Times New Roman" pitchFamily="18" charset="0"/>
                <a:cs typeface="Times New Roman" pitchFamily="18" charset="0"/>
              </a:rPr>
              <a:t>ebr</a:t>
            </a:r>
            <a:r>
              <a:rPr lang="it-IT" dirty="0" smtClean="0">
                <a:latin typeface="Times New Roman" pitchFamily="18" charset="0"/>
                <a:cs typeface="Times New Roman" pitchFamily="18" charset="0"/>
              </a:rPr>
              <a:t>. gioco di parole: </a:t>
            </a:r>
          </a:p>
          <a:p>
            <a:pPr algn="ctr">
              <a:buNone/>
            </a:pPr>
            <a:r>
              <a:rPr lang="it-IT" dirty="0" smtClean="0">
                <a:latin typeface="Times New Roman" pitchFamily="18" charset="0"/>
                <a:cs typeface="Times New Roman" pitchFamily="18" charset="0"/>
              </a:rPr>
              <a:t>  ‛</a:t>
            </a:r>
            <a:r>
              <a:rPr lang="it-IT" i="1" dirty="0" smtClean="0">
                <a:latin typeface="Times New Roman" pitchFamily="18" charset="0"/>
                <a:cs typeface="Times New Roman" pitchFamily="18" charset="0"/>
              </a:rPr>
              <a:t>or  </a:t>
            </a:r>
            <a:r>
              <a:rPr lang="it-IT" dirty="0" smtClean="0">
                <a:latin typeface="Times New Roman" pitchFamily="18" charset="0"/>
                <a:cs typeface="Times New Roman" pitchFamily="18" charset="0"/>
              </a:rPr>
              <a:t>= </a:t>
            </a:r>
            <a:r>
              <a:rPr lang="it-IT" i="1" dirty="0" smtClean="0">
                <a:latin typeface="Times New Roman" pitchFamily="18" charset="0"/>
                <a:cs typeface="Times New Roman" pitchFamily="18" charset="0"/>
              </a:rPr>
              <a:t>pelle  </a:t>
            </a:r>
            <a:r>
              <a:rPr lang="it-IT" dirty="0" smtClean="0">
                <a:latin typeface="Times New Roman" pitchFamily="18" charset="0"/>
                <a:cs typeface="Times New Roman" pitchFamily="18" charset="0"/>
              </a:rPr>
              <a:t>’</a:t>
            </a:r>
            <a:r>
              <a:rPr lang="it-IT" i="1" dirty="0" smtClean="0">
                <a:latin typeface="Times New Roman" pitchFamily="18" charset="0"/>
                <a:cs typeface="Times New Roman" pitchFamily="18" charset="0"/>
              </a:rPr>
              <a:t>or </a:t>
            </a:r>
            <a:r>
              <a:rPr lang="it-IT" dirty="0" smtClean="0">
                <a:latin typeface="Times New Roman" pitchFamily="18" charset="0"/>
                <a:cs typeface="Times New Roman" pitchFamily="18" charset="0"/>
              </a:rPr>
              <a:t>= </a:t>
            </a:r>
            <a:r>
              <a:rPr lang="it-IT" i="1" dirty="0" smtClean="0">
                <a:latin typeface="Times New Roman" pitchFamily="18" charset="0"/>
                <a:cs typeface="Times New Roman" pitchFamily="18" charset="0"/>
              </a:rPr>
              <a:t>luce</a:t>
            </a:r>
          </a:p>
          <a:p>
            <a:pPr algn="ctr">
              <a:buNone/>
            </a:pPr>
            <a:r>
              <a:rPr lang="it-IT" dirty="0" smtClean="0">
                <a:latin typeface="Times New Roman" pitchFamily="18" charset="0"/>
                <a:cs typeface="Times New Roman" pitchFamily="18" charset="0"/>
              </a:rPr>
              <a:t>Cioè trasparenza tra l’uomo e la donna</a:t>
            </a:r>
          </a:p>
          <a:p>
            <a:pPr algn="ctr">
              <a:buNone/>
            </a:pPr>
            <a:r>
              <a:rPr lang="it-IT" b="1" dirty="0" smtClean="0">
                <a:solidFill>
                  <a:srgbClr val="0070C0"/>
                </a:solidFill>
                <a:latin typeface="Times New Roman" pitchFamily="18" charset="0"/>
                <a:cs typeface="Times New Roman" pitchFamily="18" charset="0"/>
              </a:rPr>
              <a:t>Gesù ha restituito l’originaria </a:t>
            </a:r>
            <a:r>
              <a:rPr lang="it-IT" b="1" i="1" dirty="0" smtClean="0">
                <a:solidFill>
                  <a:srgbClr val="0070C0"/>
                </a:solidFill>
                <a:latin typeface="Times New Roman" pitchFamily="18" charset="0"/>
                <a:cs typeface="Times New Roman" pitchFamily="18" charset="0"/>
              </a:rPr>
              <a:t>luce</a:t>
            </a:r>
            <a:endParaRPr lang="it-IT"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latin typeface="Times New Roman" pitchFamily="18" charset="0"/>
                <a:cs typeface="Times New Roman" pitchFamily="18" charset="0"/>
              </a:rPr>
              <a:t>apparvero loro Mosè ed Elia</a:t>
            </a:r>
            <a:endParaRPr lang="it-IT" i="1" dirty="0"/>
          </a:p>
        </p:txBody>
      </p:sp>
      <p:sp>
        <p:nvSpPr>
          <p:cNvPr id="3" name="Segnaposto contenuto 2"/>
          <p:cNvSpPr>
            <a:spLocks noGrp="1"/>
          </p:cNvSpPr>
          <p:nvPr>
            <p:ph idx="1"/>
          </p:nvPr>
        </p:nvSpPr>
        <p:spPr/>
        <p:txBody>
          <a:bodyPr/>
          <a:lstStyle/>
          <a:p>
            <a:pPr algn="ctr">
              <a:buNone/>
            </a:pPr>
            <a:endParaRPr lang="it-IT" i="1" dirty="0" smtClean="0"/>
          </a:p>
          <a:p>
            <a:pPr algn="ctr">
              <a:buNone/>
            </a:pPr>
            <a:r>
              <a:rPr lang="it-IT" i="1" dirty="0" smtClean="0"/>
              <a:t>Mosè </a:t>
            </a:r>
            <a:r>
              <a:rPr lang="it-IT" dirty="0" smtClean="0"/>
              <a:t>= </a:t>
            </a:r>
            <a:r>
              <a:rPr lang="it-IT" i="1" dirty="0" smtClean="0"/>
              <a:t>Torah</a:t>
            </a:r>
          </a:p>
          <a:p>
            <a:pPr algn="ctr">
              <a:buNone/>
            </a:pPr>
            <a:r>
              <a:rPr lang="it-IT" i="1" dirty="0" smtClean="0"/>
              <a:t>Elia </a:t>
            </a:r>
            <a:r>
              <a:rPr lang="it-IT" dirty="0" smtClean="0"/>
              <a:t>= </a:t>
            </a:r>
            <a:r>
              <a:rPr lang="it-IT" i="1" dirty="0" smtClean="0"/>
              <a:t>Profeti</a:t>
            </a:r>
          </a:p>
          <a:p>
            <a:pPr algn="ctr">
              <a:buNone/>
            </a:pPr>
            <a:endParaRPr lang="it-IT" i="1" dirty="0" smtClean="0"/>
          </a:p>
          <a:p>
            <a:pPr algn="ctr">
              <a:buNone/>
            </a:pPr>
            <a:endParaRPr lang="it-IT" i="1" dirty="0" smtClean="0"/>
          </a:p>
          <a:p>
            <a:pPr algn="ctr">
              <a:buNone/>
            </a:pPr>
            <a:endParaRPr lang="it-IT" i="1" dirty="0" smtClean="0"/>
          </a:p>
          <a:p>
            <a:pPr algn="ctr">
              <a:buNone/>
            </a:pPr>
            <a:endParaRPr lang="it-IT" i="1" dirty="0"/>
          </a:p>
        </p:txBody>
      </p:sp>
      <p:graphicFrame>
        <p:nvGraphicFramePr>
          <p:cNvPr id="4" name="Tabella 3"/>
          <p:cNvGraphicFramePr>
            <a:graphicFrameLocks noGrp="1"/>
          </p:cNvGraphicFramePr>
          <p:nvPr/>
        </p:nvGraphicFramePr>
        <p:xfrm>
          <a:off x="1524000" y="3429000"/>
          <a:ext cx="6096000" cy="785818"/>
        </p:xfrm>
        <a:graphic>
          <a:graphicData uri="http://schemas.openxmlformats.org/drawingml/2006/table">
            <a:tbl>
              <a:tblPr firstRow="1" bandRow="1">
                <a:tableStyleId>{5C22544A-7EE6-4342-B048-85BDC9FD1C3A}</a:tableStyleId>
              </a:tblPr>
              <a:tblGrid>
                <a:gridCol w="2032000"/>
                <a:gridCol w="2032000"/>
                <a:gridCol w="2032000"/>
              </a:tblGrid>
              <a:tr h="785818">
                <a:tc>
                  <a:txBody>
                    <a:bodyPr/>
                    <a:lstStyle/>
                    <a:p>
                      <a:pPr algn="ctr"/>
                      <a:r>
                        <a:rPr lang="it-IT" sz="2800" dirty="0" smtClean="0">
                          <a:latin typeface="Times New Roman" pitchFamily="18" charset="0"/>
                          <a:cs typeface="Times New Roman" pitchFamily="18" charset="0"/>
                        </a:rPr>
                        <a:t>Torah</a:t>
                      </a:r>
                      <a:endParaRPr lang="it-IT" sz="2800" dirty="0">
                        <a:latin typeface="Times New Roman" pitchFamily="18" charset="0"/>
                        <a:cs typeface="Times New Roman" pitchFamily="18" charset="0"/>
                      </a:endParaRPr>
                    </a:p>
                  </a:txBody>
                  <a:tcPr/>
                </a:tc>
                <a:tc>
                  <a:txBody>
                    <a:bodyPr/>
                    <a:lstStyle/>
                    <a:p>
                      <a:pPr algn="ctr"/>
                      <a:r>
                        <a:rPr lang="it-IT" sz="2800" dirty="0" smtClean="0">
                          <a:latin typeface="Times New Roman" pitchFamily="18" charset="0"/>
                          <a:cs typeface="Times New Roman" pitchFamily="18" charset="0"/>
                        </a:rPr>
                        <a:t>Profeti</a:t>
                      </a:r>
                      <a:endParaRPr lang="it-IT" sz="2800" dirty="0">
                        <a:latin typeface="Times New Roman" pitchFamily="18" charset="0"/>
                        <a:cs typeface="Times New Roman" pitchFamily="18" charset="0"/>
                      </a:endParaRPr>
                    </a:p>
                  </a:txBody>
                  <a:tcPr/>
                </a:tc>
                <a:tc>
                  <a:txBody>
                    <a:bodyPr/>
                    <a:lstStyle/>
                    <a:p>
                      <a:pPr algn="ctr"/>
                      <a:r>
                        <a:rPr lang="it-IT" sz="2800" dirty="0" smtClean="0">
                          <a:latin typeface="Times New Roman" pitchFamily="18" charset="0"/>
                          <a:cs typeface="Times New Roman" pitchFamily="18" charset="0"/>
                        </a:rPr>
                        <a:t>Scritti</a:t>
                      </a:r>
                      <a:endParaRPr lang="it-IT" sz="28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lgn="ctr"/>
            <a:r>
              <a:rPr lang="it-IT" dirty="0" smtClean="0">
                <a:solidFill>
                  <a:schemeClr val="accent6">
                    <a:lumMod val="75000"/>
                  </a:schemeClr>
                </a:solidFill>
                <a:latin typeface="Aharoni" pitchFamily="2" charset="-79"/>
                <a:cs typeface="Aharoni" pitchFamily="2" charset="-79"/>
              </a:rPr>
              <a:t>La tradizione, dopo </a:t>
            </a:r>
            <a:r>
              <a:rPr lang="it-IT" dirty="0" err="1" smtClean="0">
                <a:solidFill>
                  <a:schemeClr val="accent6">
                    <a:lumMod val="75000"/>
                  </a:schemeClr>
                </a:solidFill>
                <a:latin typeface="Aharoni" pitchFamily="2" charset="-79"/>
                <a:cs typeface="Aharoni" pitchFamily="2" charset="-79"/>
              </a:rPr>
              <a:t>Ireneo</a:t>
            </a:r>
            <a:r>
              <a:rPr lang="it-IT" dirty="0" smtClean="0">
                <a:solidFill>
                  <a:schemeClr val="accent6">
                    <a:lumMod val="75000"/>
                  </a:schemeClr>
                </a:solidFill>
                <a:latin typeface="Aharoni" pitchFamily="2" charset="-79"/>
                <a:cs typeface="Aharoni" pitchFamily="2" charset="-79"/>
              </a:rPr>
              <a:t>, riterrà l’ordine: </a:t>
            </a:r>
            <a:r>
              <a:rPr lang="it-IT" dirty="0" smtClean="0">
                <a:latin typeface="Aharoni" pitchFamily="2" charset="-79"/>
                <a:cs typeface="Aharoni" pitchFamily="2" charset="-79"/>
              </a:rPr>
              <a:t>Mt, Mc e </a:t>
            </a:r>
            <a:r>
              <a:rPr lang="it-IT" dirty="0" err="1" smtClean="0">
                <a:latin typeface="Aharoni" pitchFamily="2" charset="-79"/>
                <a:cs typeface="Aharoni" pitchFamily="2" charset="-79"/>
              </a:rPr>
              <a:t>Lc</a:t>
            </a:r>
            <a:r>
              <a:rPr lang="it-IT" dirty="0" smtClean="0">
                <a:solidFill>
                  <a:schemeClr val="accent6">
                    <a:lumMod val="75000"/>
                  </a:schemeClr>
                </a:solidFill>
                <a:latin typeface="Aharoni" pitchFamily="2" charset="-79"/>
                <a:cs typeface="Aharoni" pitchFamily="2" charset="-79"/>
              </a:rPr>
              <a:t>.</a:t>
            </a:r>
          </a:p>
          <a:p>
            <a:pPr algn="ctr"/>
            <a:endParaRPr lang="it-IT" dirty="0" smtClean="0">
              <a:solidFill>
                <a:schemeClr val="accent6">
                  <a:lumMod val="75000"/>
                </a:schemeClr>
              </a:solidFill>
              <a:latin typeface="Aharoni" pitchFamily="2" charset="-79"/>
              <a:cs typeface="Aharoni" pitchFamily="2" charset="-79"/>
            </a:endParaRPr>
          </a:p>
          <a:p>
            <a:pPr algn="ctr"/>
            <a:r>
              <a:rPr lang="it-IT" dirty="0" smtClean="0">
                <a:solidFill>
                  <a:schemeClr val="accent6">
                    <a:lumMod val="75000"/>
                  </a:schemeClr>
                </a:solidFill>
                <a:latin typeface="Aharoni" pitchFamily="2" charset="-79"/>
                <a:cs typeface="Aharoni" pitchFamily="2" charset="-79"/>
              </a:rPr>
              <a:t>Perché?</a:t>
            </a:r>
          </a:p>
          <a:p>
            <a:pPr algn="ctr"/>
            <a:endParaRPr lang="it-IT" dirty="0" smtClean="0">
              <a:solidFill>
                <a:schemeClr val="accent6">
                  <a:lumMod val="75000"/>
                </a:schemeClr>
              </a:solidFill>
              <a:latin typeface="Aharoni" pitchFamily="2" charset="-79"/>
              <a:cs typeface="Aharoni" pitchFamily="2" charset="-79"/>
            </a:endParaRPr>
          </a:p>
          <a:p>
            <a:pPr algn="ctr"/>
            <a:r>
              <a:rPr lang="it-IT" dirty="0" smtClean="0">
                <a:solidFill>
                  <a:schemeClr val="accent6">
                    <a:lumMod val="75000"/>
                  </a:schemeClr>
                </a:solidFill>
                <a:latin typeface="Aharoni" pitchFamily="2" charset="-79"/>
                <a:cs typeface="Aharoni" pitchFamily="2" charset="-79"/>
              </a:rPr>
              <a:t>Quando furono effettivamente scritti?</a:t>
            </a:r>
          </a:p>
          <a:p>
            <a:endParaRPr lang="it-IT"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latin typeface="Times New Roman" pitchFamily="18" charset="0"/>
                <a:cs typeface="Times New Roman" pitchFamily="18" charset="0"/>
              </a:rPr>
              <a:t>è bello per noi essere qui …</a:t>
            </a:r>
            <a:endParaRPr lang="it-IT" dirty="0"/>
          </a:p>
        </p:txBody>
      </p:sp>
      <p:sp>
        <p:nvSpPr>
          <p:cNvPr id="3" name="Segnaposto contenuto 2"/>
          <p:cNvSpPr>
            <a:spLocks noGrp="1"/>
          </p:cNvSpPr>
          <p:nvPr>
            <p:ph idx="1"/>
          </p:nvPr>
        </p:nvSpPr>
        <p:spPr/>
        <p:txBody>
          <a:bodyPr/>
          <a:lstStyle/>
          <a:p>
            <a:pPr algn="ctr"/>
            <a:r>
              <a:rPr lang="it-IT" dirty="0" smtClean="0">
                <a:latin typeface="Times New Roman" pitchFamily="18" charset="0"/>
                <a:cs typeface="Times New Roman" pitchFamily="18" charset="0"/>
              </a:rPr>
              <a:t>Pietro sempre prende l’iniziativa</a:t>
            </a:r>
          </a:p>
          <a:p>
            <a:pPr algn="ctr">
              <a:buNone/>
            </a:pPr>
            <a:r>
              <a:rPr lang="it-IT" dirty="0" smtClean="0">
                <a:latin typeface="Times New Roman" pitchFamily="18" charset="0"/>
                <a:cs typeface="Times New Roman" pitchFamily="18" charset="0"/>
              </a:rPr>
              <a:t>Mt usa il verbo al singolare: </a:t>
            </a:r>
            <a:r>
              <a:rPr lang="it-IT" i="1" dirty="0" smtClean="0">
                <a:latin typeface="Times New Roman" pitchFamily="18" charset="0"/>
                <a:cs typeface="Times New Roman" pitchFamily="18" charset="0"/>
              </a:rPr>
              <a:t>preparerò …</a:t>
            </a:r>
          </a:p>
          <a:p>
            <a:pPr algn="ctr">
              <a:buNone/>
            </a:pPr>
            <a:endParaRPr lang="it-IT" dirty="0" smtClean="0">
              <a:latin typeface="Times New Roman" pitchFamily="18" charset="0"/>
              <a:cs typeface="Times New Roman" pitchFamily="18" charset="0"/>
            </a:endParaRPr>
          </a:p>
          <a:p>
            <a:pPr algn="ctr">
              <a:buNone/>
            </a:pPr>
            <a:r>
              <a:rPr lang="it-IT" b="1" i="1" dirty="0" smtClean="0">
                <a:solidFill>
                  <a:srgbClr val="C00000"/>
                </a:solidFill>
                <a:latin typeface="Times New Roman" pitchFamily="18" charset="0"/>
                <a:cs typeface="Times New Roman" pitchFamily="18" charset="0"/>
              </a:rPr>
              <a:t>Tre Tende</a:t>
            </a:r>
          </a:p>
          <a:p>
            <a:pPr algn="ctr">
              <a:buNone/>
            </a:pPr>
            <a:r>
              <a:rPr lang="it-IT" dirty="0" smtClean="0">
                <a:latin typeface="Times New Roman" pitchFamily="18" charset="0"/>
                <a:cs typeface="Times New Roman" pitchFamily="18" charset="0"/>
              </a:rPr>
              <a:t>Ancora la festa di </a:t>
            </a:r>
            <a:r>
              <a:rPr lang="it-IT" dirty="0" err="1" smtClean="0">
                <a:latin typeface="Times New Roman" pitchFamily="18" charset="0"/>
                <a:cs typeface="Times New Roman" pitchFamily="18" charset="0"/>
              </a:rPr>
              <a:t>Sukkot</a:t>
            </a:r>
            <a:r>
              <a:rPr lang="it-IT" dirty="0" smtClean="0">
                <a:latin typeface="Times New Roman" pitchFamily="18" charset="0"/>
                <a:cs typeface="Times New Roman" pitchFamily="18" charset="0"/>
              </a:rPr>
              <a:t>!</a:t>
            </a:r>
          </a:p>
          <a:p>
            <a:pPr algn="ctr">
              <a:buNone/>
            </a:pPr>
            <a:r>
              <a:rPr lang="it-IT" b="1" dirty="0" smtClean="0">
                <a:latin typeface="Times New Roman" pitchFamily="18" charset="0"/>
                <a:cs typeface="Times New Roman" pitchFamily="18" charset="0"/>
              </a:rPr>
              <a:t>Unica liturgia dell’anno in cui il Sommo sacerdote pronunciava solennemente il nome di YHWH nel Santo dei Santi</a:t>
            </a:r>
          </a:p>
          <a:p>
            <a:pPr algn="ctr">
              <a:buNone/>
            </a:pP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i="1" dirty="0" smtClean="0"/>
              <a:t>il Dio con noi</a:t>
            </a:r>
            <a:endParaRPr lang="it-IT" i="1" dirty="0"/>
          </a:p>
        </p:txBody>
      </p:sp>
      <p:graphicFrame>
        <p:nvGraphicFramePr>
          <p:cNvPr id="5" name="Segnaposto contenuto 4"/>
          <p:cNvGraphicFramePr>
            <a:graphicFrameLocks noGrp="1"/>
          </p:cNvGraphicFramePr>
          <p:nvPr>
            <p:ph idx="1"/>
          </p:nvPr>
        </p:nvGraphicFramePr>
        <p:xfrm>
          <a:off x="457200" y="2500306"/>
          <a:ext cx="8229600" cy="2428892"/>
        </p:xfrm>
        <a:graphic>
          <a:graphicData uri="http://schemas.openxmlformats.org/drawingml/2006/table">
            <a:tbl>
              <a:tblPr firstRow="1" bandRow="1">
                <a:tableStyleId>{5C22544A-7EE6-4342-B048-85BDC9FD1C3A}</a:tableStyleId>
              </a:tblPr>
              <a:tblGrid>
                <a:gridCol w="4114800"/>
                <a:gridCol w="4114800"/>
              </a:tblGrid>
              <a:tr h="2428892">
                <a:tc>
                  <a:txBody>
                    <a:bodyPr/>
                    <a:lstStyle/>
                    <a:p>
                      <a:r>
                        <a:rPr lang="el-GR" sz="3600" b="1" kern="1200" baseline="0" dirty="0" smtClean="0">
                          <a:solidFill>
                            <a:schemeClr val="lt1"/>
                          </a:solidFill>
                          <a:latin typeface="+mn-lt"/>
                          <a:ea typeface="+mn-ea"/>
                          <a:cs typeface="+mn-cs"/>
                        </a:rPr>
                        <a:t>Καὶ ὁ λόγος σὰρξ ἐγένετο καὶ </a:t>
                      </a:r>
                      <a:r>
                        <a:rPr lang="el-GR" sz="3600" b="1" kern="1200" baseline="0" dirty="0" smtClean="0">
                          <a:solidFill>
                            <a:srgbClr val="FF0000"/>
                          </a:solidFill>
                          <a:latin typeface="+mn-lt"/>
                          <a:ea typeface="+mn-ea"/>
                          <a:cs typeface="+mn-cs"/>
                        </a:rPr>
                        <a:t>ἐσκήνωσεν</a:t>
                      </a:r>
                      <a:r>
                        <a:rPr lang="el-GR" sz="3600" b="1" kern="1200" baseline="0" dirty="0" smtClean="0">
                          <a:solidFill>
                            <a:schemeClr val="lt1"/>
                          </a:solidFill>
                          <a:latin typeface="+mn-lt"/>
                          <a:ea typeface="+mn-ea"/>
                          <a:cs typeface="+mn-cs"/>
                        </a:rPr>
                        <a:t> ἐν ἡμῖν </a:t>
                      </a:r>
                      <a:endParaRPr lang="it-IT" sz="3600" dirty="0"/>
                    </a:p>
                  </a:txBody>
                  <a:tcPr/>
                </a:tc>
                <a:tc>
                  <a:txBody>
                    <a:bodyPr/>
                    <a:lstStyle/>
                    <a:p>
                      <a:r>
                        <a:rPr lang="it-IT" sz="3600" i="1" dirty="0" smtClean="0"/>
                        <a:t>E il Verbo si fece carne e </a:t>
                      </a:r>
                      <a:r>
                        <a:rPr lang="it-IT" sz="3600" i="1" dirty="0" smtClean="0">
                          <a:solidFill>
                            <a:srgbClr val="FF0000"/>
                          </a:solidFill>
                        </a:rPr>
                        <a:t>pose la tenda</a:t>
                      </a:r>
                      <a:r>
                        <a:rPr lang="it-IT" sz="3600" i="1" dirty="0" smtClean="0"/>
                        <a:t> fra noi</a:t>
                      </a:r>
                      <a:endParaRPr lang="it-IT" sz="3600" i="1" dirty="0"/>
                    </a:p>
                  </a:txBody>
                  <a:tcPr/>
                </a:tc>
              </a:tr>
            </a:tbl>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latin typeface="Times New Roman" pitchFamily="18" charset="0"/>
                <a:cs typeface="Times New Roman" pitchFamily="18" charset="0"/>
              </a:rPr>
              <a:t>… </a:t>
            </a:r>
            <a:r>
              <a:rPr lang="it-IT" b="1" i="1" dirty="0" smtClean="0">
                <a:solidFill>
                  <a:srgbClr val="C00000"/>
                </a:solidFill>
                <a:latin typeface="Times New Roman" pitchFamily="18" charset="0"/>
                <a:cs typeface="Times New Roman" pitchFamily="18" charset="0"/>
              </a:rPr>
              <a:t>nuvola luminosa li adombrò</a:t>
            </a:r>
            <a:endParaRPr lang="it-IT" b="1" i="1" dirty="0">
              <a:solidFill>
                <a:srgbClr val="C0000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algn="ctr">
              <a:buNone/>
            </a:pPr>
            <a:r>
              <a:rPr lang="it-IT" dirty="0" smtClean="0">
                <a:latin typeface="Times New Roman" pitchFamily="18" charset="0"/>
                <a:cs typeface="Times New Roman" pitchFamily="18" charset="0"/>
              </a:rPr>
              <a:t>Ossimoro che ha origini dall’</a:t>
            </a:r>
            <a:r>
              <a:rPr lang="it-IT" b="1" dirty="0" smtClean="0">
                <a:solidFill>
                  <a:srgbClr val="0070C0"/>
                </a:solidFill>
                <a:latin typeface="Times New Roman" pitchFamily="18" charset="0"/>
                <a:cs typeface="Times New Roman" pitchFamily="18" charset="0"/>
              </a:rPr>
              <a:t>AT</a:t>
            </a:r>
          </a:p>
          <a:p>
            <a:pPr algn="ctr">
              <a:buNone/>
            </a:pPr>
            <a:r>
              <a:rPr lang="it-IT" dirty="0" smtClean="0">
                <a:latin typeface="Times New Roman" pitchFamily="18" charset="0"/>
                <a:cs typeface="Times New Roman" pitchFamily="18" charset="0"/>
              </a:rPr>
              <a:t>-la nuvola che accompagnava gli israeliti</a:t>
            </a:r>
          </a:p>
          <a:p>
            <a:pPr algn="ctr">
              <a:buNone/>
            </a:pPr>
            <a:r>
              <a:rPr lang="it-IT" dirty="0" smtClean="0">
                <a:latin typeface="Times New Roman" pitchFamily="18" charset="0"/>
                <a:cs typeface="Times New Roman" pitchFamily="18" charset="0"/>
              </a:rPr>
              <a:t>-la nuvola della presenza di Dio sul Sinai</a:t>
            </a:r>
          </a:p>
          <a:p>
            <a:pPr algn="ctr">
              <a:buNone/>
            </a:pPr>
            <a:r>
              <a:rPr lang="it-IT" dirty="0" smtClean="0">
                <a:latin typeface="Times New Roman" pitchFamily="18" charset="0"/>
                <a:cs typeface="Times New Roman" pitchFamily="18" charset="0"/>
              </a:rPr>
              <a:t>-la nuvola sulla tenda del convegno</a:t>
            </a:r>
          </a:p>
          <a:p>
            <a:pPr algn="ctr">
              <a:buNone/>
            </a:pPr>
            <a:r>
              <a:rPr lang="it-IT" b="1" i="1" dirty="0" err="1" smtClean="0">
                <a:solidFill>
                  <a:srgbClr val="FF0000"/>
                </a:solidFill>
                <a:latin typeface="Times New Roman" pitchFamily="18" charset="0"/>
                <a:cs typeface="Times New Roman" pitchFamily="18" charset="0"/>
              </a:rPr>
              <a:t>Shekinà</a:t>
            </a:r>
            <a:r>
              <a:rPr lang="it-IT" dirty="0" smtClean="0">
                <a:solidFill>
                  <a:srgbClr val="FF0000"/>
                </a:solidFill>
                <a:latin typeface="Times New Roman" pitchFamily="18" charset="0"/>
                <a:cs typeface="Times New Roman" pitchFamily="18" charset="0"/>
              </a:rPr>
              <a:t> = </a:t>
            </a:r>
            <a:r>
              <a:rPr lang="it-IT" dirty="0" smtClean="0">
                <a:latin typeface="Times New Roman" pitchFamily="18" charset="0"/>
                <a:cs typeface="Times New Roman" pitchFamily="18" charset="0"/>
              </a:rPr>
              <a:t>presenza divina</a:t>
            </a:r>
          </a:p>
          <a:p>
            <a:r>
              <a:rPr lang="it-IT" dirty="0" smtClean="0">
                <a:latin typeface="Times New Roman" pitchFamily="18" charset="0"/>
                <a:cs typeface="Times New Roman" pitchFamily="18" charset="0"/>
              </a:rPr>
              <a:t>Così Mt 18,20: </a:t>
            </a:r>
            <a:r>
              <a:rPr lang="it-IT" i="1" dirty="0" smtClean="0"/>
              <a:t>Perché dove sono due o tre riuniti nel mio nome, lì </a:t>
            </a:r>
            <a:r>
              <a:rPr lang="it-IT" b="1" i="1" dirty="0" smtClean="0">
                <a:solidFill>
                  <a:schemeClr val="tx2">
                    <a:lumMod val="75000"/>
                  </a:schemeClr>
                </a:solidFill>
              </a:rPr>
              <a:t>sono io in mezzo a loro</a:t>
            </a:r>
            <a:r>
              <a:rPr lang="it-IT" i="1" dirty="0" smtClean="0"/>
              <a:t> </a:t>
            </a:r>
            <a:r>
              <a:rPr lang="it-IT" dirty="0" smtClean="0">
                <a:latin typeface="Times New Roman" pitchFamily="18" charset="0"/>
                <a:cs typeface="Times New Roman" pitchFamily="18" charset="0"/>
              </a:rPr>
              <a:t> </a:t>
            </a:r>
            <a:r>
              <a:rPr lang="it-IT" dirty="0" smtClean="0">
                <a:solidFill>
                  <a:srgbClr val="FF0000"/>
                </a:solidFill>
                <a:latin typeface="Times New Roman" pitchFamily="18" charset="0"/>
                <a:cs typeface="Times New Roman" pitchFamily="18" charset="0"/>
              </a:rPr>
              <a:t> </a:t>
            </a:r>
            <a:r>
              <a:rPr lang="it-IT" dirty="0" smtClean="0">
                <a:latin typeface="Times New Roman" pitchFamily="18" charset="0"/>
                <a:cs typeface="Times New Roman" pitchFamily="18" charset="0"/>
              </a:rPr>
              <a:t> </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latin typeface="Times New Roman" pitchFamily="18" charset="0"/>
                <a:cs typeface="Times New Roman" pitchFamily="18" charset="0"/>
              </a:rPr>
              <a:t>una </a:t>
            </a:r>
            <a:r>
              <a:rPr lang="it-IT" b="1" i="1" dirty="0" smtClean="0">
                <a:solidFill>
                  <a:srgbClr val="C00000"/>
                </a:solidFill>
                <a:latin typeface="Times New Roman" pitchFamily="18" charset="0"/>
                <a:cs typeface="Times New Roman" pitchFamily="18" charset="0"/>
              </a:rPr>
              <a:t>voce</a:t>
            </a:r>
            <a:r>
              <a:rPr lang="it-IT" b="1" i="1" dirty="0" smtClean="0">
                <a:latin typeface="Times New Roman" pitchFamily="18" charset="0"/>
                <a:cs typeface="Times New Roman" pitchFamily="18" charset="0"/>
              </a:rPr>
              <a:t> dalla nube …</a:t>
            </a:r>
            <a:endParaRPr lang="it-IT" b="1" dirty="0">
              <a:latin typeface="Times New Roman" pitchFamily="18" charset="0"/>
              <a:cs typeface="Times New Roman" pitchFamily="18" charset="0"/>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746400308"/>
              </p:ext>
            </p:extLst>
          </p:nvPr>
        </p:nvGraphicFramePr>
        <p:xfrm>
          <a:off x="1214414" y="1571612"/>
          <a:ext cx="7000924" cy="3714776"/>
        </p:xfrm>
        <a:graphic>
          <a:graphicData uri="http://schemas.openxmlformats.org/drawingml/2006/table">
            <a:tbl>
              <a:tblPr firstRow="1" bandRow="1">
                <a:tableStyleId>{5C22544A-7EE6-4342-B048-85BDC9FD1C3A}</a:tableStyleId>
              </a:tblPr>
              <a:tblGrid>
                <a:gridCol w="7000924"/>
              </a:tblGrid>
              <a:tr h="3714776">
                <a:tc>
                  <a:txBody>
                    <a:bodyPr/>
                    <a:lstStyle/>
                    <a:p>
                      <a:pPr algn="ctr"/>
                      <a:r>
                        <a:rPr lang="it-IT" sz="3600" dirty="0" smtClean="0">
                          <a:latin typeface="Times New Roman" pitchFamily="18" charset="0"/>
                          <a:cs typeface="Times New Roman" pitchFamily="18" charset="0"/>
                        </a:rPr>
                        <a:t>Se la </a:t>
                      </a:r>
                      <a:r>
                        <a:rPr lang="it-IT" sz="3600" i="1" dirty="0" err="1" smtClean="0">
                          <a:latin typeface="Times New Roman" pitchFamily="18" charset="0"/>
                          <a:cs typeface="Times New Roman" pitchFamily="18" charset="0"/>
                        </a:rPr>
                        <a:t>halakà</a:t>
                      </a:r>
                      <a:r>
                        <a:rPr lang="it-IT" sz="3600" i="1" baseline="0" dirty="0" smtClean="0">
                          <a:latin typeface="Times New Roman" pitchFamily="18" charset="0"/>
                          <a:cs typeface="Times New Roman" pitchFamily="18" charset="0"/>
                        </a:rPr>
                        <a:t> mi dà ragione, sia provato dal Cielo. Ed ecco una voce divina esclamare: “Perché disputare con Rabbi </a:t>
                      </a:r>
                      <a:r>
                        <a:rPr lang="it-IT" sz="3600" i="1" baseline="0" dirty="0" err="1" smtClean="0">
                          <a:latin typeface="Times New Roman" pitchFamily="18" charset="0"/>
                          <a:cs typeface="Times New Roman" pitchFamily="18" charset="0"/>
                        </a:rPr>
                        <a:t>Eliezer</a:t>
                      </a:r>
                      <a:r>
                        <a:rPr lang="it-IT" sz="3600" i="1" baseline="0" dirty="0" smtClean="0">
                          <a:latin typeface="Times New Roman" pitchFamily="18" charset="0"/>
                          <a:cs typeface="Times New Roman" pitchFamily="18" charset="0"/>
                        </a:rPr>
                        <a:t>? La </a:t>
                      </a:r>
                      <a:r>
                        <a:rPr lang="it-IT" sz="3600" i="1" baseline="0" dirty="0" err="1" smtClean="0">
                          <a:latin typeface="Times New Roman" pitchFamily="18" charset="0"/>
                          <a:cs typeface="Times New Roman" pitchFamily="18" charset="0"/>
                        </a:rPr>
                        <a:t>halakà</a:t>
                      </a:r>
                      <a:r>
                        <a:rPr lang="it-IT" sz="3600" i="1" baseline="0" dirty="0" smtClean="0">
                          <a:latin typeface="Times New Roman" pitchFamily="18" charset="0"/>
                          <a:cs typeface="Times New Roman" pitchFamily="18" charset="0"/>
                        </a:rPr>
                        <a:t> è in accordo con lui in tutto</a:t>
                      </a:r>
                      <a:r>
                        <a:rPr lang="it-IT" sz="2400" i="1" baseline="0" dirty="0" smtClean="0">
                          <a:latin typeface="Times New Roman" pitchFamily="18" charset="0"/>
                          <a:cs typeface="Times New Roman" pitchFamily="18" charset="0"/>
                        </a:rPr>
                        <a:t>” </a:t>
                      </a:r>
                      <a:r>
                        <a:rPr lang="it-IT" sz="2400" i="0" baseline="0" dirty="0" smtClean="0">
                          <a:latin typeface="Times New Roman" pitchFamily="18" charset="0"/>
                          <a:cs typeface="Times New Roman" pitchFamily="18" charset="0"/>
                        </a:rPr>
                        <a:t>(Talmud Babilonese)</a:t>
                      </a:r>
                      <a:endParaRPr lang="it-IT"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t>… la Voce</a:t>
            </a:r>
            <a:endParaRPr lang="it-IT" b="1" i="1" dirty="0"/>
          </a:p>
        </p:txBody>
      </p:sp>
      <p:sp>
        <p:nvSpPr>
          <p:cNvPr id="3" name="Segnaposto contenuto 2"/>
          <p:cNvSpPr>
            <a:spLocks noGrp="1"/>
          </p:cNvSpPr>
          <p:nvPr>
            <p:ph idx="1"/>
          </p:nvPr>
        </p:nvSpPr>
        <p:spPr/>
        <p:txBody>
          <a:bodyPr/>
          <a:lstStyle/>
          <a:p>
            <a:pPr algn="ctr">
              <a:buNone/>
            </a:pPr>
            <a:r>
              <a:rPr lang="it-IT" dirty="0" smtClean="0"/>
              <a:t>    </a:t>
            </a:r>
            <a:r>
              <a:rPr lang="it-IT" sz="3600" i="1" dirty="0" smtClean="0">
                <a:latin typeface="Times New Roman" pitchFamily="18" charset="0"/>
                <a:cs typeface="Times New Roman" pitchFamily="18" charset="0"/>
              </a:rPr>
              <a:t>Tutto il popolo percepiva i tuoni e i lampi, il suono del corno e il monte fumante. Il popolo vide, fu preso da tremore e si tenne lontano. Allora dissero a Mosè: "</a:t>
            </a:r>
            <a:r>
              <a:rPr lang="it-IT" sz="3600" i="1" dirty="0" smtClean="0">
                <a:solidFill>
                  <a:srgbClr val="C00000"/>
                </a:solidFill>
                <a:latin typeface="Times New Roman" pitchFamily="18" charset="0"/>
                <a:cs typeface="Times New Roman" pitchFamily="18" charset="0"/>
              </a:rPr>
              <a:t>Parla tu a noi </a:t>
            </a:r>
            <a:r>
              <a:rPr lang="it-IT" sz="3600" i="1" dirty="0" smtClean="0">
                <a:latin typeface="Times New Roman" pitchFamily="18" charset="0"/>
                <a:cs typeface="Times New Roman" pitchFamily="18" charset="0"/>
              </a:rPr>
              <a:t>e noi </a:t>
            </a:r>
            <a:r>
              <a:rPr lang="it-IT" sz="3600" i="1" dirty="0" smtClean="0">
                <a:solidFill>
                  <a:srgbClr val="0070C0"/>
                </a:solidFill>
                <a:latin typeface="Times New Roman" pitchFamily="18" charset="0"/>
                <a:cs typeface="Times New Roman" pitchFamily="18" charset="0"/>
              </a:rPr>
              <a:t>ascolteremo</a:t>
            </a:r>
            <a:r>
              <a:rPr lang="it-IT" sz="3600" i="1" dirty="0" smtClean="0">
                <a:latin typeface="Times New Roman" pitchFamily="18" charset="0"/>
                <a:cs typeface="Times New Roman" pitchFamily="18" charset="0"/>
              </a:rPr>
              <a:t>; ma </a:t>
            </a:r>
            <a:r>
              <a:rPr lang="it-IT" sz="3600" b="1" i="1" dirty="0" smtClean="0">
                <a:latin typeface="Times New Roman" pitchFamily="18" charset="0"/>
                <a:cs typeface="Times New Roman" pitchFamily="18" charset="0"/>
              </a:rPr>
              <a:t>non ci parli Dio</a:t>
            </a:r>
            <a:r>
              <a:rPr lang="it-IT" sz="3600" i="1" dirty="0" smtClean="0">
                <a:latin typeface="Times New Roman" pitchFamily="18" charset="0"/>
                <a:cs typeface="Times New Roman" pitchFamily="18" charset="0"/>
              </a:rPr>
              <a:t>, altrimenti moriremo!" </a:t>
            </a:r>
            <a:r>
              <a:rPr lang="it-IT" sz="2400" dirty="0" smtClean="0"/>
              <a:t>(</a:t>
            </a:r>
            <a:r>
              <a:rPr lang="it-IT" sz="2400" dirty="0" err="1" smtClean="0"/>
              <a:t>Es</a:t>
            </a:r>
            <a:r>
              <a:rPr lang="it-IT" sz="2400" dirty="0" smtClean="0"/>
              <a:t> 20,18-19)</a:t>
            </a:r>
            <a:endParaRPr lang="it-IT" sz="24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Battesimo / Trasfigurazione </a:t>
            </a:r>
            <a:endParaRPr lang="it-IT" dirty="0"/>
          </a:p>
        </p:txBody>
      </p:sp>
      <p:graphicFrame>
        <p:nvGraphicFramePr>
          <p:cNvPr id="4" name="Segnaposto contenuto 3"/>
          <p:cNvGraphicFramePr>
            <a:graphicFrameLocks noGrp="1"/>
          </p:cNvGraphicFramePr>
          <p:nvPr>
            <p:ph idx="1"/>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it-IT" dirty="0" smtClean="0"/>
                        <a:t>Mt 3,17 Battesimo</a:t>
                      </a:r>
                      <a:endParaRPr lang="it-IT" dirty="0"/>
                    </a:p>
                  </a:txBody>
                  <a:tcPr/>
                </a:tc>
                <a:tc>
                  <a:txBody>
                    <a:bodyPr/>
                    <a:lstStyle/>
                    <a:p>
                      <a:pPr algn="ctr"/>
                      <a:r>
                        <a:rPr lang="it-IT" dirty="0" smtClean="0"/>
                        <a:t>Mt 17,5 Trasfigurazione</a:t>
                      </a:r>
                      <a:endParaRPr lang="it-IT" dirty="0"/>
                    </a:p>
                  </a:txBody>
                  <a:tcPr/>
                </a:tc>
              </a:tr>
              <a:tr h="370840">
                <a:tc>
                  <a:txBody>
                    <a:bodyPr/>
                    <a:lstStyle/>
                    <a:p>
                      <a:pPr rtl="0"/>
                      <a:r>
                        <a:rPr lang="it-IT" sz="3600" i="1" kern="1200" baseline="0" dirty="0" smtClean="0">
                          <a:solidFill>
                            <a:schemeClr val="dk1"/>
                          </a:solidFill>
                          <a:latin typeface="Times New Roman" pitchFamily="18" charset="0"/>
                          <a:ea typeface="+mn-ea"/>
                          <a:cs typeface="Times New Roman" pitchFamily="18" charset="0"/>
                        </a:rPr>
                        <a:t>Questi è il Figlio mio, l'amato: in lui ho posto il mio compiacimento.</a:t>
                      </a:r>
                    </a:p>
                    <a:p>
                      <a:pPr rtl="0"/>
                      <a:r>
                        <a:rPr lang="it-IT" sz="3600" i="1" baseline="0" dirty="0" smtClean="0">
                          <a:latin typeface="Times New Roman" pitchFamily="18" charset="0"/>
                          <a:cs typeface="Times New Roman" pitchFamily="18" charset="0"/>
                        </a:rPr>
                        <a:t> </a:t>
                      </a:r>
                      <a:endParaRPr lang="it-IT" sz="3600" i="1" dirty="0">
                        <a:latin typeface="Times New Roman" pitchFamily="18" charset="0"/>
                        <a:cs typeface="Times New Roman" pitchFamily="18" charset="0"/>
                      </a:endParaRPr>
                    </a:p>
                  </a:txBody>
                  <a:tcPr/>
                </a:tc>
                <a:tc>
                  <a:txBody>
                    <a:bodyPr/>
                    <a:lstStyle/>
                    <a:p>
                      <a:pPr rtl="0"/>
                      <a:r>
                        <a:rPr lang="it-IT" sz="3600" i="1" kern="1200" baseline="0" dirty="0" smtClean="0">
                          <a:solidFill>
                            <a:schemeClr val="dk1"/>
                          </a:solidFill>
                          <a:latin typeface="Times New Roman" pitchFamily="18" charset="0"/>
                          <a:ea typeface="+mn-ea"/>
                          <a:cs typeface="Times New Roman" pitchFamily="18" charset="0"/>
                        </a:rPr>
                        <a:t>Questi è il Figlio mio, l'amato: in lui ho posto il mio compiacimento. </a:t>
                      </a:r>
                      <a:r>
                        <a:rPr lang="it-IT" sz="3600" b="1" i="1" kern="1200" baseline="0" dirty="0" smtClean="0">
                          <a:solidFill>
                            <a:srgbClr val="0070C0"/>
                          </a:solidFill>
                          <a:latin typeface="Times New Roman" pitchFamily="18" charset="0"/>
                          <a:ea typeface="+mn-ea"/>
                          <a:cs typeface="Times New Roman" pitchFamily="18" charset="0"/>
                        </a:rPr>
                        <a:t>Ascoltatelo</a:t>
                      </a:r>
                      <a:r>
                        <a:rPr lang="it-IT" sz="3600" i="1" kern="1200" baseline="0" dirty="0" smtClean="0">
                          <a:solidFill>
                            <a:schemeClr val="dk1"/>
                          </a:solidFill>
                          <a:latin typeface="Times New Roman" pitchFamily="18" charset="0"/>
                          <a:ea typeface="+mn-ea"/>
                          <a:cs typeface="Times New Roman" pitchFamily="18" charset="0"/>
                        </a:rPr>
                        <a:t>.</a:t>
                      </a:r>
                    </a:p>
                    <a:p>
                      <a:pPr rtl="0"/>
                      <a:r>
                        <a:rPr lang="it-IT" sz="3600" i="1" baseline="0" dirty="0" smtClean="0">
                          <a:latin typeface="Times New Roman" pitchFamily="18" charset="0"/>
                          <a:cs typeface="Times New Roman" pitchFamily="18" charset="0"/>
                        </a:rPr>
                        <a:t> </a:t>
                      </a:r>
                      <a:endParaRPr lang="it-IT" sz="3600" i="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latin typeface="Times New Roman" pitchFamily="18" charset="0"/>
                <a:cs typeface="Times New Roman" pitchFamily="18" charset="0"/>
              </a:rPr>
              <a:t>furono presi da grande timore</a:t>
            </a:r>
            <a:endParaRPr lang="it-IT" dirty="0"/>
          </a:p>
        </p:txBody>
      </p:sp>
      <p:sp>
        <p:nvSpPr>
          <p:cNvPr id="3" name="Segnaposto contenuto 2"/>
          <p:cNvSpPr>
            <a:spLocks noGrp="1"/>
          </p:cNvSpPr>
          <p:nvPr>
            <p:ph idx="1"/>
          </p:nvPr>
        </p:nvSpPr>
        <p:spPr/>
        <p:txBody>
          <a:bodyPr/>
          <a:lstStyle/>
          <a:p>
            <a:pPr>
              <a:buNone/>
            </a:pPr>
            <a:r>
              <a:rPr lang="it-IT" dirty="0" smtClean="0">
                <a:latin typeface="Times New Roman" pitchFamily="18" charset="0"/>
                <a:cs typeface="Times New Roman" pitchFamily="18" charset="0"/>
              </a:rPr>
              <a:t>E’ l’ascolto della Voce ad aver generato timore</a:t>
            </a:r>
          </a:p>
          <a:p>
            <a:pPr algn="ctr">
              <a:buNone/>
            </a:pPr>
            <a:r>
              <a:rPr lang="it-IT" dirty="0" smtClean="0">
                <a:latin typeface="Times New Roman" pitchFamily="18" charset="0"/>
                <a:cs typeface="Times New Roman" pitchFamily="18" charset="0"/>
              </a:rPr>
              <a:t>Non c’è più la mediazione di Mosè!</a:t>
            </a:r>
          </a:p>
          <a:p>
            <a:pPr algn="ctr">
              <a:buNone/>
            </a:pPr>
            <a:r>
              <a:rPr lang="it-IT" dirty="0" smtClean="0">
                <a:solidFill>
                  <a:srgbClr val="0070C0"/>
                </a:solidFill>
                <a:latin typeface="Times New Roman" pitchFamily="18" charset="0"/>
                <a:cs typeface="Times New Roman" pitchFamily="18" charset="0"/>
              </a:rPr>
              <a:t>E’ Dio stesso a parlare</a:t>
            </a:r>
          </a:p>
          <a:p>
            <a:pPr algn="ctr">
              <a:buNone/>
            </a:pPr>
            <a:r>
              <a:rPr lang="it-IT" dirty="0" smtClean="0">
                <a:solidFill>
                  <a:srgbClr val="0070C0"/>
                </a:solidFill>
                <a:latin typeface="Times New Roman" pitchFamily="18" charset="0"/>
                <a:cs typeface="Times New Roman" pitchFamily="18" charset="0"/>
              </a:rPr>
              <a:t>E’ Dio stesso fra loro </a:t>
            </a:r>
          </a:p>
          <a:p>
            <a:pPr algn="ctr">
              <a:buNone/>
            </a:pPr>
            <a:r>
              <a:rPr lang="it-IT" dirty="0" smtClean="0">
                <a:latin typeface="Times New Roman" pitchFamily="18" charset="0"/>
                <a:cs typeface="Times New Roman" pitchFamily="18" charset="0"/>
              </a:rPr>
              <a:t>Quindi: </a:t>
            </a:r>
            <a:r>
              <a:rPr lang="it-IT" i="1" dirty="0" smtClean="0">
                <a:latin typeface="Times New Roman" pitchFamily="18" charset="0"/>
                <a:cs typeface="Times New Roman" pitchFamily="18" charset="0"/>
              </a:rPr>
              <a:t>Gesù si avvicinò </a:t>
            </a:r>
            <a:r>
              <a:rPr lang="it-IT" dirty="0" smtClean="0">
                <a:latin typeface="Times New Roman" pitchFamily="18" charset="0"/>
                <a:cs typeface="Times New Roman" pitchFamily="18" charset="0"/>
              </a:rPr>
              <a:t>(</a:t>
            </a:r>
            <a:r>
              <a:rPr lang="el-GR" b="1" dirty="0" smtClean="0"/>
              <a:t>προσῆλθεν</a:t>
            </a:r>
            <a:r>
              <a:rPr lang="it-IT" dirty="0" smtClean="0"/>
              <a:t>), </a:t>
            </a:r>
          </a:p>
          <a:p>
            <a:pPr algn="ctr">
              <a:buNone/>
            </a:pPr>
            <a:r>
              <a:rPr lang="it-IT" i="1" dirty="0" smtClean="0"/>
              <a:t>e dopo averli toccati, disse: </a:t>
            </a:r>
          </a:p>
          <a:p>
            <a:pPr algn="ctr">
              <a:buNone/>
            </a:pPr>
            <a:r>
              <a:rPr lang="it-IT" i="1" dirty="0" smtClean="0"/>
              <a:t>Alzatevi e non abbiate paura</a:t>
            </a:r>
            <a:endParaRPr lang="it-IT"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 </a:t>
            </a:r>
            <a:r>
              <a:rPr lang="it-IT" dirty="0" err="1" smtClean="0"/>
              <a:t>Tabor</a:t>
            </a:r>
            <a:r>
              <a:rPr lang="it-IT" dirty="0" smtClean="0"/>
              <a:t> … al </a:t>
            </a:r>
            <a:r>
              <a:rPr lang="it-IT" dirty="0" err="1" smtClean="0"/>
              <a:t>Golgota</a:t>
            </a:r>
            <a:endParaRPr lang="it-IT" dirty="0"/>
          </a:p>
        </p:txBody>
      </p:sp>
      <p:graphicFrame>
        <p:nvGraphicFramePr>
          <p:cNvPr id="6" name="Segnaposto contenuto 5"/>
          <p:cNvGraphicFramePr>
            <a:graphicFrameLocks noGrp="1"/>
          </p:cNvGraphicFramePr>
          <p:nvPr>
            <p:ph idx="1"/>
          </p:nvPr>
        </p:nvGraphicFramePr>
        <p:xfrm>
          <a:off x="1285852" y="2071679"/>
          <a:ext cx="6429420" cy="2571768"/>
        </p:xfrm>
        <a:graphic>
          <a:graphicData uri="http://schemas.openxmlformats.org/drawingml/2006/table">
            <a:tbl>
              <a:tblPr firstRow="1" bandRow="1">
                <a:tableStyleId>{5C22544A-7EE6-4342-B048-85BDC9FD1C3A}</a:tableStyleId>
              </a:tblPr>
              <a:tblGrid>
                <a:gridCol w="6429420"/>
              </a:tblGrid>
              <a:tr h="857256">
                <a:tc>
                  <a:txBody>
                    <a:bodyPr/>
                    <a:lstStyle/>
                    <a:p>
                      <a:pPr algn="ctr"/>
                      <a:r>
                        <a:rPr lang="it-IT" sz="4000" dirty="0" smtClean="0">
                          <a:latin typeface="Times New Roman" pitchFamily="18" charset="0"/>
                          <a:cs typeface="Times New Roman" pitchFamily="18" charset="0"/>
                        </a:rPr>
                        <a:t>Discesa dal monte</a:t>
                      </a:r>
                      <a:endParaRPr lang="it-IT" sz="4000" dirty="0">
                        <a:latin typeface="Times New Roman" pitchFamily="18" charset="0"/>
                        <a:cs typeface="Times New Roman" pitchFamily="18" charset="0"/>
                      </a:endParaRPr>
                    </a:p>
                  </a:txBody>
                  <a:tcPr/>
                </a:tc>
              </a:tr>
              <a:tr h="857256">
                <a:tc>
                  <a:txBody>
                    <a:bodyPr/>
                    <a:lstStyle/>
                    <a:p>
                      <a:pPr algn="ctr"/>
                      <a:r>
                        <a:rPr lang="it-IT" sz="4000" dirty="0" smtClean="0">
                          <a:latin typeface="Times New Roman" pitchFamily="18" charset="0"/>
                          <a:cs typeface="Times New Roman" pitchFamily="18" charset="0"/>
                        </a:rPr>
                        <a:t>Comando / Divieto</a:t>
                      </a:r>
                      <a:endParaRPr lang="it-IT" sz="4000" dirty="0">
                        <a:latin typeface="Times New Roman" pitchFamily="18" charset="0"/>
                        <a:cs typeface="Times New Roman" pitchFamily="18" charset="0"/>
                      </a:endParaRPr>
                    </a:p>
                  </a:txBody>
                  <a:tcPr/>
                </a:tc>
              </a:tr>
              <a:tr h="857256">
                <a:tc>
                  <a:txBody>
                    <a:bodyPr/>
                    <a:lstStyle/>
                    <a:p>
                      <a:pPr algn="ctr"/>
                      <a:r>
                        <a:rPr lang="it-IT" sz="4000" dirty="0" smtClean="0">
                          <a:solidFill>
                            <a:srgbClr val="FFC000"/>
                          </a:solidFill>
                          <a:latin typeface="Times New Roman" pitchFamily="18" charset="0"/>
                          <a:cs typeface="Times New Roman" pitchFamily="18" charset="0"/>
                        </a:rPr>
                        <a:t>Risurrezione </a:t>
                      </a:r>
                      <a:endParaRPr lang="it-IT" sz="4000" dirty="0">
                        <a:solidFill>
                          <a:srgbClr val="FFC000"/>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C00000"/>
                </a:solidFill>
              </a:rPr>
              <a:t>Tabor</a:t>
            </a:r>
            <a:r>
              <a:rPr lang="it-IT" b="1" dirty="0" smtClean="0">
                <a:solidFill>
                  <a:srgbClr val="C00000"/>
                </a:solidFill>
              </a:rPr>
              <a:t> / </a:t>
            </a:r>
            <a:r>
              <a:rPr lang="it-IT" b="1" dirty="0" err="1" smtClean="0">
                <a:solidFill>
                  <a:srgbClr val="C00000"/>
                </a:solidFill>
              </a:rPr>
              <a:t>Getsemani</a:t>
            </a:r>
            <a:endParaRPr lang="it-IT" b="1" dirty="0">
              <a:solidFill>
                <a:srgbClr val="C00000"/>
              </a:solidFill>
            </a:endParaRPr>
          </a:p>
        </p:txBody>
      </p:sp>
      <p:graphicFrame>
        <p:nvGraphicFramePr>
          <p:cNvPr id="4" name="Segnaposto contenuto 3"/>
          <p:cNvGraphicFramePr>
            <a:graphicFrameLocks noGrp="1"/>
          </p:cNvGraphicFramePr>
          <p:nvPr>
            <p:ph idx="1"/>
          </p:nvPr>
        </p:nvGraphicFramePr>
        <p:xfrm>
          <a:off x="457200" y="1600200"/>
          <a:ext cx="8229600" cy="4084320"/>
        </p:xfrm>
        <a:graphic>
          <a:graphicData uri="http://schemas.openxmlformats.org/drawingml/2006/table">
            <a:tbl>
              <a:tblPr firstRow="1" bandRow="1">
                <a:tableStyleId>{5C22544A-7EE6-4342-B048-85BDC9FD1C3A}</a:tableStyleId>
              </a:tblPr>
              <a:tblGrid>
                <a:gridCol w="4400552"/>
                <a:gridCol w="3829048"/>
              </a:tblGrid>
              <a:tr h="370840">
                <a:tc>
                  <a:txBody>
                    <a:bodyPr/>
                    <a:lstStyle/>
                    <a:p>
                      <a:pPr algn="ctr"/>
                      <a:r>
                        <a:rPr lang="it-IT" sz="3200" dirty="0" err="1" smtClean="0">
                          <a:latin typeface="Times New Roman" pitchFamily="18" charset="0"/>
                          <a:cs typeface="Times New Roman" pitchFamily="18" charset="0"/>
                        </a:rPr>
                        <a:t>Tabor</a:t>
                      </a:r>
                      <a:endParaRPr lang="it-IT" sz="3200" dirty="0">
                        <a:latin typeface="Times New Roman" pitchFamily="18" charset="0"/>
                        <a:cs typeface="Times New Roman" pitchFamily="18" charset="0"/>
                      </a:endParaRPr>
                    </a:p>
                  </a:txBody>
                  <a:tcPr/>
                </a:tc>
                <a:tc>
                  <a:txBody>
                    <a:bodyPr/>
                    <a:lstStyle/>
                    <a:p>
                      <a:pPr algn="ctr"/>
                      <a:r>
                        <a:rPr lang="it-IT" sz="3200" dirty="0" err="1" smtClean="0">
                          <a:latin typeface="Times New Roman" pitchFamily="18" charset="0"/>
                          <a:cs typeface="Times New Roman" pitchFamily="18" charset="0"/>
                        </a:rPr>
                        <a:t>Getsemani</a:t>
                      </a:r>
                      <a:endParaRPr lang="it-IT" sz="3200" dirty="0">
                        <a:latin typeface="Times New Roman" pitchFamily="18" charset="0"/>
                        <a:cs typeface="Times New Roman" pitchFamily="18" charset="0"/>
                      </a:endParaRPr>
                    </a:p>
                  </a:txBody>
                  <a:tcPr/>
                </a:tc>
              </a:tr>
              <a:tr h="370840">
                <a:tc>
                  <a:txBody>
                    <a:bodyPr/>
                    <a:lstStyle/>
                    <a:p>
                      <a:r>
                        <a:rPr lang="it-IT" sz="3200" dirty="0" smtClean="0">
                          <a:latin typeface="Times New Roman" pitchFamily="18" charset="0"/>
                          <a:cs typeface="Times New Roman" pitchFamily="18" charset="0"/>
                        </a:rPr>
                        <a:t>Luce</a:t>
                      </a:r>
                    </a:p>
                    <a:p>
                      <a:r>
                        <a:rPr lang="it-IT" sz="3200" dirty="0" smtClean="0">
                          <a:latin typeface="Times New Roman" pitchFamily="18" charset="0"/>
                          <a:cs typeface="Times New Roman" pitchFamily="18" charset="0"/>
                        </a:rPr>
                        <a:t>Gioia</a:t>
                      </a:r>
                    </a:p>
                    <a:p>
                      <a:r>
                        <a:rPr lang="it-IT" sz="3200" dirty="0" smtClean="0">
                          <a:latin typeface="Times New Roman" pitchFamily="18" charset="0"/>
                          <a:cs typeface="Times New Roman" pitchFamily="18" charset="0"/>
                        </a:rPr>
                        <a:t>Presenza del Padre</a:t>
                      </a:r>
                    </a:p>
                    <a:p>
                      <a:r>
                        <a:rPr lang="it-IT" sz="3200" dirty="0" smtClean="0">
                          <a:latin typeface="Times New Roman" pitchFamily="18" charset="0"/>
                          <a:cs typeface="Times New Roman" pitchFamily="18" charset="0"/>
                        </a:rPr>
                        <a:t>Pietro coinvolto in estasi</a:t>
                      </a:r>
                    </a:p>
                    <a:p>
                      <a:r>
                        <a:rPr lang="it-IT" sz="3200" dirty="0" smtClean="0">
                          <a:latin typeface="Times New Roman" pitchFamily="18" charset="0"/>
                          <a:cs typeface="Times New Roman" pitchFamily="18" charset="0"/>
                        </a:rPr>
                        <a:t>Volto</a:t>
                      </a:r>
                      <a:r>
                        <a:rPr lang="it-IT" sz="3200" baseline="0" dirty="0" smtClean="0">
                          <a:latin typeface="Times New Roman" pitchFamily="18" charset="0"/>
                          <a:cs typeface="Times New Roman" pitchFamily="18" charset="0"/>
                        </a:rPr>
                        <a:t> luminoso</a:t>
                      </a:r>
                    </a:p>
                    <a:p>
                      <a:r>
                        <a:rPr lang="it-IT" sz="3200" baseline="0" dirty="0" smtClean="0">
                          <a:latin typeface="Times New Roman" pitchFamily="18" charset="0"/>
                          <a:cs typeface="Times New Roman" pitchFamily="18" charset="0"/>
                        </a:rPr>
                        <a:t>I tre colti da timore</a:t>
                      </a:r>
                      <a:endParaRPr lang="it-IT" sz="3200" dirty="0">
                        <a:latin typeface="Times New Roman" pitchFamily="18" charset="0"/>
                        <a:cs typeface="Times New Roman" pitchFamily="18" charset="0"/>
                      </a:endParaRPr>
                    </a:p>
                  </a:txBody>
                  <a:tcPr/>
                </a:tc>
                <a:tc>
                  <a:txBody>
                    <a:bodyPr/>
                    <a:lstStyle/>
                    <a:p>
                      <a:r>
                        <a:rPr lang="it-IT" sz="3200" dirty="0" smtClean="0">
                          <a:latin typeface="Times New Roman" pitchFamily="18" charset="0"/>
                          <a:cs typeface="Times New Roman" pitchFamily="18" charset="0"/>
                        </a:rPr>
                        <a:t>Tenebra</a:t>
                      </a:r>
                    </a:p>
                    <a:p>
                      <a:r>
                        <a:rPr lang="it-IT" sz="3200" dirty="0" smtClean="0">
                          <a:latin typeface="Times New Roman" pitchFamily="18" charset="0"/>
                          <a:cs typeface="Times New Roman" pitchFamily="18" charset="0"/>
                        </a:rPr>
                        <a:t>Agonia mortale</a:t>
                      </a:r>
                    </a:p>
                    <a:p>
                      <a:r>
                        <a:rPr lang="it-IT" sz="3200" dirty="0" smtClean="0">
                          <a:latin typeface="Times New Roman" pitchFamily="18" charset="0"/>
                          <a:cs typeface="Times New Roman" pitchFamily="18" charset="0"/>
                        </a:rPr>
                        <a:t>Silenzio</a:t>
                      </a:r>
                      <a:r>
                        <a:rPr lang="it-IT" sz="3200" baseline="0" dirty="0" smtClean="0">
                          <a:latin typeface="Times New Roman" pitchFamily="18" charset="0"/>
                          <a:cs typeface="Times New Roman" pitchFamily="18" charset="0"/>
                        </a:rPr>
                        <a:t> di Dio</a:t>
                      </a:r>
                    </a:p>
                    <a:p>
                      <a:r>
                        <a:rPr lang="it-IT" sz="3200" baseline="0" dirty="0" smtClean="0">
                          <a:latin typeface="Times New Roman" pitchFamily="18" charset="0"/>
                          <a:cs typeface="Times New Roman" pitchFamily="18" charset="0"/>
                        </a:rPr>
                        <a:t>Pietro desolato</a:t>
                      </a:r>
                    </a:p>
                    <a:p>
                      <a:r>
                        <a:rPr lang="it-IT" sz="3200" baseline="0" dirty="0" smtClean="0">
                          <a:latin typeface="Times New Roman" pitchFamily="18" charset="0"/>
                          <a:cs typeface="Times New Roman" pitchFamily="18" charset="0"/>
                        </a:rPr>
                        <a:t>Volto deturpato</a:t>
                      </a:r>
                    </a:p>
                    <a:p>
                      <a:r>
                        <a:rPr lang="it-IT" sz="3200" baseline="0" dirty="0" smtClean="0">
                          <a:latin typeface="Times New Roman" pitchFamily="18" charset="0"/>
                          <a:cs typeface="Times New Roman" pitchFamily="18" charset="0"/>
                        </a:rPr>
                        <a:t>I tre appesantiti dalla tristezza</a:t>
                      </a:r>
                      <a:endParaRPr lang="it-IT" sz="3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 </a:t>
            </a:r>
            <a:r>
              <a:rPr lang="it-IT" dirty="0" err="1" smtClean="0"/>
              <a:t>Tabor</a:t>
            </a:r>
            <a:r>
              <a:rPr lang="it-IT" dirty="0" smtClean="0"/>
              <a:t> per il ‘</a:t>
            </a:r>
            <a:r>
              <a:rPr lang="it-IT" dirty="0" err="1" smtClean="0"/>
              <a:t>Getsemani</a:t>
            </a:r>
            <a:r>
              <a:rPr lang="it-IT" dirty="0" smtClean="0"/>
              <a:t>’</a:t>
            </a:r>
            <a:endParaRPr lang="it-IT" dirty="0"/>
          </a:p>
        </p:txBody>
      </p:sp>
      <p:sp>
        <p:nvSpPr>
          <p:cNvPr id="3" name="Segnaposto contenuto 2"/>
          <p:cNvSpPr>
            <a:spLocks noGrp="1"/>
          </p:cNvSpPr>
          <p:nvPr>
            <p:ph idx="1"/>
          </p:nvPr>
        </p:nvSpPr>
        <p:spPr/>
        <p:txBody>
          <a:bodyPr/>
          <a:lstStyle/>
          <a:p>
            <a:pPr algn="ctr">
              <a:buNone/>
            </a:pPr>
            <a:r>
              <a:rPr lang="it-IT" sz="3600" b="1" dirty="0" smtClean="0">
                <a:solidFill>
                  <a:schemeClr val="accent3">
                    <a:lumMod val="50000"/>
                  </a:schemeClr>
                </a:solidFill>
                <a:latin typeface="Times New Roman" pitchFamily="18" charset="0"/>
                <a:cs typeface="Times New Roman" pitchFamily="18" charset="0"/>
              </a:rPr>
              <a:t>“Povero quel religioso che non ha mai conosciuto un’ora di </a:t>
            </a:r>
            <a:r>
              <a:rPr lang="it-IT" sz="3600" b="1" dirty="0" err="1" smtClean="0">
                <a:solidFill>
                  <a:schemeClr val="accent3">
                    <a:lumMod val="50000"/>
                  </a:schemeClr>
                </a:solidFill>
                <a:latin typeface="Times New Roman" pitchFamily="18" charset="0"/>
                <a:cs typeface="Times New Roman" pitchFamily="18" charset="0"/>
              </a:rPr>
              <a:t>Tabor</a:t>
            </a:r>
            <a:r>
              <a:rPr lang="it-IT" sz="3600" b="1" dirty="0" smtClean="0">
                <a:solidFill>
                  <a:schemeClr val="accent3">
                    <a:lumMod val="50000"/>
                  </a:schemeClr>
                </a:solidFill>
                <a:latin typeface="Times New Roman" pitchFamily="18" charset="0"/>
                <a:cs typeface="Times New Roman" pitchFamily="18" charset="0"/>
              </a:rPr>
              <a:t>! Se non ha fatto l’intima esperienza di ‘quanto è dolce e buono il Signore’, nell’ora buia della tempesta gli mancherà un punto di riferimento”</a:t>
            </a:r>
          </a:p>
          <a:p>
            <a:pPr algn="ctr">
              <a:buNone/>
            </a:pPr>
            <a:r>
              <a:rPr lang="it-IT" dirty="0" smtClean="0">
                <a:latin typeface="Times New Roman" pitchFamily="18" charset="0"/>
                <a:cs typeface="Times New Roman" pitchFamily="18" charset="0"/>
              </a:rPr>
              <a:t>(Madre Speranza di Gesù)</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chemeClr val="accent6">
                    <a:lumMod val="75000"/>
                  </a:schemeClr>
                </a:solidFill>
              </a:rPr>
              <a:t>TEORIA DELLE </a:t>
            </a:r>
            <a:r>
              <a:rPr lang="it-IT" b="1" dirty="0" smtClean="0">
                <a:solidFill>
                  <a:srgbClr val="FF0000"/>
                </a:solidFill>
              </a:rPr>
              <a:t>DUE FONTI</a:t>
            </a:r>
            <a:endParaRPr lang="it-IT" b="1" dirty="0">
              <a:solidFill>
                <a:srgbClr val="FF0000"/>
              </a:solidFill>
            </a:endParaRPr>
          </a:p>
        </p:txBody>
      </p:sp>
      <p:sp>
        <p:nvSpPr>
          <p:cNvPr id="3" name="Segnaposto contenuto 2"/>
          <p:cNvSpPr>
            <a:spLocks noGrp="1"/>
          </p:cNvSpPr>
          <p:nvPr>
            <p:ph idx="1"/>
          </p:nvPr>
        </p:nvSpPr>
        <p:spPr/>
        <p:txBody>
          <a:bodyPr>
            <a:normAutofit lnSpcReduction="10000"/>
          </a:bodyPr>
          <a:lstStyle/>
          <a:p>
            <a:pPr>
              <a:buNone/>
            </a:pPr>
            <a:endParaRPr lang="it-IT" dirty="0" smtClean="0"/>
          </a:p>
          <a:p>
            <a:r>
              <a:rPr lang="it-IT" b="1" dirty="0" smtClean="0"/>
              <a:t>Elaborata verso la metà del sec. scorso, seppur con alcune riserve, è accettata dalla maggior parte degli esegeti, cattolici e protestanti.</a:t>
            </a:r>
          </a:p>
          <a:p>
            <a:endParaRPr lang="it-IT" dirty="0" smtClean="0"/>
          </a:p>
          <a:p>
            <a:pPr algn="ctr"/>
            <a:r>
              <a:rPr lang="it-IT" dirty="0" smtClean="0">
                <a:solidFill>
                  <a:srgbClr val="00B0F0"/>
                </a:solidFill>
                <a:latin typeface="Aharoni" pitchFamily="2" charset="-79"/>
                <a:cs typeface="Aharoni" pitchFamily="2" charset="-79"/>
              </a:rPr>
              <a:t>I Vangeli sinottici derivano la loro origine dalla fonte ‘</a:t>
            </a:r>
            <a:r>
              <a:rPr lang="it-IT" dirty="0" smtClean="0">
                <a:solidFill>
                  <a:srgbClr val="C00000"/>
                </a:solidFill>
                <a:latin typeface="Aharoni" pitchFamily="2" charset="-79"/>
                <a:cs typeface="Aharoni" pitchFamily="2" charset="-79"/>
              </a:rPr>
              <a:t>Marco</a:t>
            </a:r>
            <a:r>
              <a:rPr lang="it-IT" dirty="0" smtClean="0">
                <a:solidFill>
                  <a:srgbClr val="00B0F0"/>
                </a:solidFill>
                <a:latin typeface="Aharoni" pitchFamily="2" charset="-79"/>
                <a:cs typeface="Aharoni" pitchFamily="2" charset="-79"/>
              </a:rPr>
              <a:t>’ (meglio dire ‘proto-Marco) e dalla fonte ‘</a:t>
            </a:r>
            <a:r>
              <a:rPr lang="it-IT" dirty="0" smtClean="0">
                <a:solidFill>
                  <a:srgbClr val="C00000"/>
                </a:solidFill>
                <a:latin typeface="Aharoni" pitchFamily="2" charset="-79"/>
                <a:cs typeface="Aharoni" pitchFamily="2" charset="-79"/>
              </a:rPr>
              <a:t>Q</a:t>
            </a:r>
            <a:r>
              <a:rPr lang="it-IT" dirty="0" smtClean="0">
                <a:solidFill>
                  <a:srgbClr val="00B0F0"/>
                </a:solidFill>
                <a:latin typeface="Aharoni" pitchFamily="2" charset="-79"/>
                <a:cs typeface="Aharoni" pitchFamily="2" charset="-79"/>
              </a:rPr>
              <a:t>’. </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II quaresima / 6 agosto</a:t>
            </a:r>
            <a:endParaRPr lang="it-IT" dirty="0"/>
          </a:p>
        </p:txBody>
      </p:sp>
      <p:sp>
        <p:nvSpPr>
          <p:cNvPr id="3" name="Segnaposto contenuto 2"/>
          <p:cNvSpPr>
            <a:spLocks noGrp="1"/>
          </p:cNvSpPr>
          <p:nvPr>
            <p:ph idx="1"/>
          </p:nvPr>
        </p:nvSpPr>
        <p:spPr/>
        <p:txBody>
          <a:bodyPr/>
          <a:lstStyle/>
          <a:p>
            <a:pPr algn="ctr">
              <a:buNone/>
            </a:pPr>
            <a:r>
              <a:rPr lang="it-IT" i="1" dirty="0" smtClean="0">
                <a:solidFill>
                  <a:srgbClr val="FF0000"/>
                </a:solidFill>
              </a:rPr>
              <a:t>Pasqua d’estate</a:t>
            </a:r>
          </a:p>
          <a:p>
            <a:pPr algn="ctr">
              <a:buNone/>
            </a:pPr>
            <a:r>
              <a:rPr lang="it-IT" i="1" dirty="0" smtClean="0">
                <a:solidFill>
                  <a:schemeClr val="tx2">
                    <a:lumMod val="60000"/>
                    <a:lumOff val="40000"/>
                  </a:schemeClr>
                </a:solidFill>
                <a:latin typeface="Times New Roman" pitchFamily="18" charset="0"/>
                <a:cs typeface="Times New Roman" pitchFamily="18" charset="0"/>
              </a:rPr>
              <a:t>“</a:t>
            </a:r>
            <a:r>
              <a:rPr lang="it-IT" b="1" i="1" dirty="0" smtClean="0">
                <a:solidFill>
                  <a:srgbClr val="002060"/>
                </a:solidFill>
                <a:latin typeface="Times New Roman" pitchFamily="18" charset="0"/>
                <a:cs typeface="Times New Roman" pitchFamily="18" charset="0"/>
              </a:rPr>
              <a:t>Abbiamo visto la Luce del Risorto!”</a:t>
            </a:r>
          </a:p>
          <a:p>
            <a:pPr algn="ctr">
              <a:buNone/>
            </a:pPr>
            <a:endParaRPr lang="it-IT" dirty="0" smtClean="0">
              <a:latin typeface="Times New Roman" pitchFamily="18" charset="0"/>
              <a:cs typeface="Times New Roman" pitchFamily="18" charset="0"/>
            </a:endParaRPr>
          </a:p>
          <a:p>
            <a:pPr algn="ctr">
              <a:buNone/>
            </a:pPr>
            <a:r>
              <a:rPr lang="it-IT" dirty="0" smtClean="0">
                <a:latin typeface="Times New Roman" pitchFamily="18" charset="0"/>
                <a:cs typeface="Times New Roman" pitchFamily="18" charset="0"/>
              </a:rPr>
              <a:t>Scena ‘pasquale’:</a:t>
            </a:r>
          </a:p>
          <a:p>
            <a:pPr algn="ctr">
              <a:buNone/>
            </a:pPr>
            <a:r>
              <a:rPr lang="it-IT" i="1" dirty="0" smtClean="0">
                <a:latin typeface="Times New Roman" pitchFamily="18" charset="0"/>
                <a:cs typeface="Times New Roman" pitchFamily="18" charset="0"/>
              </a:rPr>
              <a:t>Cristo al centro e glorioso</a:t>
            </a:r>
            <a:r>
              <a:rPr lang="it-IT" dirty="0" smtClean="0">
                <a:latin typeface="Times New Roman" pitchFamily="18" charset="0"/>
                <a:cs typeface="Times New Roman" pitchFamily="18" charset="0"/>
              </a:rPr>
              <a:t>,</a:t>
            </a:r>
            <a:endParaRPr lang="it-IT" i="1" dirty="0" smtClean="0">
              <a:latin typeface="Times New Roman" pitchFamily="18" charset="0"/>
              <a:cs typeface="Times New Roman" pitchFamily="18" charset="0"/>
            </a:endParaRPr>
          </a:p>
          <a:p>
            <a:pPr algn="ctr">
              <a:buNone/>
            </a:pPr>
            <a:r>
              <a:rPr lang="it-IT" dirty="0" smtClean="0">
                <a:latin typeface="Times New Roman" pitchFamily="18" charset="0"/>
                <a:cs typeface="Times New Roman" pitchFamily="18" charset="0"/>
              </a:rPr>
              <a:t>intorno gli apostoli-testimoni</a:t>
            </a:r>
          </a:p>
          <a:p>
            <a:pPr algn="ctr">
              <a:buNone/>
            </a:pPr>
            <a:r>
              <a:rPr lang="it-IT" dirty="0" smtClean="0">
                <a:latin typeface="Times New Roman" pitchFamily="18" charset="0"/>
                <a:cs typeface="Times New Roman" pitchFamily="18" charset="0"/>
              </a:rPr>
              <a:t>Lo stesso invito a </a:t>
            </a:r>
            <a:r>
              <a:rPr lang="it-IT" i="1" dirty="0" smtClean="0">
                <a:latin typeface="Times New Roman" pitchFamily="18" charset="0"/>
                <a:cs typeface="Times New Roman" pitchFamily="18" charset="0"/>
              </a:rPr>
              <a:t>non temere </a:t>
            </a:r>
            <a:r>
              <a:rPr lang="it-IT" dirty="0" smtClean="0">
                <a:latin typeface="Times New Roman" pitchFamily="18" charset="0"/>
                <a:cs typeface="Times New Roman" pitchFamily="18" charset="0"/>
              </a:rPr>
              <a:t>alla Risurrezione</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Fede nella Risurrezione</a:t>
            </a:r>
            <a:endParaRPr lang="it-IT" dirty="0"/>
          </a:p>
        </p:txBody>
      </p:sp>
      <p:graphicFrame>
        <p:nvGraphicFramePr>
          <p:cNvPr id="4" name="Segnaposto contenuto 3"/>
          <p:cNvGraphicFramePr>
            <a:graphicFrameLocks noGrp="1"/>
          </p:cNvGraphicFramePr>
          <p:nvPr>
            <p:ph idx="1"/>
          </p:nvPr>
        </p:nvGraphicFramePr>
        <p:xfrm>
          <a:off x="457200" y="2571744"/>
          <a:ext cx="8229600" cy="1643074"/>
        </p:xfrm>
        <a:graphic>
          <a:graphicData uri="http://schemas.openxmlformats.org/drawingml/2006/table">
            <a:tbl>
              <a:tblPr firstRow="1" bandRow="1">
                <a:tableStyleId>{5C22544A-7EE6-4342-B048-85BDC9FD1C3A}</a:tableStyleId>
              </a:tblPr>
              <a:tblGrid>
                <a:gridCol w="8229600"/>
              </a:tblGrid>
              <a:tr h="1643074">
                <a:tc>
                  <a:txBody>
                    <a:bodyPr/>
                    <a:lstStyle/>
                    <a:p>
                      <a:pPr algn="ctr"/>
                      <a:r>
                        <a:rPr lang="it-IT" sz="3600" dirty="0" smtClean="0">
                          <a:solidFill>
                            <a:schemeClr val="accent6">
                              <a:lumMod val="75000"/>
                            </a:schemeClr>
                          </a:solidFill>
                          <a:latin typeface="Times New Roman" pitchFamily="18" charset="0"/>
                          <a:cs typeface="Times New Roman" pitchFamily="18" charset="0"/>
                        </a:rPr>
                        <a:t>Centro della fede del cristiano è la </a:t>
                      </a:r>
                    </a:p>
                    <a:p>
                      <a:pPr algn="ctr"/>
                      <a:r>
                        <a:rPr lang="it-IT" sz="3600" dirty="0" smtClean="0">
                          <a:solidFill>
                            <a:schemeClr val="accent1">
                              <a:lumMod val="75000"/>
                            </a:schemeClr>
                          </a:solidFill>
                          <a:latin typeface="Times New Roman" pitchFamily="18" charset="0"/>
                          <a:cs typeface="Times New Roman" pitchFamily="18" charset="0"/>
                        </a:rPr>
                        <a:t>Risurrezione di Gesù</a:t>
                      </a:r>
                      <a:endParaRPr lang="it-IT" sz="3600" dirty="0">
                        <a:solidFill>
                          <a:schemeClr val="accent1">
                            <a:lumMod val="75000"/>
                          </a:schemeClr>
                        </a:solidFill>
                        <a:latin typeface="Times New Roman" pitchFamily="18" charset="0"/>
                        <a:cs typeface="Times New Roman" pitchFamily="18" charset="0"/>
                      </a:endParaRPr>
                    </a:p>
                  </a:txBody>
                  <a:tcPr>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Voce / Luce</a:t>
            </a:r>
            <a:endParaRPr lang="it-IT" dirty="0"/>
          </a:p>
        </p:txBody>
      </p:sp>
      <p:sp>
        <p:nvSpPr>
          <p:cNvPr id="3" name="Segnaposto contenuto 2"/>
          <p:cNvSpPr>
            <a:spLocks noGrp="1"/>
          </p:cNvSpPr>
          <p:nvPr>
            <p:ph idx="1"/>
          </p:nvPr>
        </p:nvSpPr>
        <p:spPr/>
        <p:txBody>
          <a:bodyPr/>
          <a:lstStyle/>
          <a:p>
            <a:pPr algn="ctr">
              <a:buNone/>
            </a:pPr>
            <a:endParaRPr lang="it-IT" dirty="0" smtClean="0"/>
          </a:p>
          <a:p>
            <a:pPr algn="ctr">
              <a:buNone/>
            </a:pPr>
            <a:r>
              <a:rPr lang="it-IT" dirty="0" smtClean="0"/>
              <a:t>La </a:t>
            </a:r>
            <a:r>
              <a:rPr lang="it-IT" i="1" dirty="0" smtClean="0">
                <a:solidFill>
                  <a:schemeClr val="accent6">
                    <a:lumMod val="75000"/>
                  </a:schemeClr>
                </a:solidFill>
              </a:rPr>
              <a:t>Voce</a:t>
            </a:r>
            <a:r>
              <a:rPr lang="it-IT" dirty="0" smtClean="0">
                <a:solidFill>
                  <a:schemeClr val="accent6">
                    <a:lumMod val="75000"/>
                  </a:schemeClr>
                </a:solidFill>
              </a:rPr>
              <a:t> </a:t>
            </a:r>
            <a:r>
              <a:rPr lang="it-IT" dirty="0" smtClean="0"/>
              <a:t>è l’ascolto della</a:t>
            </a:r>
            <a:r>
              <a:rPr lang="it-IT" b="1" dirty="0" smtClean="0"/>
              <a:t> </a:t>
            </a:r>
            <a:r>
              <a:rPr lang="it-IT" b="1" dirty="0" smtClean="0">
                <a:solidFill>
                  <a:schemeClr val="accent3">
                    <a:lumMod val="75000"/>
                  </a:schemeClr>
                </a:solidFill>
              </a:rPr>
              <a:t>Parola</a:t>
            </a:r>
            <a:r>
              <a:rPr lang="it-IT" b="1" dirty="0" smtClean="0"/>
              <a:t> </a:t>
            </a:r>
          </a:p>
          <a:p>
            <a:pPr algn="ctr">
              <a:buNone/>
            </a:pPr>
            <a:r>
              <a:rPr lang="it-IT" dirty="0" smtClean="0"/>
              <a:t>che ci conduce a Cristo</a:t>
            </a:r>
          </a:p>
          <a:p>
            <a:pPr algn="ctr">
              <a:buNone/>
            </a:pPr>
            <a:endParaRPr lang="it-IT" dirty="0" smtClean="0"/>
          </a:p>
          <a:p>
            <a:pPr algn="ctr">
              <a:buNone/>
            </a:pPr>
            <a:r>
              <a:rPr lang="it-IT" dirty="0" smtClean="0"/>
              <a:t>La </a:t>
            </a:r>
            <a:r>
              <a:rPr lang="it-IT" i="1" dirty="0" smtClean="0">
                <a:solidFill>
                  <a:schemeClr val="accent6">
                    <a:lumMod val="75000"/>
                  </a:schemeClr>
                </a:solidFill>
              </a:rPr>
              <a:t>Luce</a:t>
            </a:r>
            <a:r>
              <a:rPr lang="it-IT" i="1" dirty="0" smtClean="0"/>
              <a:t> </a:t>
            </a:r>
            <a:r>
              <a:rPr lang="it-IT" dirty="0" smtClean="0"/>
              <a:t>sono i </a:t>
            </a:r>
            <a:r>
              <a:rPr lang="it-IT" b="1" dirty="0" smtClean="0">
                <a:solidFill>
                  <a:schemeClr val="accent3">
                    <a:lumMod val="75000"/>
                  </a:schemeClr>
                </a:solidFill>
              </a:rPr>
              <a:t>Sacramenti </a:t>
            </a:r>
          </a:p>
          <a:p>
            <a:pPr algn="ctr">
              <a:buNone/>
            </a:pPr>
            <a:r>
              <a:rPr lang="it-IT" dirty="0" smtClean="0"/>
              <a:t>che ci mantengono uniti a Cristo</a:t>
            </a:r>
          </a:p>
          <a:p>
            <a:pPr algn="ctr">
              <a:buNone/>
            </a:pPr>
            <a:r>
              <a:rPr lang="it-IT" dirty="0" smtClean="0"/>
              <a:t>(Card. </a:t>
            </a:r>
            <a:r>
              <a:rPr lang="it-IT" dirty="0" err="1" smtClean="0"/>
              <a:t>Ravasi</a:t>
            </a:r>
            <a:r>
              <a:rPr lang="it-IT" dirty="0" smtClean="0"/>
              <a:t>) </a:t>
            </a:r>
            <a:endParaRPr lang="it-IT"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‘tentazione’ della gloria</a:t>
            </a:r>
            <a:br>
              <a:rPr lang="it-IT" dirty="0" smtClean="0"/>
            </a:br>
            <a:r>
              <a:rPr lang="it-IT" sz="2400" dirty="0" smtClean="0"/>
              <a:t>G. </a:t>
            </a:r>
            <a:r>
              <a:rPr lang="it-IT" sz="2400" dirty="0" err="1" smtClean="0"/>
              <a:t>Tranchini</a:t>
            </a:r>
            <a:endParaRPr lang="it-IT" sz="2400" dirty="0"/>
          </a:p>
        </p:txBody>
      </p:sp>
      <p:sp>
        <p:nvSpPr>
          <p:cNvPr id="3" name="Segnaposto contenuto 2"/>
          <p:cNvSpPr>
            <a:spLocks noGrp="1"/>
          </p:cNvSpPr>
          <p:nvPr>
            <p:ph idx="1"/>
          </p:nvPr>
        </p:nvSpPr>
        <p:spPr/>
        <p:txBody>
          <a:bodyPr/>
          <a:lstStyle/>
          <a:p>
            <a:pPr algn="ctr">
              <a:buNone/>
            </a:pPr>
            <a:r>
              <a:rPr lang="it-IT" i="1" dirty="0" smtClean="0">
                <a:latin typeface="Times New Roman" pitchFamily="18" charset="0"/>
                <a:cs typeface="Times New Roman" pitchFamily="18" charset="0"/>
              </a:rPr>
              <a:t>… è bello per noi stare qui! </a:t>
            </a:r>
          </a:p>
          <a:p>
            <a:pPr algn="ctr">
              <a:buNone/>
            </a:pPr>
            <a:r>
              <a:rPr lang="it-IT" dirty="0" smtClean="0">
                <a:latin typeface="Times New Roman" pitchFamily="18" charset="0"/>
                <a:cs typeface="Times New Roman" pitchFamily="18" charset="0"/>
              </a:rPr>
              <a:t>Rinchiudersi nel proprio mondo di successi, vita tranquilla, situazioni gratificanti, …</a:t>
            </a:r>
          </a:p>
          <a:p>
            <a:pPr algn="ctr">
              <a:buNone/>
            </a:pPr>
            <a:r>
              <a:rPr lang="it-IT" i="1" dirty="0" smtClean="0">
                <a:latin typeface="Times New Roman" pitchFamily="18" charset="0"/>
                <a:cs typeface="Times New Roman" pitchFamily="18" charset="0"/>
              </a:rPr>
              <a:t>O attimo fuggente, arrestati, sei bello!</a:t>
            </a:r>
          </a:p>
          <a:p>
            <a:pPr algn="ctr">
              <a:buNone/>
            </a:pPr>
            <a:r>
              <a:rPr lang="it-IT" sz="2400" dirty="0" smtClean="0">
                <a:latin typeface="Times New Roman" pitchFamily="18" charset="0"/>
                <a:cs typeface="Times New Roman" pitchFamily="18" charset="0"/>
              </a:rPr>
              <a:t>(</a:t>
            </a:r>
            <a:r>
              <a:rPr lang="it-IT" sz="2400" i="1" dirty="0" smtClean="0">
                <a:latin typeface="Times New Roman" pitchFamily="18" charset="0"/>
                <a:cs typeface="Times New Roman" pitchFamily="18" charset="0"/>
              </a:rPr>
              <a:t>Faust</a:t>
            </a:r>
            <a:r>
              <a:rPr lang="it-IT" sz="2400" dirty="0" smtClean="0">
                <a:latin typeface="Times New Roman" pitchFamily="18" charset="0"/>
                <a:cs typeface="Times New Roman" pitchFamily="18" charset="0"/>
              </a:rPr>
              <a:t> di Goethe)</a:t>
            </a:r>
          </a:p>
          <a:p>
            <a:pPr algn="ctr">
              <a:buNone/>
            </a:pPr>
            <a:endParaRPr lang="it-IT" sz="2400" dirty="0" smtClean="0">
              <a:latin typeface="Times New Roman" pitchFamily="18" charset="0"/>
              <a:cs typeface="Times New Roman" pitchFamily="18" charset="0"/>
            </a:endParaRPr>
          </a:p>
          <a:p>
            <a:pPr algn="ctr">
              <a:buNone/>
            </a:pPr>
            <a:r>
              <a:rPr lang="it-IT" dirty="0" smtClean="0">
                <a:latin typeface="Times New Roman" pitchFamily="18" charset="0"/>
                <a:cs typeface="Times New Roman" pitchFamily="18" charset="0"/>
              </a:rPr>
              <a:t>La vita è cammino, ricerca, un continuo lottare</a:t>
            </a:r>
          </a:p>
          <a:p>
            <a:pPr algn="ctr">
              <a:buNone/>
            </a:pPr>
            <a:r>
              <a:rPr lang="it-IT" dirty="0" smtClean="0">
                <a:latin typeface="Times New Roman" pitchFamily="18" charset="0"/>
                <a:cs typeface="Times New Roman" pitchFamily="18" charset="0"/>
              </a:rPr>
              <a:t>… dal </a:t>
            </a:r>
            <a:r>
              <a:rPr lang="it-IT" dirty="0" err="1" smtClean="0">
                <a:latin typeface="Times New Roman" pitchFamily="18" charset="0"/>
                <a:cs typeface="Times New Roman" pitchFamily="18" charset="0"/>
              </a:rPr>
              <a:t>Tabor</a:t>
            </a:r>
            <a:r>
              <a:rPr lang="it-IT" dirty="0" smtClean="0">
                <a:latin typeface="Times New Roman" pitchFamily="18" charset="0"/>
                <a:cs typeface="Times New Roman" pitchFamily="18" charset="0"/>
              </a:rPr>
              <a:t> al </a:t>
            </a:r>
            <a:r>
              <a:rPr lang="it-IT" dirty="0" err="1" smtClean="0">
                <a:latin typeface="Times New Roman" pitchFamily="18" charset="0"/>
                <a:cs typeface="Times New Roman" pitchFamily="18" charset="0"/>
              </a:rPr>
              <a:t>Getsemani</a:t>
            </a:r>
            <a:r>
              <a:rPr lang="it-IT" dirty="0" smtClean="0">
                <a:latin typeface="Times New Roman" pitchFamily="18" charset="0"/>
                <a:cs typeface="Times New Roman" pitchFamily="18" charset="0"/>
              </a:rPr>
              <a:t> a Gerusalemme</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quindi ‘scendere’!</a:t>
            </a:r>
            <a:endParaRPr lang="it-IT" dirty="0"/>
          </a:p>
        </p:txBody>
      </p:sp>
      <p:sp>
        <p:nvSpPr>
          <p:cNvPr id="3" name="Segnaposto contenuto 2"/>
          <p:cNvSpPr>
            <a:spLocks noGrp="1"/>
          </p:cNvSpPr>
          <p:nvPr>
            <p:ph idx="1"/>
          </p:nvPr>
        </p:nvSpPr>
        <p:spPr/>
        <p:txBody>
          <a:bodyPr/>
          <a:lstStyle/>
          <a:p>
            <a:pPr algn="just">
              <a:buNone/>
            </a:pPr>
            <a:r>
              <a:rPr lang="it-IT" dirty="0" smtClean="0"/>
              <a:t>    Ogni giorno salire misticamente per raggiungere le altezze della fede, </a:t>
            </a:r>
            <a:r>
              <a:rPr lang="it-IT" dirty="0" err="1" smtClean="0"/>
              <a:t>sostenutti</a:t>
            </a:r>
            <a:r>
              <a:rPr lang="it-IT" dirty="0" smtClean="0"/>
              <a:t> dall’amore trinitario, che ci avvolge attraverso la nube luminosa della preghiera e della condivisione fraterna </a:t>
            </a:r>
            <a:r>
              <a:rPr lang="it-IT" sz="2800" dirty="0" smtClean="0"/>
              <a:t>(Cfr. M. A. Urbani).</a:t>
            </a:r>
          </a:p>
          <a:p>
            <a:pPr algn="just">
              <a:buNone/>
            </a:pPr>
            <a:r>
              <a:rPr lang="it-IT" dirty="0" smtClean="0">
                <a:latin typeface="Times New Roman" pitchFamily="18" charset="0"/>
                <a:cs typeface="Times New Roman" pitchFamily="18" charset="0"/>
              </a:rPr>
              <a:t>Per affrontare il </a:t>
            </a:r>
            <a:r>
              <a:rPr lang="it-IT" dirty="0" err="1" smtClean="0">
                <a:latin typeface="Times New Roman" pitchFamily="18" charset="0"/>
                <a:cs typeface="Times New Roman" pitchFamily="18" charset="0"/>
              </a:rPr>
              <a:t>Getsemani</a:t>
            </a:r>
            <a:r>
              <a:rPr lang="it-IT" dirty="0" smtClean="0">
                <a:latin typeface="Times New Roman" pitchFamily="18" charset="0"/>
                <a:cs typeface="Times New Roman" pitchFamily="18" charset="0"/>
              </a:rPr>
              <a:t> ‘quotidiano’ e pregustare la gioia della Risurrezione.</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FF0000"/>
                </a:solidFill>
              </a:rPr>
              <a:t>Tabor</a:t>
            </a:r>
            <a:r>
              <a:rPr lang="it-IT" dirty="0" smtClean="0"/>
              <a:t>: </a:t>
            </a:r>
            <a:br>
              <a:rPr lang="it-IT" dirty="0" smtClean="0"/>
            </a:br>
            <a:r>
              <a:rPr lang="it-IT" b="1" dirty="0" smtClean="0">
                <a:solidFill>
                  <a:srgbClr val="002060"/>
                </a:solidFill>
              </a:rPr>
              <a:t>esperienza di preghiera</a:t>
            </a:r>
            <a:endParaRPr lang="it-IT" b="1" dirty="0">
              <a:solidFill>
                <a:srgbClr val="002060"/>
              </a:solidFill>
            </a:endParaRPr>
          </a:p>
        </p:txBody>
      </p:sp>
      <p:sp>
        <p:nvSpPr>
          <p:cNvPr id="3" name="Segnaposto contenuto 2"/>
          <p:cNvSpPr>
            <a:spLocks noGrp="1"/>
          </p:cNvSpPr>
          <p:nvPr>
            <p:ph idx="1"/>
          </p:nvPr>
        </p:nvSpPr>
        <p:spPr/>
        <p:txBody>
          <a:bodyPr/>
          <a:lstStyle/>
          <a:p>
            <a:pPr>
              <a:buNone/>
            </a:pPr>
            <a:r>
              <a:rPr lang="it-IT" i="1" dirty="0" smtClean="0"/>
              <a:t> … prese con sé … e salì sul monte a pregare …</a:t>
            </a:r>
          </a:p>
          <a:p>
            <a:pPr>
              <a:buNone/>
            </a:pPr>
            <a:r>
              <a:rPr lang="it-IT" i="1" dirty="0" smtClean="0"/>
              <a:t> … mentre pregava, il suo volto cambiò d’aspetto</a:t>
            </a:r>
          </a:p>
          <a:p>
            <a:pPr>
              <a:buNone/>
            </a:pPr>
            <a:r>
              <a:rPr lang="it-IT" dirty="0" smtClean="0">
                <a:latin typeface="Times New Roman" pitchFamily="18" charset="0"/>
                <a:cs typeface="Times New Roman" pitchFamily="18" charset="0"/>
              </a:rPr>
              <a:t>“La trasfigurazione è un evento di preghiera … nel dialogo di Gesù con il Padre: l’intima compenetrazione del suo essere con Dio, che diventa pura luce” (Papa emerito Benedetto)</a:t>
            </a:r>
          </a:p>
          <a:p>
            <a:pPr>
              <a:buNone/>
            </a:pPr>
            <a:r>
              <a:rPr lang="it-IT" dirty="0" smtClean="0">
                <a:latin typeface="Times New Roman" pitchFamily="18" charset="0"/>
                <a:cs typeface="Times New Roman" pitchFamily="18" charset="0"/>
              </a:rPr>
              <a:t>E’ ‘figura’ dell’anima che prega: è </a:t>
            </a:r>
            <a:r>
              <a:rPr lang="it-IT" b="1" dirty="0" smtClean="0">
                <a:solidFill>
                  <a:srgbClr val="FFC000"/>
                </a:solidFill>
                <a:latin typeface="Times New Roman" pitchFamily="18" charset="0"/>
                <a:cs typeface="Times New Roman" pitchFamily="18" charset="0"/>
              </a:rPr>
              <a:t>luminosa</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noi?</a:t>
            </a:r>
            <a:endParaRPr lang="it-IT" dirty="0"/>
          </a:p>
        </p:txBody>
      </p:sp>
      <p:sp>
        <p:nvSpPr>
          <p:cNvPr id="3" name="Segnaposto contenuto 2"/>
          <p:cNvSpPr>
            <a:spLocks noGrp="1"/>
          </p:cNvSpPr>
          <p:nvPr>
            <p:ph idx="1"/>
          </p:nvPr>
        </p:nvSpPr>
        <p:spPr/>
        <p:txBody>
          <a:bodyPr/>
          <a:lstStyle/>
          <a:p>
            <a:pPr algn="ctr">
              <a:buNone/>
            </a:pPr>
            <a:r>
              <a:rPr lang="it-IT" sz="2800" dirty="0" smtClean="0">
                <a:latin typeface="Times New Roman" pitchFamily="18" charset="0"/>
                <a:cs typeface="Times New Roman" pitchFamily="18" charset="0"/>
              </a:rPr>
              <a:t>Nel nostro cammino di fede, viviamo per ‘abitudine’ o ricerchiamo momenti di intimità con il Signore?</a:t>
            </a:r>
          </a:p>
          <a:p>
            <a:pPr algn="ctr">
              <a:buNone/>
            </a:pPr>
            <a:r>
              <a:rPr lang="it-IT" sz="2800" dirty="0" smtClean="0">
                <a:latin typeface="Times New Roman" pitchFamily="18" charset="0"/>
                <a:cs typeface="Times New Roman" pitchFamily="18" charset="0"/>
              </a:rPr>
              <a:t>Senza imporre, riesco a pregare con i miei familiari oppure ci si vergogna ed ognuno si crea il proprio </a:t>
            </a:r>
            <a:r>
              <a:rPr lang="it-IT" sz="2800" dirty="0" err="1" smtClean="0">
                <a:latin typeface="Times New Roman" pitchFamily="18" charset="0"/>
                <a:cs typeface="Times New Roman" pitchFamily="18" charset="0"/>
              </a:rPr>
              <a:t>Tabor</a:t>
            </a:r>
            <a:r>
              <a:rPr lang="it-IT" sz="2800" dirty="0" smtClean="0">
                <a:latin typeface="Times New Roman" pitchFamily="18" charset="0"/>
                <a:cs typeface="Times New Roman" pitchFamily="18" charset="0"/>
              </a:rPr>
              <a:t>?</a:t>
            </a:r>
          </a:p>
          <a:p>
            <a:pPr algn="ctr">
              <a:buNone/>
            </a:pPr>
            <a:r>
              <a:rPr lang="it-IT" sz="2800" dirty="0" smtClean="0">
                <a:latin typeface="Times New Roman" pitchFamily="18" charset="0"/>
                <a:cs typeface="Times New Roman" pitchFamily="18" charset="0"/>
              </a:rPr>
              <a:t>Credo che le prove, i momenti oscuri </a:t>
            </a:r>
          </a:p>
          <a:p>
            <a:pPr algn="ctr">
              <a:buNone/>
            </a:pPr>
            <a:r>
              <a:rPr lang="it-IT" sz="2800" dirty="0" smtClean="0">
                <a:latin typeface="Times New Roman" pitchFamily="18" charset="0"/>
                <a:cs typeface="Times New Roman" pitchFamily="18" charset="0"/>
              </a:rPr>
              <a:t>hanno valore nel progetto di vita che ci riguarda?</a:t>
            </a:r>
          </a:p>
          <a:p>
            <a:pPr algn="ctr">
              <a:buNone/>
            </a:pPr>
            <a:r>
              <a:rPr lang="it-IT" sz="2800" dirty="0" smtClean="0">
                <a:latin typeface="Times New Roman" pitchFamily="18" charset="0"/>
                <a:cs typeface="Times New Roman" pitchFamily="18" charset="0"/>
              </a:rPr>
              <a:t>Riesco a programmare spazi concreti per una più costante preghiera e frequenza ai Sacramenti?</a:t>
            </a:r>
            <a:endParaRPr lang="it-IT"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endParaRPr lang="it-IT" dirty="0" smtClean="0"/>
          </a:p>
          <a:p>
            <a:pPr marL="0" indent="0" algn="ctr">
              <a:buNone/>
            </a:pPr>
            <a:endParaRPr lang="it-IT" dirty="0"/>
          </a:p>
          <a:p>
            <a:pPr marL="0" indent="0" algn="ctr">
              <a:buNone/>
            </a:pPr>
            <a:r>
              <a:rPr lang="it-IT" b="1" dirty="0" smtClean="0">
                <a:solidFill>
                  <a:srgbClr val="C00000"/>
                </a:solidFill>
              </a:rPr>
              <a:t>Altre questioni … evangeliche …</a:t>
            </a:r>
            <a:endParaRPr lang="it-IT" b="1" dirty="0">
              <a:solidFill>
                <a:srgbClr val="C00000"/>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7200" b="1" dirty="0" smtClean="0">
                <a:solidFill>
                  <a:srgbClr val="FF0000"/>
                </a:solidFill>
                <a:latin typeface="Algerian" pitchFamily="82" charset="0"/>
              </a:rPr>
              <a:t>La preghiera ‘secondo’ Gesù</a:t>
            </a:r>
            <a:endParaRPr lang="it-IT" sz="7200" b="1"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3 momenti particolari</a:t>
            </a:r>
            <a:endParaRPr lang="it-IT" b="1" dirty="0">
              <a:solidFill>
                <a:srgbClr val="C00000"/>
              </a:solidFill>
            </a:endParaRPr>
          </a:p>
        </p:txBody>
      </p:sp>
      <p:sp>
        <p:nvSpPr>
          <p:cNvPr id="3" name="Segnaposto contenuto 2"/>
          <p:cNvSpPr>
            <a:spLocks noGrp="1"/>
          </p:cNvSpPr>
          <p:nvPr>
            <p:ph idx="1"/>
          </p:nvPr>
        </p:nvSpPr>
        <p:spPr/>
        <p:txBody>
          <a:bodyPr/>
          <a:lstStyle/>
          <a:p>
            <a:pPr algn="ctr">
              <a:buNone/>
            </a:pPr>
            <a:endParaRPr lang="it-IT" dirty="0" smtClean="0"/>
          </a:p>
          <a:p>
            <a:pPr algn="ctr">
              <a:buNone/>
            </a:pPr>
            <a:r>
              <a:rPr lang="it-IT" dirty="0" smtClean="0"/>
              <a:t>1)Inizio missione</a:t>
            </a:r>
          </a:p>
          <a:p>
            <a:pPr algn="ctr">
              <a:buNone/>
            </a:pPr>
            <a:r>
              <a:rPr lang="it-IT" dirty="0" smtClean="0"/>
              <a:t>2)Nel corso della missione</a:t>
            </a:r>
          </a:p>
          <a:p>
            <a:pPr algn="ctr">
              <a:buNone/>
            </a:pPr>
            <a:r>
              <a:rPr lang="it-IT" dirty="0" smtClean="0"/>
              <a:t>3)Verso la ‘fine’ della sua missione terrena</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normAutofit fontScale="85000" lnSpcReduction="10000"/>
          </a:bodyPr>
          <a:lstStyle/>
          <a:p>
            <a:r>
              <a:rPr lang="it-IT" sz="3900" b="1" dirty="0" smtClean="0">
                <a:solidFill>
                  <a:srgbClr val="FF0000"/>
                </a:solidFill>
                <a:latin typeface="Times New Roman" pitchFamily="18" charset="0"/>
                <a:cs typeface="Times New Roman" pitchFamily="18" charset="0"/>
              </a:rPr>
              <a:t>1)</a:t>
            </a:r>
            <a:r>
              <a:rPr lang="it-IT" sz="3900" b="1" u="sng" dirty="0" smtClean="0">
                <a:solidFill>
                  <a:srgbClr val="FF0000"/>
                </a:solidFill>
                <a:latin typeface="Times New Roman" pitchFamily="18" charset="0"/>
                <a:cs typeface="Times New Roman" pitchFamily="18" charset="0"/>
              </a:rPr>
              <a:t>MARCO</a:t>
            </a:r>
            <a:r>
              <a:rPr lang="it-IT" sz="3900" b="1" dirty="0" smtClean="0">
                <a:solidFill>
                  <a:srgbClr val="FF0000"/>
                </a:solidFill>
                <a:latin typeface="Times New Roman" pitchFamily="18" charset="0"/>
                <a:cs typeface="Times New Roman" pitchFamily="18" charset="0"/>
              </a:rPr>
              <a:t> da cui dipendono MATTEO e LUCA nei racconti comuni con Marco </a:t>
            </a:r>
          </a:p>
          <a:p>
            <a:pPr algn="ctr">
              <a:buNone/>
            </a:pPr>
            <a:endParaRPr lang="it-IT" sz="3900" dirty="0" smtClean="0">
              <a:latin typeface="Times New Roman" pitchFamily="18" charset="0"/>
              <a:cs typeface="Times New Roman" pitchFamily="18" charset="0"/>
            </a:endParaRPr>
          </a:p>
          <a:p>
            <a:pPr algn="ctr">
              <a:buNone/>
            </a:pPr>
            <a:r>
              <a:rPr lang="it-IT" sz="3900" dirty="0" smtClean="0">
                <a:latin typeface="Times New Roman" pitchFamily="18" charset="0"/>
                <a:cs typeface="Times New Roman" pitchFamily="18" charset="0"/>
              </a:rPr>
              <a:t>Matteo e Luca presentano alcune sezioni sconosciute a Marco (es. discorso inaugurale e ‘parole’ di Gesù).</a:t>
            </a:r>
          </a:p>
          <a:p>
            <a:pPr>
              <a:buNone/>
            </a:pPr>
            <a:endParaRPr lang="it-IT" sz="3900" dirty="0" smtClean="0">
              <a:latin typeface="Times New Roman" pitchFamily="18" charset="0"/>
              <a:cs typeface="Times New Roman" pitchFamily="18" charset="0"/>
            </a:endParaRPr>
          </a:p>
          <a:p>
            <a:r>
              <a:rPr lang="it-IT" sz="3900" b="1" dirty="0" smtClean="0">
                <a:solidFill>
                  <a:srgbClr val="0070C0"/>
                </a:solidFill>
                <a:latin typeface="Times New Roman" pitchFamily="18" charset="0"/>
                <a:cs typeface="Times New Roman" pitchFamily="18" charset="0"/>
              </a:rPr>
              <a:t>2)</a:t>
            </a:r>
            <a:r>
              <a:rPr lang="it-IT" sz="4200" b="1" u="sng" dirty="0" smtClean="0">
                <a:solidFill>
                  <a:srgbClr val="0070C0"/>
                </a:solidFill>
                <a:latin typeface="Times New Roman" pitchFamily="18" charset="0"/>
                <a:cs typeface="Times New Roman" pitchFamily="18" charset="0"/>
              </a:rPr>
              <a:t>Q</a:t>
            </a:r>
            <a:r>
              <a:rPr lang="it-IT" sz="3900" b="1" dirty="0" smtClean="0">
                <a:solidFill>
                  <a:srgbClr val="0070C0"/>
                </a:solidFill>
                <a:latin typeface="Times New Roman" pitchFamily="18" charset="0"/>
                <a:cs typeface="Times New Roman" pitchFamily="18" charset="0"/>
              </a:rPr>
              <a:t> (‘quelle’ in tedesco vuol dire appunto ‘fonte’) da cui hanno attinto MATTEO e LUCA per le parti che hanno in comune tra loro, ma che Marco non possiede.</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1)Inizio missione</a:t>
            </a:r>
            <a:endParaRPr lang="it-IT" dirty="0"/>
          </a:p>
        </p:txBody>
      </p:sp>
      <p:sp>
        <p:nvSpPr>
          <p:cNvPr id="3" name="Segnaposto contenuto 2"/>
          <p:cNvSpPr>
            <a:spLocks noGrp="1"/>
          </p:cNvSpPr>
          <p:nvPr>
            <p:ph idx="1"/>
          </p:nvPr>
        </p:nvSpPr>
        <p:spPr/>
        <p:txBody>
          <a:bodyPr/>
          <a:lstStyle/>
          <a:p>
            <a:r>
              <a:rPr lang="it-IT" dirty="0" smtClean="0"/>
              <a:t>Il Vangelo di Luca informa che Gesù prega nel momento in cui riceve lo Spirito Santo appena dopo il Battesimo</a:t>
            </a:r>
          </a:p>
          <a:p>
            <a:pPr algn="ctr">
              <a:buNone/>
            </a:pPr>
            <a:r>
              <a:rPr lang="it-IT" dirty="0" smtClean="0"/>
              <a:t>… </a:t>
            </a:r>
            <a:r>
              <a:rPr lang="it-IT" i="1" dirty="0" smtClean="0"/>
              <a:t>e mentre stava in preghiera, il cielo si aprì e lo Spirito Santo discese su di lui </a:t>
            </a:r>
            <a:r>
              <a:rPr lang="it-IT" sz="1400" dirty="0" smtClean="0"/>
              <a:t>(</a:t>
            </a:r>
            <a:r>
              <a:rPr lang="it-IT" sz="1400" dirty="0" err="1" smtClean="0"/>
              <a:t>Lc</a:t>
            </a:r>
            <a:r>
              <a:rPr lang="it-IT" sz="1400" dirty="0" smtClean="0"/>
              <a:t> 3,21)</a:t>
            </a:r>
            <a:endParaRPr lang="it-IT"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2)Nel corso della missione</a:t>
            </a:r>
            <a:endParaRPr lang="it-IT" dirty="0"/>
          </a:p>
        </p:txBody>
      </p:sp>
      <p:sp>
        <p:nvSpPr>
          <p:cNvPr id="3" name="Segnaposto contenuto 2"/>
          <p:cNvSpPr>
            <a:spLocks noGrp="1"/>
          </p:cNvSpPr>
          <p:nvPr>
            <p:ph idx="1"/>
          </p:nvPr>
        </p:nvSpPr>
        <p:spPr/>
        <p:txBody>
          <a:bodyPr/>
          <a:lstStyle/>
          <a:p>
            <a:pPr>
              <a:buNone/>
            </a:pPr>
            <a:r>
              <a:rPr lang="it-IT" dirty="0" smtClean="0"/>
              <a:t>Attività secondo Marco:</a:t>
            </a:r>
          </a:p>
          <a:p>
            <a:pPr>
              <a:buNone/>
            </a:pPr>
            <a:endParaRPr lang="it-IT" dirty="0" smtClean="0"/>
          </a:p>
          <a:p>
            <a:pPr>
              <a:buNone/>
            </a:pPr>
            <a:r>
              <a:rPr lang="it-IT" dirty="0" smtClean="0"/>
              <a:t>Al mattina insegna nella sinagoga, partecipa alla liturgia con il suo popolo</a:t>
            </a:r>
          </a:p>
          <a:p>
            <a:pPr>
              <a:buNone/>
            </a:pPr>
            <a:r>
              <a:rPr lang="it-IT" dirty="0" smtClean="0"/>
              <a:t>Al </a:t>
            </a:r>
            <a:r>
              <a:rPr lang="it-IT" u="sng" dirty="0" smtClean="0"/>
              <a:t>mattino presto </a:t>
            </a:r>
            <a:r>
              <a:rPr lang="it-IT" dirty="0" smtClean="0"/>
              <a:t>prega:</a:t>
            </a:r>
          </a:p>
          <a:p>
            <a:pPr>
              <a:buNone/>
            </a:pPr>
            <a:r>
              <a:rPr lang="it-IT" i="1" dirty="0" smtClean="0"/>
              <a:t>Al mattino si alzò quando era ancora buio e uscito si ritirò in un luogo deserto e là pregava </a:t>
            </a:r>
            <a:r>
              <a:rPr lang="it-IT" sz="1400" dirty="0" smtClean="0"/>
              <a:t>(Mc 1,35) </a:t>
            </a:r>
            <a:r>
              <a:rPr lang="it-IT" i="1" dirty="0" smtClean="0"/>
              <a:t> … si misero sulle sue tracce … </a:t>
            </a:r>
            <a:r>
              <a:rPr lang="it-IT" sz="1400" dirty="0" smtClean="0"/>
              <a:t>(Mc 1,37)</a:t>
            </a:r>
            <a:endParaRPr lang="it-IT" i="1"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Chiamata degli apostoli</a:t>
            </a:r>
            <a:endParaRPr lang="it-IT" dirty="0"/>
          </a:p>
        </p:txBody>
      </p:sp>
      <p:sp>
        <p:nvSpPr>
          <p:cNvPr id="3" name="Segnaposto contenuto 2"/>
          <p:cNvSpPr>
            <a:spLocks noGrp="1"/>
          </p:cNvSpPr>
          <p:nvPr>
            <p:ph idx="1"/>
          </p:nvPr>
        </p:nvSpPr>
        <p:spPr/>
        <p:txBody>
          <a:bodyPr/>
          <a:lstStyle/>
          <a:p>
            <a:pPr algn="ctr">
              <a:buNone/>
            </a:pPr>
            <a:endParaRPr lang="it-IT" dirty="0" smtClean="0"/>
          </a:p>
          <a:p>
            <a:pPr algn="ctr">
              <a:buNone/>
            </a:pPr>
            <a:r>
              <a:rPr lang="it-IT" i="1" dirty="0" smtClean="0"/>
              <a:t>Gesù se ne andò sul monte a pregare e trascorse la notte intera pregando Dio. Fattosi giorno, chiamò a sé i suoi discepoli e diede loro il nome di apostoli</a:t>
            </a:r>
          </a:p>
          <a:p>
            <a:pPr algn="ctr">
              <a:buNone/>
            </a:pPr>
            <a:r>
              <a:rPr lang="it-IT" sz="1400" dirty="0" smtClean="0"/>
              <a:t>(</a:t>
            </a:r>
            <a:r>
              <a:rPr lang="it-IT" sz="1400" dirty="0" err="1" smtClean="0"/>
              <a:t>Lc</a:t>
            </a:r>
            <a:r>
              <a:rPr lang="it-IT" sz="1400" dirty="0" smtClean="0"/>
              <a:t> 6,12-13)</a:t>
            </a:r>
            <a:endParaRPr lang="it-IT" sz="14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Ancora solitario sul monte</a:t>
            </a:r>
            <a:endParaRPr lang="it-IT" dirty="0"/>
          </a:p>
        </p:txBody>
      </p:sp>
      <p:sp>
        <p:nvSpPr>
          <p:cNvPr id="3" name="Segnaposto contenuto 2"/>
          <p:cNvSpPr>
            <a:spLocks noGrp="1"/>
          </p:cNvSpPr>
          <p:nvPr>
            <p:ph idx="1"/>
          </p:nvPr>
        </p:nvSpPr>
        <p:spPr/>
        <p:txBody>
          <a:bodyPr/>
          <a:lstStyle/>
          <a:p>
            <a:pPr algn="ctr">
              <a:buNone/>
            </a:pPr>
            <a:r>
              <a:rPr lang="it-IT" i="1" dirty="0" smtClean="0"/>
              <a:t>Appena li ebbe congedati </a:t>
            </a:r>
            <a:r>
              <a:rPr lang="it-IT" dirty="0" smtClean="0"/>
              <a:t>(la folla dopo la moltiplicazione del pane) </a:t>
            </a:r>
          </a:p>
          <a:p>
            <a:pPr algn="ctr">
              <a:buNone/>
            </a:pPr>
            <a:r>
              <a:rPr lang="it-IT" i="1" dirty="0" smtClean="0"/>
              <a:t>salì sul monte a pregare </a:t>
            </a:r>
            <a:r>
              <a:rPr lang="it-IT" sz="1400" dirty="0" smtClean="0"/>
              <a:t>(Mc 6,45-46)</a:t>
            </a:r>
          </a:p>
          <a:p>
            <a:pPr algn="ctr">
              <a:buNone/>
            </a:pPr>
            <a:endParaRPr lang="it-IT" sz="1400" i="1" dirty="0" smtClean="0"/>
          </a:p>
          <a:p>
            <a:pPr algn="ctr">
              <a:buNone/>
            </a:pPr>
            <a:r>
              <a:rPr lang="it-IT" i="1" dirty="0" smtClean="0"/>
              <a:t>Ma Gesù, sapendo che stavano per venire a prenderlo per farlo re, si ritirò di nuovo sulla montagna, tutto solo </a:t>
            </a:r>
            <a:r>
              <a:rPr lang="it-IT" sz="1400" dirty="0" smtClean="0"/>
              <a:t>(</a:t>
            </a:r>
            <a:r>
              <a:rPr lang="it-IT" sz="1400" dirty="0" err="1" smtClean="0"/>
              <a:t>Gv</a:t>
            </a:r>
            <a:r>
              <a:rPr lang="it-IT" sz="1400" dirty="0" smtClean="0"/>
              <a:t> 6,14-15)</a:t>
            </a:r>
            <a:endParaRPr lang="it-IT" i="1"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Preghiera di lode</a:t>
            </a:r>
            <a:endParaRPr lang="it-IT" dirty="0"/>
          </a:p>
        </p:txBody>
      </p:sp>
      <p:sp>
        <p:nvSpPr>
          <p:cNvPr id="3" name="Segnaposto contenuto 2"/>
          <p:cNvSpPr>
            <a:spLocks noGrp="1"/>
          </p:cNvSpPr>
          <p:nvPr>
            <p:ph idx="1"/>
          </p:nvPr>
        </p:nvSpPr>
        <p:spPr/>
        <p:txBody>
          <a:bodyPr/>
          <a:lstStyle/>
          <a:p>
            <a:pPr algn="ctr">
              <a:buNone/>
            </a:pPr>
            <a:r>
              <a:rPr lang="it-IT" i="1" dirty="0" smtClean="0"/>
              <a:t>Ti benedico, o Padre, Signore del cielo e della terra, perché hai tenuto nascoste queste cose ai sapienti e agli intelligenti e le hai rivelate ai piccoli. Sì, o Padre, perché così è piaciuto a te </a:t>
            </a:r>
            <a:r>
              <a:rPr lang="it-IT" sz="1400" dirty="0" smtClean="0"/>
              <a:t>(Mt 11,25-26; </a:t>
            </a:r>
            <a:r>
              <a:rPr lang="it-IT" sz="1400" dirty="0" err="1" smtClean="0"/>
              <a:t>Lc</a:t>
            </a:r>
            <a:r>
              <a:rPr lang="it-IT" sz="1400" dirty="0" smtClean="0"/>
              <a:t> 10,21-22)</a:t>
            </a:r>
          </a:p>
          <a:p>
            <a:pPr algn="ctr">
              <a:buNone/>
            </a:pPr>
            <a:endParaRPr lang="it-IT" sz="2800" dirty="0" smtClean="0"/>
          </a:p>
          <a:p>
            <a:pPr algn="ctr">
              <a:buNone/>
            </a:pPr>
            <a:r>
              <a:rPr lang="it-IT" sz="2800" dirty="0" smtClean="0"/>
              <a:t>I poveri, i semplici, gli umili </a:t>
            </a:r>
          </a:p>
          <a:p>
            <a:pPr algn="ctr">
              <a:buNone/>
            </a:pPr>
            <a:r>
              <a:rPr lang="it-IT" sz="2800" dirty="0" smtClean="0"/>
              <a:t>esaltati ed oggetto di lode al Padre</a:t>
            </a:r>
            <a:endParaRPr lang="it-IT" sz="2800"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3)Verso la ‘fine’ </a:t>
            </a:r>
            <a:endParaRPr lang="it-IT" dirty="0"/>
          </a:p>
        </p:txBody>
      </p:sp>
      <p:sp>
        <p:nvSpPr>
          <p:cNvPr id="3" name="Segnaposto contenuto 2"/>
          <p:cNvSpPr>
            <a:spLocks noGrp="1"/>
          </p:cNvSpPr>
          <p:nvPr>
            <p:ph idx="1"/>
          </p:nvPr>
        </p:nvSpPr>
        <p:spPr/>
        <p:txBody>
          <a:bodyPr/>
          <a:lstStyle/>
          <a:p>
            <a:pPr algn="ctr">
              <a:buNone/>
            </a:pPr>
            <a:r>
              <a:rPr lang="it-IT" i="1" dirty="0" smtClean="0"/>
              <a:t>Giunsero intanto in un podere chiamato Getsemani, ed egli disse ai suoi discepoli: ‘Sedetevi qui, mentre io </a:t>
            </a:r>
            <a:r>
              <a:rPr lang="it-IT" i="1" dirty="0" err="1" smtClean="0"/>
              <a:t>prego’</a:t>
            </a:r>
            <a:r>
              <a:rPr lang="it-IT" i="1" dirty="0" smtClean="0"/>
              <a:t> …</a:t>
            </a:r>
          </a:p>
          <a:p>
            <a:pPr algn="ctr">
              <a:buNone/>
            </a:pPr>
            <a:r>
              <a:rPr lang="it-IT" i="1" dirty="0" smtClean="0"/>
              <a:t>La mia anima è triste fino alla morte </a:t>
            </a:r>
          </a:p>
          <a:p>
            <a:pPr algn="ctr">
              <a:buNone/>
            </a:pPr>
            <a:r>
              <a:rPr lang="it-IT" dirty="0" smtClean="0"/>
              <a:t>=</a:t>
            </a:r>
          </a:p>
          <a:p>
            <a:pPr algn="ctr">
              <a:buNone/>
            </a:pPr>
            <a:r>
              <a:rPr lang="it-IT" i="1" dirty="0" smtClean="0"/>
              <a:t>Salmo 42</a:t>
            </a:r>
            <a:endParaRPr lang="it-IT" i="1"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Abbà</a:t>
            </a:r>
            <a:endParaRPr lang="it-IT" i="1" dirty="0"/>
          </a:p>
        </p:txBody>
      </p:sp>
      <p:sp>
        <p:nvSpPr>
          <p:cNvPr id="3" name="Segnaposto contenuto 2"/>
          <p:cNvSpPr>
            <a:spLocks noGrp="1"/>
          </p:cNvSpPr>
          <p:nvPr>
            <p:ph idx="1"/>
          </p:nvPr>
        </p:nvSpPr>
        <p:spPr/>
        <p:txBody>
          <a:bodyPr/>
          <a:lstStyle/>
          <a:p>
            <a:pPr algn="ctr">
              <a:buNone/>
            </a:pPr>
            <a:r>
              <a:rPr lang="it-IT" dirty="0" smtClean="0"/>
              <a:t>La preghiera tutta ‘umana’ di Gesù nel momento dell’agonia nel Getsemani:</a:t>
            </a:r>
          </a:p>
          <a:p>
            <a:pPr algn="ctr">
              <a:buNone/>
            </a:pPr>
            <a:endParaRPr lang="it-IT" i="1" dirty="0" smtClean="0"/>
          </a:p>
          <a:p>
            <a:pPr algn="ctr">
              <a:buNone/>
            </a:pPr>
            <a:r>
              <a:rPr lang="it-IT" i="1" dirty="0" smtClean="0"/>
              <a:t>Abbà</a:t>
            </a:r>
          </a:p>
          <a:p>
            <a:pPr algn="ctr">
              <a:buNone/>
            </a:pPr>
            <a:r>
              <a:rPr lang="it-IT" dirty="0" smtClean="0"/>
              <a:t>=</a:t>
            </a:r>
          </a:p>
          <a:p>
            <a:pPr algn="ctr">
              <a:buNone/>
            </a:pPr>
            <a:r>
              <a:rPr lang="it-IT" i="1" dirty="0" smtClean="0"/>
              <a:t>Padre, babbo, papà</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Salmo 22</a:t>
            </a:r>
            <a:endParaRPr lang="it-IT" dirty="0"/>
          </a:p>
        </p:txBody>
      </p:sp>
      <p:sp>
        <p:nvSpPr>
          <p:cNvPr id="3" name="Segnaposto contenuto 2"/>
          <p:cNvSpPr>
            <a:spLocks noGrp="1"/>
          </p:cNvSpPr>
          <p:nvPr>
            <p:ph idx="1"/>
          </p:nvPr>
        </p:nvSpPr>
        <p:spPr/>
        <p:txBody>
          <a:bodyPr/>
          <a:lstStyle/>
          <a:p>
            <a:pPr>
              <a:buNone/>
            </a:pPr>
            <a:r>
              <a:rPr lang="it-IT" dirty="0" smtClean="0"/>
              <a:t>Alle 3 del pomeriggio …</a:t>
            </a:r>
          </a:p>
          <a:p>
            <a:pPr algn="ctr">
              <a:buNone/>
            </a:pPr>
            <a:r>
              <a:rPr lang="it-IT" i="1" dirty="0" err="1" smtClean="0"/>
              <a:t>Elì</a:t>
            </a:r>
            <a:r>
              <a:rPr lang="it-IT" i="1" dirty="0" smtClean="0"/>
              <a:t>, </a:t>
            </a:r>
            <a:r>
              <a:rPr lang="it-IT" i="1" dirty="0" err="1" smtClean="0"/>
              <a:t>Elì</a:t>
            </a:r>
            <a:r>
              <a:rPr lang="it-IT" i="1" dirty="0" smtClean="0"/>
              <a:t> / </a:t>
            </a:r>
            <a:r>
              <a:rPr lang="it-IT" i="1" dirty="0" err="1" smtClean="0"/>
              <a:t>Eloì</a:t>
            </a:r>
            <a:r>
              <a:rPr lang="it-IT" i="1" dirty="0" smtClean="0"/>
              <a:t>, </a:t>
            </a:r>
            <a:r>
              <a:rPr lang="it-IT" i="1" dirty="0" err="1" smtClean="0"/>
              <a:t>Eloìl</a:t>
            </a:r>
            <a:r>
              <a:rPr lang="it-IT" i="1" dirty="0" smtClean="0"/>
              <a:t> </a:t>
            </a:r>
            <a:r>
              <a:rPr lang="it-IT" i="1" dirty="0" err="1" smtClean="0"/>
              <a:t>lemà</a:t>
            </a:r>
            <a:r>
              <a:rPr lang="it-IT" i="1" dirty="0" smtClean="0"/>
              <a:t> </a:t>
            </a:r>
            <a:r>
              <a:rPr lang="it-IT" i="1" dirty="0" err="1" smtClean="0"/>
              <a:t>sabctani</a:t>
            </a:r>
            <a:endParaRPr lang="it-IT" i="1" dirty="0" smtClean="0"/>
          </a:p>
          <a:p>
            <a:pPr algn="ctr">
              <a:buNone/>
            </a:pPr>
            <a:endParaRPr lang="it-IT" i="1" dirty="0" smtClean="0"/>
          </a:p>
          <a:p>
            <a:pPr>
              <a:buNone/>
            </a:pPr>
            <a:r>
              <a:rPr lang="it-IT" dirty="0" smtClean="0"/>
              <a:t>La Lettera agli Ebrei ci informa:</a:t>
            </a:r>
          </a:p>
          <a:p>
            <a:pPr algn="ctr">
              <a:buNone/>
            </a:pPr>
            <a:r>
              <a:rPr lang="it-IT" i="1" dirty="0" smtClean="0"/>
              <a:t>Proprio per questo nei giorni della sua vita terrena egli offrì preghiere e suppliche con forti grida e lacrime a colui che poteva liberarlo dalla morte </a:t>
            </a:r>
            <a:r>
              <a:rPr lang="it-IT" sz="1400" dirty="0" smtClean="0"/>
              <a:t>(</a:t>
            </a:r>
            <a:r>
              <a:rPr lang="it-IT" sz="1400" dirty="0" err="1" smtClean="0"/>
              <a:t>Eb</a:t>
            </a:r>
            <a:r>
              <a:rPr lang="it-IT" sz="1400" dirty="0" smtClean="0"/>
              <a:t> 5,7)</a:t>
            </a:r>
            <a:endParaRPr lang="it-IT" i="1" dirty="0"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Padre nostro</a:t>
            </a:r>
            <a:endParaRPr lang="it-IT" dirty="0"/>
          </a:p>
        </p:txBody>
      </p:sp>
      <p:graphicFrame>
        <p:nvGraphicFramePr>
          <p:cNvPr id="4" name="Segnaposto contenuto 3"/>
          <p:cNvGraphicFramePr>
            <a:graphicFrameLocks noGrp="1"/>
          </p:cNvGraphicFramePr>
          <p:nvPr>
            <p:ph idx="1"/>
          </p:nvPr>
        </p:nvGraphicFramePr>
        <p:xfrm>
          <a:off x="457200" y="1600200"/>
          <a:ext cx="8229600" cy="4267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it-IT" sz="3200" dirty="0" smtClean="0">
                          <a:latin typeface="Times New Roman" pitchFamily="18" charset="0"/>
                          <a:cs typeface="Times New Roman" pitchFamily="18" charset="0"/>
                        </a:rPr>
                        <a:t>Richieste a Dio</a:t>
                      </a:r>
                      <a:endParaRPr lang="it-IT" sz="3200" dirty="0">
                        <a:latin typeface="Times New Roman" pitchFamily="18" charset="0"/>
                        <a:cs typeface="Times New Roman" pitchFamily="18" charset="0"/>
                      </a:endParaRPr>
                    </a:p>
                  </a:txBody>
                  <a:tcPr/>
                </a:tc>
                <a:tc>
                  <a:txBody>
                    <a:bodyPr/>
                    <a:lstStyle/>
                    <a:p>
                      <a:pPr algn="ctr"/>
                      <a:r>
                        <a:rPr lang="it-IT" sz="3200" dirty="0" smtClean="0">
                          <a:latin typeface="Times New Roman" pitchFamily="18" charset="0"/>
                          <a:cs typeface="Times New Roman" pitchFamily="18" charset="0"/>
                        </a:rPr>
                        <a:t>Per sé</a:t>
                      </a:r>
                      <a:endParaRPr lang="it-IT" sz="3200" dirty="0">
                        <a:latin typeface="Times New Roman" pitchFamily="18" charset="0"/>
                        <a:cs typeface="Times New Roman" pitchFamily="18" charset="0"/>
                      </a:endParaRPr>
                    </a:p>
                  </a:txBody>
                  <a:tcPr/>
                </a:tc>
              </a:tr>
              <a:tr h="370840">
                <a:tc>
                  <a:txBody>
                    <a:bodyPr/>
                    <a:lstStyle/>
                    <a:p>
                      <a:pPr algn="ctr"/>
                      <a:r>
                        <a:rPr lang="it-IT" sz="3200" b="1" dirty="0" smtClean="0">
                          <a:latin typeface="Times New Roman" pitchFamily="18" charset="0"/>
                          <a:cs typeface="Times New Roman" pitchFamily="18" charset="0"/>
                        </a:rPr>
                        <a:t>Sia santificato </a:t>
                      </a:r>
                      <a:r>
                        <a:rPr lang="it-IT" sz="3200" dirty="0" smtClean="0">
                          <a:latin typeface="Times New Roman" pitchFamily="18" charset="0"/>
                          <a:cs typeface="Times New Roman" pitchFamily="18" charset="0"/>
                        </a:rPr>
                        <a:t>il tuo nome</a:t>
                      </a:r>
                      <a:endParaRPr lang="it-IT" sz="3200" dirty="0">
                        <a:latin typeface="Times New Roman" pitchFamily="18" charset="0"/>
                        <a:cs typeface="Times New Roman" pitchFamily="18" charset="0"/>
                      </a:endParaRPr>
                    </a:p>
                  </a:txBody>
                  <a:tcPr/>
                </a:tc>
                <a:tc>
                  <a:txBody>
                    <a:bodyPr/>
                    <a:lstStyle/>
                    <a:p>
                      <a:pPr algn="ctr"/>
                      <a:r>
                        <a:rPr lang="it-IT" sz="3200" b="1" dirty="0" smtClean="0">
                          <a:latin typeface="Times New Roman" pitchFamily="18" charset="0"/>
                          <a:cs typeface="Times New Roman" pitchFamily="18" charset="0"/>
                        </a:rPr>
                        <a:t>Dacci</a:t>
                      </a:r>
                      <a:r>
                        <a:rPr lang="it-IT" sz="3200" dirty="0" smtClean="0">
                          <a:latin typeface="Times New Roman" pitchFamily="18" charset="0"/>
                          <a:cs typeface="Times New Roman" pitchFamily="18" charset="0"/>
                        </a:rPr>
                        <a:t> oggi il nostro pane </a:t>
                      </a:r>
                      <a:endParaRPr lang="it-IT" sz="3200" dirty="0">
                        <a:latin typeface="Times New Roman" pitchFamily="18" charset="0"/>
                        <a:cs typeface="Times New Roman" pitchFamily="18" charset="0"/>
                      </a:endParaRPr>
                    </a:p>
                  </a:txBody>
                  <a:tcPr/>
                </a:tc>
              </a:tr>
              <a:tr h="370840">
                <a:tc>
                  <a:txBody>
                    <a:bodyPr/>
                    <a:lstStyle/>
                    <a:p>
                      <a:pPr algn="ctr"/>
                      <a:r>
                        <a:rPr lang="it-IT" sz="3200" b="1" dirty="0" smtClean="0">
                          <a:latin typeface="Times New Roman" pitchFamily="18" charset="0"/>
                          <a:cs typeface="Times New Roman" pitchFamily="18" charset="0"/>
                        </a:rPr>
                        <a:t>Venga il tuo regno</a:t>
                      </a:r>
                      <a:endParaRPr lang="it-IT" sz="3200" b="1" dirty="0">
                        <a:latin typeface="Times New Roman" pitchFamily="18" charset="0"/>
                        <a:cs typeface="Times New Roman" pitchFamily="18" charset="0"/>
                      </a:endParaRPr>
                    </a:p>
                  </a:txBody>
                  <a:tcPr/>
                </a:tc>
                <a:tc>
                  <a:txBody>
                    <a:bodyPr/>
                    <a:lstStyle/>
                    <a:p>
                      <a:pPr algn="ctr"/>
                      <a:r>
                        <a:rPr lang="it-IT" sz="3200" b="1" dirty="0" smtClean="0">
                          <a:latin typeface="Times New Roman" pitchFamily="18" charset="0"/>
                          <a:cs typeface="Times New Roman" pitchFamily="18" charset="0"/>
                        </a:rPr>
                        <a:t>Rimetti</a:t>
                      </a:r>
                      <a:r>
                        <a:rPr lang="it-IT" sz="3200" dirty="0" smtClean="0">
                          <a:latin typeface="Times New Roman" pitchFamily="18" charset="0"/>
                          <a:cs typeface="Times New Roman" pitchFamily="18" charset="0"/>
                        </a:rPr>
                        <a:t> a noi i nostri debiti </a:t>
                      </a:r>
                      <a:endParaRPr lang="it-IT" sz="3200" dirty="0">
                        <a:latin typeface="Times New Roman" pitchFamily="18" charset="0"/>
                        <a:cs typeface="Times New Roman" pitchFamily="18" charset="0"/>
                      </a:endParaRPr>
                    </a:p>
                  </a:txBody>
                  <a:tcPr/>
                </a:tc>
              </a:tr>
              <a:tr h="370840">
                <a:tc>
                  <a:txBody>
                    <a:bodyPr/>
                    <a:lstStyle/>
                    <a:p>
                      <a:pPr algn="ctr"/>
                      <a:r>
                        <a:rPr lang="it-IT" sz="3200" b="1" dirty="0" smtClean="0">
                          <a:latin typeface="Times New Roman" pitchFamily="18" charset="0"/>
                          <a:cs typeface="Times New Roman" pitchFamily="18" charset="0"/>
                        </a:rPr>
                        <a:t>Sia</a:t>
                      </a:r>
                      <a:r>
                        <a:rPr lang="it-IT" sz="3200" b="1" baseline="0" dirty="0" smtClean="0">
                          <a:latin typeface="Times New Roman" pitchFamily="18" charset="0"/>
                          <a:cs typeface="Times New Roman" pitchFamily="18" charset="0"/>
                        </a:rPr>
                        <a:t> fatta </a:t>
                      </a:r>
                      <a:r>
                        <a:rPr lang="it-IT" sz="3200" baseline="0" dirty="0" smtClean="0">
                          <a:latin typeface="Times New Roman" pitchFamily="18" charset="0"/>
                          <a:cs typeface="Times New Roman" pitchFamily="18" charset="0"/>
                        </a:rPr>
                        <a:t>la tua volontà</a:t>
                      </a:r>
                      <a:endParaRPr lang="it-IT" sz="3200" dirty="0">
                        <a:latin typeface="Times New Roman" pitchFamily="18" charset="0"/>
                        <a:cs typeface="Times New Roman" pitchFamily="18" charset="0"/>
                      </a:endParaRPr>
                    </a:p>
                  </a:txBody>
                  <a:tcPr/>
                </a:tc>
                <a:tc>
                  <a:txBody>
                    <a:bodyPr/>
                    <a:lstStyle/>
                    <a:p>
                      <a:pPr algn="ctr"/>
                      <a:r>
                        <a:rPr lang="it-IT" sz="3200" b="1" dirty="0" smtClean="0">
                          <a:latin typeface="Times New Roman" pitchFamily="18" charset="0"/>
                          <a:cs typeface="Times New Roman" pitchFamily="18" charset="0"/>
                        </a:rPr>
                        <a:t>Non ci indurre in tentazione</a:t>
                      </a:r>
                      <a:r>
                        <a:rPr lang="it-IT" sz="3200" dirty="0" smtClean="0">
                          <a:latin typeface="Times New Roman" pitchFamily="18" charset="0"/>
                          <a:cs typeface="Times New Roman" pitchFamily="18" charset="0"/>
                        </a:rPr>
                        <a:t>, </a:t>
                      </a:r>
                    </a:p>
                    <a:p>
                      <a:pPr algn="ctr"/>
                      <a:r>
                        <a:rPr lang="it-IT" sz="3200" dirty="0" smtClean="0">
                          <a:latin typeface="Times New Roman" pitchFamily="18" charset="0"/>
                          <a:cs typeface="Times New Roman" pitchFamily="18" charset="0"/>
                        </a:rPr>
                        <a:t>ma </a:t>
                      </a:r>
                      <a:r>
                        <a:rPr lang="it-IT" sz="3200" b="1" dirty="0" smtClean="0">
                          <a:latin typeface="Times New Roman" pitchFamily="18" charset="0"/>
                          <a:cs typeface="Times New Roman" pitchFamily="18" charset="0"/>
                        </a:rPr>
                        <a:t>liberaci</a:t>
                      </a:r>
                      <a:r>
                        <a:rPr lang="it-IT" sz="3200" dirty="0" smtClean="0">
                          <a:latin typeface="Times New Roman" pitchFamily="18" charset="0"/>
                          <a:cs typeface="Times New Roman" pitchFamily="18" charset="0"/>
                        </a:rPr>
                        <a:t> dal male</a:t>
                      </a:r>
                      <a:endParaRPr lang="it-IT" sz="3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Pater</a:t>
            </a:r>
            <a:endParaRPr lang="it-IT" dirty="0"/>
          </a:p>
        </p:txBody>
      </p:sp>
      <p:sp>
        <p:nvSpPr>
          <p:cNvPr id="3" name="Segnaposto contenuto 2"/>
          <p:cNvSpPr>
            <a:spLocks noGrp="1"/>
          </p:cNvSpPr>
          <p:nvPr>
            <p:ph idx="1"/>
          </p:nvPr>
        </p:nvSpPr>
        <p:spPr/>
        <p:txBody>
          <a:bodyPr>
            <a:normAutofit fontScale="77500" lnSpcReduction="20000"/>
          </a:bodyPr>
          <a:lstStyle/>
          <a:p>
            <a:pPr>
              <a:buNone/>
            </a:pPr>
            <a:endParaRPr lang="it-IT" dirty="0" smtClean="0"/>
          </a:p>
          <a:p>
            <a:pPr algn="ctr">
              <a:buNone/>
            </a:pPr>
            <a:r>
              <a:rPr lang="el-GR" b="1" i="1" dirty="0" smtClean="0">
                <a:latin typeface="Times New Roman" pitchFamily="18" charset="0"/>
                <a:cs typeface="Times New Roman" pitchFamily="18" charset="0"/>
              </a:rPr>
              <a:t>Πάτερ ἡμῶν ὁ ἐν τοῖς οὐρανοῖς</a:t>
            </a:r>
            <a:r>
              <a:rPr lang="it-IT" b="1" i="1" dirty="0" smtClean="0">
                <a:latin typeface="Times New Roman" pitchFamily="18" charset="0"/>
                <a:cs typeface="Times New Roman" pitchFamily="18" charset="0"/>
              </a:rPr>
              <a:t>,</a:t>
            </a:r>
          </a:p>
          <a:p>
            <a:pPr algn="ctr">
              <a:buNone/>
            </a:pPr>
            <a:r>
              <a:rPr lang="el-GR" b="1" i="1" dirty="0" smtClean="0">
                <a:solidFill>
                  <a:srgbClr val="FF0000"/>
                </a:solidFill>
                <a:latin typeface="Times New Roman" pitchFamily="18" charset="0"/>
                <a:cs typeface="Times New Roman" pitchFamily="18" charset="0"/>
              </a:rPr>
              <a:t>ἁγιασθήτω τὸ ὄνομά σου·</a:t>
            </a:r>
            <a:endParaRPr lang="it-IT" b="1" i="1" dirty="0" smtClean="0">
              <a:solidFill>
                <a:srgbClr val="FF0000"/>
              </a:solidFill>
              <a:latin typeface="Times New Roman" pitchFamily="18" charset="0"/>
              <a:cs typeface="Times New Roman" pitchFamily="18" charset="0"/>
            </a:endParaRPr>
          </a:p>
          <a:p>
            <a:pPr algn="ctr">
              <a:buNone/>
            </a:pPr>
            <a:r>
              <a:rPr lang="el-GR" b="1" i="1" dirty="0" smtClean="0">
                <a:solidFill>
                  <a:srgbClr val="FF0000"/>
                </a:solidFill>
                <a:latin typeface="Times New Roman" pitchFamily="18" charset="0"/>
                <a:cs typeface="Times New Roman" pitchFamily="18" charset="0"/>
              </a:rPr>
              <a:t>ἐλθέτω ἡ βασιλεία σου·</a:t>
            </a:r>
            <a:endParaRPr lang="it-IT" b="1" i="1" dirty="0" smtClean="0">
              <a:solidFill>
                <a:srgbClr val="FF0000"/>
              </a:solidFill>
              <a:latin typeface="Times New Roman" pitchFamily="18" charset="0"/>
              <a:cs typeface="Times New Roman" pitchFamily="18" charset="0"/>
            </a:endParaRPr>
          </a:p>
          <a:p>
            <a:pPr algn="ctr">
              <a:buNone/>
            </a:pPr>
            <a:r>
              <a:rPr lang="el-GR" b="1" i="1" dirty="0" smtClean="0">
                <a:solidFill>
                  <a:srgbClr val="FF0000"/>
                </a:solidFill>
                <a:latin typeface="Times New Roman" pitchFamily="18" charset="0"/>
                <a:cs typeface="Times New Roman" pitchFamily="18" charset="0"/>
              </a:rPr>
              <a:t>γενηθήτω τὸ θέλημά σου</a:t>
            </a:r>
            <a:r>
              <a:rPr lang="el-GR" b="1" i="1" dirty="0" smtClean="0">
                <a:latin typeface="Times New Roman" pitchFamily="18" charset="0"/>
                <a:cs typeface="Times New Roman" pitchFamily="18" charset="0"/>
              </a:rPr>
              <a:t>,</a:t>
            </a:r>
            <a:endParaRPr lang="it-IT" b="1" i="1" dirty="0" smtClean="0">
              <a:latin typeface="Times New Roman" pitchFamily="18" charset="0"/>
              <a:cs typeface="Times New Roman" pitchFamily="18" charset="0"/>
            </a:endParaRPr>
          </a:p>
          <a:p>
            <a:pPr algn="ctr">
              <a:buNone/>
            </a:pPr>
            <a:r>
              <a:rPr lang="el-GR" b="1" i="1" dirty="0" smtClean="0">
                <a:latin typeface="Times New Roman" pitchFamily="18" charset="0"/>
                <a:cs typeface="Times New Roman" pitchFamily="18" charset="0"/>
              </a:rPr>
              <a:t>ὡς ἐν οὐρανῷ καὶ ἐπὶ γῆς·</a:t>
            </a:r>
            <a:endParaRPr lang="it-IT" b="1" i="1" dirty="0" smtClean="0">
              <a:latin typeface="Times New Roman" pitchFamily="18" charset="0"/>
              <a:cs typeface="Times New Roman" pitchFamily="18" charset="0"/>
            </a:endParaRPr>
          </a:p>
          <a:p>
            <a:pPr algn="ctr">
              <a:buNone/>
            </a:pPr>
            <a:r>
              <a:rPr lang="el-GR" b="1" i="1" dirty="0" smtClean="0">
                <a:solidFill>
                  <a:srgbClr val="00B050"/>
                </a:solidFill>
                <a:latin typeface="Times New Roman" pitchFamily="18" charset="0"/>
                <a:cs typeface="Times New Roman" pitchFamily="18" charset="0"/>
              </a:rPr>
              <a:t>τὸν ἄρτον ἡμῶν τὸν ἐπιούσιον δὸς ἡμῖν σήμερον</a:t>
            </a:r>
            <a:r>
              <a:rPr lang="el-GR" b="1" i="1" dirty="0" smtClean="0">
                <a:latin typeface="Times New Roman" pitchFamily="18" charset="0"/>
                <a:cs typeface="Times New Roman" pitchFamily="18" charset="0"/>
              </a:rPr>
              <a:t>·</a:t>
            </a:r>
            <a:endParaRPr lang="it-IT" b="1" i="1" dirty="0" smtClean="0">
              <a:latin typeface="Times New Roman" pitchFamily="18" charset="0"/>
              <a:cs typeface="Times New Roman" pitchFamily="18" charset="0"/>
            </a:endParaRPr>
          </a:p>
          <a:p>
            <a:pPr algn="ctr">
              <a:buNone/>
            </a:pPr>
            <a:r>
              <a:rPr lang="el-GR" b="1" i="1" dirty="0" smtClean="0">
                <a:solidFill>
                  <a:srgbClr val="00B050"/>
                </a:solidFill>
                <a:latin typeface="Times New Roman" pitchFamily="18" charset="0"/>
                <a:cs typeface="Times New Roman" pitchFamily="18" charset="0"/>
              </a:rPr>
              <a:t>καὶ ἄφες ἡμῖν τὰ ὀφειλήματα ἡμῶν</a:t>
            </a:r>
            <a:r>
              <a:rPr lang="el-GR" b="1" i="1" dirty="0" smtClean="0">
                <a:latin typeface="Times New Roman" pitchFamily="18" charset="0"/>
                <a:cs typeface="Times New Roman" pitchFamily="18" charset="0"/>
              </a:rPr>
              <a:t>,</a:t>
            </a:r>
            <a:endParaRPr lang="it-IT" b="1" i="1" dirty="0" smtClean="0">
              <a:latin typeface="Times New Roman" pitchFamily="18" charset="0"/>
              <a:cs typeface="Times New Roman" pitchFamily="18" charset="0"/>
            </a:endParaRPr>
          </a:p>
          <a:p>
            <a:pPr algn="ctr">
              <a:buNone/>
            </a:pPr>
            <a:r>
              <a:rPr lang="el-GR" b="1" i="1" dirty="0" smtClean="0">
                <a:latin typeface="Times New Roman" pitchFamily="18" charset="0"/>
                <a:cs typeface="Times New Roman" pitchFamily="18" charset="0"/>
              </a:rPr>
              <a:t>ὡς καὶ ἡμεῖς ἀφήκαμεν τοῖς ὀφειλέταις ἡμῶν</a:t>
            </a:r>
            <a:endParaRPr lang="it-IT" b="1" i="1" dirty="0" smtClean="0">
              <a:latin typeface="Times New Roman" pitchFamily="18" charset="0"/>
              <a:cs typeface="Times New Roman" pitchFamily="18" charset="0"/>
            </a:endParaRPr>
          </a:p>
          <a:p>
            <a:pPr algn="ctr">
              <a:buNone/>
            </a:pPr>
            <a:r>
              <a:rPr lang="el-GR" b="1" i="1" dirty="0" smtClean="0">
                <a:solidFill>
                  <a:srgbClr val="00B050"/>
                </a:solidFill>
                <a:latin typeface="Times New Roman" pitchFamily="18" charset="0"/>
                <a:cs typeface="Times New Roman" pitchFamily="18" charset="0"/>
              </a:rPr>
              <a:t>καὶ μὴ εἰσενέγκῃς ἡμᾶς εἰς πειρασμόν,</a:t>
            </a:r>
            <a:endParaRPr lang="it-IT" b="1" i="1" dirty="0" smtClean="0">
              <a:solidFill>
                <a:srgbClr val="00B050"/>
              </a:solidFill>
              <a:latin typeface="Times New Roman" pitchFamily="18" charset="0"/>
              <a:cs typeface="Times New Roman" pitchFamily="18" charset="0"/>
            </a:endParaRPr>
          </a:p>
          <a:p>
            <a:pPr algn="ctr">
              <a:buNone/>
            </a:pPr>
            <a:r>
              <a:rPr lang="el-GR" b="1" i="1" dirty="0" smtClean="0">
                <a:solidFill>
                  <a:srgbClr val="00B050"/>
                </a:solidFill>
                <a:latin typeface="Times New Roman" pitchFamily="18" charset="0"/>
                <a:cs typeface="Times New Roman" pitchFamily="18" charset="0"/>
              </a:rPr>
              <a:t>ἀλλὰ ῥῦσαι ἡμᾶς ἀπὸ τοῦ πονηροῦ</a:t>
            </a:r>
            <a:r>
              <a:rPr lang="el-GR" b="1" i="1" dirty="0" smtClean="0">
                <a:latin typeface="Times New Roman" pitchFamily="18" charset="0"/>
                <a:cs typeface="Times New Roman" pitchFamily="18" charset="0"/>
              </a:rPr>
              <a:t>.</a:t>
            </a:r>
            <a:endParaRPr lang="it-IT"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 ha ragione?</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Mt e </a:t>
            </a:r>
            <a:r>
              <a:rPr lang="it-IT" dirty="0" err="1" smtClean="0"/>
              <a:t>Lc</a:t>
            </a:r>
            <a:r>
              <a:rPr lang="it-IT" dirty="0" smtClean="0"/>
              <a:t> sono indipendenti l’uno dall’altro in alcune sezioni: hanno attinto da fonti secondarie.</a:t>
            </a:r>
          </a:p>
          <a:p>
            <a:r>
              <a:rPr lang="it-IT" dirty="0" smtClean="0"/>
              <a:t> </a:t>
            </a:r>
          </a:p>
          <a:p>
            <a:r>
              <a:rPr lang="it-IT" dirty="0" smtClean="0"/>
              <a:t>Tuttavia, anche dove Mt, Mc e </a:t>
            </a:r>
            <a:r>
              <a:rPr lang="it-IT" dirty="0" err="1" smtClean="0"/>
              <a:t>Lc</a:t>
            </a:r>
            <a:r>
              <a:rPr lang="it-IT" dirty="0" smtClean="0"/>
              <a:t> sono simili, presentano delle piccole divergenze. </a:t>
            </a:r>
            <a:r>
              <a:rPr lang="it-IT" dirty="0" err="1" smtClean="0"/>
              <a:t>Perchè</a:t>
            </a:r>
            <a:r>
              <a:rPr lang="it-IT" dirty="0" smtClean="0"/>
              <a:t>?</a:t>
            </a:r>
          </a:p>
          <a:p>
            <a:r>
              <a:rPr lang="it-IT" dirty="0" smtClean="0"/>
              <a:t> </a:t>
            </a:r>
          </a:p>
          <a:p>
            <a:r>
              <a:rPr lang="it-IT" b="1" dirty="0" smtClean="0"/>
              <a:t>Mt e </a:t>
            </a:r>
            <a:r>
              <a:rPr lang="it-IT" b="1" dirty="0" err="1" smtClean="0"/>
              <a:t>Lc</a:t>
            </a:r>
            <a:r>
              <a:rPr lang="it-IT" b="1" dirty="0" smtClean="0"/>
              <a:t> provengono da Mc, ma non da Mc attuale, ma dal PROTO-MARCO</a:t>
            </a:r>
            <a:r>
              <a:rPr lang="it-IT" dirty="0" smtClean="0"/>
              <a:t>, cioè da un precedente Vangelo di Marco che è andato perduto.</a:t>
            </a:r>
            <a:endParaRPr lang="it-IT" b="1" dirty="0" smtClean="0"/>
          </a:p>
          <a:p>
            <a:pPr algn="ctr">
              <a:buNone/>
            </a:pPr>
            <a:endParaRPr lang="it-IT" sz="4600" b="1" dirty="0" smtClean="0">
              <a:solidFill>
                <a:srgbClr val="FF0000"/>
              </a:solidFill>
              <a:latin typeface="Aharoni" pitchFamily="2" charset="-79"/>
              <a:cs typeface="Aharoni" pitchFamily="2" charset="-79"/>
            </a:endParaRPr>
          </a:p>
          <a:p>
            <a:pPr algn="ctr">
              <a:buNone/>
            </a:pPr>
            <a:r>
              <a:rPr lang="it-IT" sz="4600" b="1" dirty="0" smtClean="0">
                <a:solidFill>
                  <a:srgbClr val="FF0000"/>
                </a:solidFill>
                <a:latin typeface="Aharoni" pitchFamily="2" charset="-79"/>
                <a:cs typeface="Aharoni" pitchFamily="2" charset="-79"/>
              </a:rPr>
              <a:t>Si concorda perciò con </a:t>
            </a:r>
            <a:r>
              <a:rPr lang="it-IT" sz="4600" b="1" dirty="0" err="1" smtClean="0">
                <a:solidFill>
                  <a:srgbClr val="FF0000"/>
                </a:solidFill>
                <a:latin typeface="Aharoni" pitchFamily="2" charset="-79"/>
                <a:cs typeface="Aharoni" pitchFamily="2" charset="-79"/>
              </a:rPr>
              <a:t>Papia</a:t>
            </a:r>
            <a:r>
              <a:rPr lang="it-IT" sz="4600" b="1" dirty="0" smtClean="0">
                <a:solidFill>
                  <a:srgbClr val="FF0000"/>
                </a:solidFill>
                <a:latin typeface="Aharoni" pitchFamily="2" charset="-79"/>
                <a:cs typeface="Aharoni" pitchFamily="2" charset="-79"/>
              </a:rPr>
              <a:t> che dà la priorità a Marco</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solidFill>
                  <a:srgbClr val="00B050"/>
                </a:solidFill>
              </a:rPr>
              <a:t>Ave </a:t>
            </a:r>
            <a:r>
              <a:rPr lang="it-IT" b="1" dirty="0" smtClean="0"/>
              <a:t>… Luca 1,28.42</a:t>
            </a:r>
            <a:endParaRPr lang="it-IT" dirty="0"/>
          </a:p>
        </p:txBody>
      </p:sp>
      <p:sp>
        <p:nvSpPr>
          <p:cNvPr id="3" name="Segnaposto contenuto 2"/>
          <p:cNvSpPr>
            <a:spLocks noGrp="1"/>
          </p:cNvSpPr>
          <p:nvPr>
            <p:ph idx="1"/>
          </p:nvPr>
        </p:nvSpPr>
        <p:spPr/>
        <p:txBody>
          <a:bodyPr>
            <a:normAutofit/>
          </a:bodyPr>
          <a:lstStyle/>
          <a:p>
            <a:pPr algn="ctr">
              <a:buNone/>
            </a:pPr>
            <a:r>
              <a:rPr lang="el-GR" sz="3600" b="1" i="1" dirty="0" smtClean="0">
                <a:solidFill>
                  <a:srgbClr val="00B0F0"/>
                </a:solidFill>
                <a:latin typeface="Times New Roman" pitchFamily="18" charset="0"/>
                <a:cs typeface="Times New Roman" pitchFamily="18" charset="0"/>
              </a:rPr>
              <a:t>Χαῖρε, κεχαριτωμένη, ὁ κύριος μετὰ σοῦ.</a:t>
            </a:r>
            <a:endParaRPr lang="it-IT" sz="3600" b="1" i="1" dirty="0" smtClean="0">
              <a:solidFill>
                <a:srgbClr val="00B0F0"/>
              </a:solidFill>
              <a:latin typeface="Times New Roman" pitchFamily="18" charset="0"/>
              <a:cs typeface="Times New Roman" pitchFamily="18" charset="0"/>
            </a:endParaRPr>
          </a:p>
          <a:p>
            <a:pPr algn="ctr">
              <a:buNone/>
            </a:pPr>
            <a:endParaRPr lang="it-IT" sz="3600" b="1" i="1" dirty="0" smtClean="0">
              <a:solidFill>
                <a:srgbClr val="00B0F0"/>
              </a:solidFill>
              <a:latin typeface="Times New Roman" pitchFamily="18" charset="0"/>
              <a:cs typeface="Times New Roman" pitchFamily="18" charset="0"/>
            </a:endParaRPr>
          </a:p>
          <a:p>
            <a:pPr algn="ctr">
              <a:buNone/>
            </a:pPr>
            <a:r>
              <a:rPr lang="el-GR" sz="3600" b="1" i="1" dirty="0" smtClean="0">
                <a:solidFill>
                  <a:srgbClr val="00B0F0"/>
                </a:solidFill>
                <a:latin typeface="Times New Roman" pitchFamily="18" charset="0"/>
                <a:cs typeface="Times New Roman" pitchFamily="18" charset="0"/>
              </a:rPr>
              <a:t>Εὐλογημένη σὺ ἐν γυναιξὶν</a:t>
            </a:r>
            <a:endParaRPr lang="it-IT" sz="3600" b="1" i="1" dirty="0" smtClean="0">
              <a:solidFill>
                <a:srgbClr val="00B0F0"/>
              </a:solidFill>
              <a:latin typeface="Times New Roman" pitchFamily="18" charset="0"/>
              <a:cs typeface="Times New Roman" pitchFamily="18" charset="0"/>
            </a:endParaRPr>
          </a:p>
          <a:p>
            <a:pPr algn="ctr">
              <a:buNone/>
            </a:pPr>
            <a:r>
              <a:rPr lang="el-GR" sz="3600" b="1" i="1" dirty="0" smtClean="0">
                <a:solidFill>
                  <a:srgbClr val="00B0F0"/>
                </a:solidFill>
                <a:latin typeface="Times New Roman" pitchFamily="18" charset="0"/>
                <a:cs typeface="Times New Roman" pitchFamily="18" charset="0"/>
              </a:rPr>
              <a:t>καὶ εὐλογημένος </a:t>
            </a:r>
            <a:endParaRPr lang="it-IT" sz="3600" b="1" i="1" dirty="0" smtClean="0">
              <a:solidFill>
                <a:srgbClr val="00B0F0"/>
              </a:solidFill>
              <a:latin typeface="Times New Roman" pitchFamily="18" charset="0"/>
              <a:cs typeface="Times New Roman" pitchFamily="18" charset="0"/>
            </a:endParaRPr>
          </a:p>
          <a:p>
            <a:pPr algn="ctr">
              <a:buNone/>
            </a:pPr>
            <a:r>
              <a:rPr lang="el-GR" sz="3600" b="1" i="1" dirty="0" smtClean="0">
                <a:solidFill>
                  <a:srgbClr val="00B0F0"/>
                </a:solidFill>
                <a:latin typeface="Times New Roman" pitchFamily="18" charset="0"/>
                <a:cs typeface="Times New Roman" pitchFamily="18" charset="0"/>
              </a:rPr>
              <a:t>ὁ καρπὸς τῆς κοιλίας σου.</a:t>
            </a:r>
            <a:endParaRPr lang="it-IT" sz="3600" b="1" i="1" dirty="0" smtClean="0">
              <a:solidFill>
                <a:srgbClr val="00B0F0"/>
              </a:solidFill>
              <a:latin typeface="Times New Roman" pitchFamily="18" charset="0"/>
              <a:cs typeface="Times New Roman" pitchFamily="18" charset="0"/>
            </a:endParaRPr>
          </a:p>
          <a:p>
            <a:pPr algn="ctr">
              <a:buNone/>
            </a:pP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Coloro che chiedono miracoli</a:t>
            </a:r>
            <a:endParaRPr lang="it-IT" dirty="0"/>
          </a:p>
        </p:txBody>
      </p:sp>
      <p:sp>
        <p:nvSpPr>
          <p:cNvPr id="3" name="Segnaposto contenuto 2"/>
          <p:cNvSpPr>
            <a:spLocks noGrp="1"/>
          </p:cNvSpPr>
          <p:nvPr>
            <p:ph idx="1"/>
          </p:nvPr>
        </p:nvSpPr>
        <p:spPr/>
        <p:txBody>
          <a:bodyPr>
            <a:normAutofit/>
          </a:bodyPr>
          <a:lstStyle/>
          <a:p>
            <a:pPr algn="ctr">
              <a:buNone/>
            </a:pPr>
            <a:r>
              <a:rPr lang="it-IT" b="1" i="1" dirty="0" smtClean="0">
                <a:solidFill>
                  <a:schemeClr val="accent1">
                    <a:lumMod val="50000"/>
                  </a:schemeClr>
                </a:solidFill>
              </a:rPr>
              <a:t>Signore, abbi pietà di mio figlio </a:t>
            </a:r>
            <a:r>
              <a:rPr lang="it-IT" sz="1400" dirty="0" smtClean="0"/>
              <a:t>(Mt17,15)</a:t>
            </a:r>
          </a:p>
          <a:p>
            <a:pPr algn="ctr">
              <a:buNone/>
            </a:pPr>
            <a:r>
              <a:rPr lang="it-IT" b="1" i="1" dirty="0" smtClean="0">
                <a:solidFill>
                  <a:schemeClr val="accent2">
                    <a:lumMod val="75000"/>
                  </a:schemeClr>
                </a:solidFill>
              </a:rPr>
              <a:t>Pietà di me, Signore, Figlio di Davide. Mia figlia è crudelmente tormentata da un demonio </a:t>
            </a:r>
            <a:r>
              <a:rPr lang="it-IT" sz="1400" dirty="0" smtClean="0"/>
              <a:t>(Mt 15,22)</a:t>
            </a:r>
          </a:p>
          <a:p>
            <a:pPr algn="ctr">
              <a:buNone/>
            </a:pPr>
            <a:r>
              <a:rPr lang="it-IT" b="1" i="1" dirty="0" smtClean="0">
                <a:solidFill>
                  <a:srgbClr val="FF0000"/>
                </a:solidFill>
              </a:rPr>
              <a:t>Salvaci, Signore </a:t>
            </a:r>
            <a:r>
              <a:rPr lang="it-IT" sz="1400" dirty="0" smtClean="0"/>
              <a:t>(nella tempesta Mt 8,25; 14,30)</a:t>
            </a:r>
          </a:p>
          <a:p>
            <a:pPr algn="ctr">
              <a:buNone/>
            </a:pPr>
            <a:r>
              <a:rPr lang="it-IT" b="1" i="1" dirty="0" smtClean="0">
                <a:solidFill>
                  <a:srgbClr val="00B050"/>
                </a:solidFill>
              </a:rPr>
              <a:t>Chiedete e vi sarà dato, bussate e vi sarà aperto, cercate e troverete </a:t>
            </a:r>
            <a:r>
              <a:rPr lang="it-IT" sz="1400" dirty="0" smtClean="0"/>
              <a:t>(Mt 7,7) </a:t>
            </a:r>
            <a:r>
              <a:rPr lang="it-IT" b="1" i="1" dirty="0" smtClean="0">
                <a:solidFill>
                  <a:srgbClr val="00B050"/>
                </a:solidFill>
              </a:rPr>
              <a:t>… darà cose buone a quelli che gliele domandano </a:t>
            </a:r>
            <a:r>
              <a:rPr lang="it-IT" sz="1400" dirty="0" smtClean="0"/>
              <a:t>(Mt 7,9-11)</a:t>
            </a:r>
            <a:endParaRPr lang="it-IT" sz="1400"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Risultati immagini per vangelo matteo immagin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544" y="0"/>
            <a:ext cx="9468544" cy="6858000"/>
          </a:xfrm>
          <a:prstGeom prst="rect">
            <a:avLst/>
          </a:prstGeom>
          <a:noFill/>
          <a:ln>
            <a:noFill/>
          </a:ln>
        </p:spPr>
      </p:pic>
    </p:spTree>
    <p:extLst>
      <p:ext uri="{BB962C8B-B14F-4D97-AF65-F5344CB8AC3E}">
        <p14:creationId xmlns:p14="http://schemas.microsoft.com/office/powerpoint/2010/main" val="397492752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endParaRPr lang="it-IT" sz="4800" b="1" dirty="0" smtClean="0">
              <a:solidFill>
                <a:srgbClr val="C00000"/>
              </a:solidFill>
              <a:latin typeface="Arial Black" panose="020B0A04020102020204" pitchFamily="34" charset="0"/>
            </a:endParaRPr>
          </a:p>
          <a:p>
            <a:pPr algn="ctr">
              <a:buNone/>
            </a:pPr>
            <a:r>
              <a:rPr lang="it-IT" sz="4800" b="1" dirty="0" smtClean="0">
                <a:solidFill>
                  <a:srgbClr val="C00000"/>
                </a:solidFill>
                <a:latin typeface="Arial Black" panose="020B0A04020102020204" pitchFamily="34" charset="0"/>
              </a:rPr>
              <a:t>Esempi ‘sinottici’</a:t>
            </a:r>
            <a:endParaRPr lang="it-IT" sz="4800" b="1" dirty="0">
              <a:solidFill>
                <a:srgbClr val="C00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sz="5400" b="1" dirty="0" smtClean="0">
                <a:solidFill>
                  <a:srgbClr val="FF0000"/>
                </a:solidFill>
                <a:latin typeface="Algerian" panose="04020705040A02060702" pitchFamily="82" charset="0"/>
              </a:rPr>
              <a:t>Il lebbroso purificato </a:t>
            </a:r>
            <a:endParaRPr lang="it-IT" sz="54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67905485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graphicFrame>
        <p:nvGraphicFramePr>
          <p:cNvPr id="4" name="Segnaposto contenuto 3"/>
          <p:cNvGraphicFramePr>
            <a:graphicFrameLocks noGrp="1"/>
          </p:cNvGraphicFramePr>
          <p:nvPr>
            <p:ph idx="1"/>
          </p:nvPr>
        </p:nvGraphicFramePr>
        <p:xfrm>
          <a:off x="0" y="0"/>
          <a:ext cx="9144000" cy="6858000"/>
        </p:xfrm>
        <a:graphic>
          <a:graphicData uri="http://schemas.openxmlformats.org/drawingml/2006/table">
            <a:tbl>
              <a:tblPr firstRow="1" bandRow="1">
                <a:tableStyleId>{5C22544A-7EE6-4342-B048-85BDC9FD1C3A}</a:tableStyleId>
              </a:tblPr>
              <a:tblGrid>
                <a:gridCol w="3048000"/>
                <a:gridCol w="3048000"/>
                <a:gridCol w="3048000"/>
              </a:tblGrid>
              <a:tr h="822602">
                <a:tc>
                  <a:txBody>
                    <a:bodyPr/>
                    <a:lstStyle/>
                    <a:p>
                      <a:pPr algn="ctr"/>
                      <a:r>
                        <a:rPr lang="it-IT" sz="2800" dirty="0" smtClean="0">
                          <a:latin typeface="Times New Roman" pitchFamily="18" charset="0"/>
                          <a:cs typeface="Times New Roman" pitchFamily="18" charset="0"/>
                        </a:rPr>
                        <a:t>Mt 8,1-4</a:t>
                      </a:r>
                      <a:endParaRPr lang="it-IT" sz="2800" dirty="0">
                        <a:latin typeface="Times New Roman" pitchFamily="18" charset="0"/>
                        <a:cs typeface="Times New Roman" pitchFamily="18" charset="0"/>
                      </a:endParaRPr>
                    </a:p>
                  </a:txBody>
                  <a:tcPr/>
                </a:tc>
                <a:tc>
                  <a:txBody>
                    <a:bodyPr/>
                    <a:lstStyle/>
                    <a:p>
                      <a:pPr algn="ctr"/>
                      <a:r>
                        <a:rPr lang="it-IT" sz="2800" dirty="0" smtClean="0">
                          <a:latin typeface="Times New Roman" pitchFamily="18" charset="0"/>
                          <a:cs typeface="Times New Roman" pitchFamily="18" charset="0"/>
                        </a:rPr>
                        <a:t>Mc 1,40-45</a:t>
                      </a:r>
                      <a:endParaRPr lang="it-IT" sz="2800" dirty="0">
                        <a:latin typeface="Times New Roman" pitchFamily="18" charset="0"/>
                        <a:cs typeface="Times New Roman" pitchFamily="18" charset="0"/>
                      </a:endParaRPr>
                    </a:p>
                  </a:txBody>
                  <a:tcPr/>
                </a:tc>
                <a:tc>
                  <a:txBody>
                    <a:bodyPr/>
                    <a:lstStyle/>
                    <a:p>
                      <a:pPr algn="ctr"/>
                      <a:r>
                        <a:rPr lang="it-IT" sz="2800" dirty="0" err="1" smtClean="0">
                          <a:latin typeface="Times New Roman" pitchFamily="18" charset="0"/>
                          <a:cs typeface="Times New Roman" pitchFamily="18" charset="0"/>
                        </a:rPr>
                        <a:t>Lc</a:t>
                      </a:r>
                      <a:r>
                        <a:rPr lang="it-IT" sz="2800" dirty="0" smtClean="0">
                          <a:latin typeface="Times New Roman" pitchFamily="18" charset="0"/>
                          <a:cs typeface="Times New Roman" pitchFamily="18" charset="0"/>
                        </a:rPr>
                        <a:t> 5,12-16</a:t>
                      </a:r>
                      <a:endParaRPr lang="it-IT" sz="2800" dirty="0">
                        <a:latin typeface="Times New Roman" pitchFamily="18" charset="0"/>
                        <a:cs typeface="Times New Roman" pitchFamily="18" charset="0"/>
                      </a:endParaRPr>
                    </a:p>
                  </a:txBody>
                  <a:tcPr/>
                </a:tc>
              </a:tr>
              <a:tr h="60353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u="sng" kern="1200" dirty="0" smtClean="0">
                          <a:solidFill>
                            <a:schemeClr val="dk1"/>
                          </a:solidFill>
                          <a:latin typeface="Times New Roman" pitchFamily="18" charset="0"/>
                          <a:ea typeface="+mn-ea"/>
                          <a:cs typeface="Times New Roman" pitchFamily="18" charset="0"/>
                        </a:rPr>
                        <a:t>Quando Gesù fu sceso dal monte</a:t>
                      </a:r>
                      <a:r>
                        <a:rPr lang="it-IT" sz="2000" b="1" kern="1200" dirty="0" smtClean="0">
                          <a:solidFill>
                            <a:schemeClr val="dk1"/>
                          </a:solidFill>
                          <a:latin typeface="Times New Roman" pitchFamily="18" charset="0"/>
                          <a:ea typeface="+mn-ea"/>
                          <a:cs typeface="Times New Roman" pitchFamily="18" charset="0"/>
                        </a:rPr>
                        <a:t>, </a:t>
                      </a:r>
                      <a:r>
                        <a:rPr lang="it-IT" sz="2000" b="0" u="sng" kern="1200" dirty="0" smtClean="0">
                          <a:solidFill>
                            <a:schemeClr val="dk1"/>
                          </a:solidFill>
                          <a:latin typeface="Times New Roman" pitchFamily="18" charset="0"/>
                          <a:ea typeface="+mn-ea"/>
                          <a:cs typeface="Times New Roman" pitchFamily="18" charset="0"/>
                        </a:rPr>
                        <a:t>molta folla lo seguiva</a:t>
                      </a:r>
                      <a:r>
                        <a:rPr lang="it-IT" sz="2000" kern="1200" dirty="0" smtClean="0">
                          <a:solidFill>
                            <a:schemeClr val="dk1"/>
                          </a:solidFill>
                          <a:latin typeface="Times New Roman" pitchFamily="18" charset="0"/>
                          <a:ea typeface="+mn-ea"/>
                          <a:cs typeface="Times New Roman" pitchFamily="18" charset="0"/>
                        </a:rPr>
                        <a:t>. Ed ecco, si avvicinò un lebbroso, </a:t>
                      </a:r>
                      <a:r>
                        <a:rPr lang="it-IT" sz="2000" b="1" kern="1200" dirty="0" smtClean="0">
                          <a:solidFill>
                            <a:schemeClr val="dk1"/>
                          </a:solidFill>
                          <a:latin typeface="Times New Roman" pitchFamily="18" charset="0"/>
                          <a:ea typeface="+mn-ea"/>
                          <a:cs typeface="Times New Roman" pitchFamily="18" charset="0"/>
                        </a:rPr>
                        <a:t>si prostrò d</a:t>
                      </a:r>
                      <a:r>
                        <a:rPr lang="it-IT" sz="2000" kern="1200" dirty="0" smtClean="0">
                          <a:solidFill>
                            <a:schemeClr val="dk1"/>
                          </a:solidFill>
                          <a:latin typeface="Times New Roman" pitchFamily="18" charset="0"/>
                          <a:ea typeface="+mn-ea"/>
                          <a:cs typeface="Times New Roman" pitchFamily="18" charset="0"/>
                        </a:rPr>
                        <a:t>avanti a lui e disse: "</a:t>
                      </a:r>
                      <a:r>
                        <a:rPr lang="it-IT" sz="2000" b="1" kern="1200" dirty="0" smtClean="0">
                          <a:solidFill>
                            <a:schemeClr val="dk1"/>
                          </a:solidFill>
                          <a:latin typeface="Times New Roman" pitchFamily="18" charset="0"/>
                          <a:ea typeface="+mn-ea"/>
                          <a:cs typeface="Times New Roman" pitchFamily="18" charset="0"/>
                        </a:rPr>
                        <a:t>Signore, se vuoi, puoi purificarmi</a:t>
                      </a:r>
                      <a:r>
                        <a:rPr lang="it-IT" sz="2000" kern="1200" dirty="0" smtClean="0">
                          <a:solidFill>
                            <a:schemeClr val="dk1"/>
                          </a:solidFill>
                          <a:latin typeface="Times New Roman" pitchFamily="18" charset="0"/>
                          <a:ea typeface="+mn-ea"/>
                          <a:cs typeface="Times New Roman" pitchFamily="18" charset="0"/>
                        </a:rPr>
                        <a:t>". </a:t>
                      </a:r>
                      <a:r>
                        <a:rPr lang="it-IT" sz="2000" b="1" kern="1200" dirty="0" smtClean="0">
                          <a:solidFill>
                            <a:schemeClr val="dk1"/>
                          </a:solidFill>
                          <a:latin typeface="Times New Roman" pitchFamily="18" charset="0"/>
                          <a:ea typeface="+mn-ea"/>
                          <a:cs typeface="Times New Roman" pitchFamily="18" charset="0"/>
                        </a:rPr>
                        <a:t>Tese la mano e lo toccò dicendo: "Lo voglio: sii purificato</a:t>
                      </a:r>
                      <a:r>
                        <a:rPr lang="it-IT" sz="2000" kern="1200" dirty="0" smtClean="0">
                          <a:solidFill>
                            <a:schemeClr val="dk1"/>
                          </a:solidFill>
                          <a:latin typeface="Times New Roman" pitchFamily="18" charset="0"/>
                          <a:ea typeface="+mn-ea"/>
                          <a:cs typeface="Times New Roman" pitchFamily="18" charset="0"/>
                        </a:rPr>
                        <a:t>!". E subito la sua lebbra fu guarita. Poi Gesù gli disse: "</a:t>
                      </a:r>
                      <a:r>
                        <a:rPr lang="it-IT" sz="2000" kern="1200" dirty="0" err="1" smtClean="0">
                          <a:solidFill>
                            <a:schemeClr val="dk1"/>
                          </a:solidFill>
                          <a:latin typeface="Times New Roman" pitchFamily="18" charset="0"/>
                          <a:ea typeface="+mn-ea"/>
                          <a:cs typeface="Times New Roman" pitchFamily="18" charset="0"/>
                        </a:rPr>
                        <a:t>Guàrdati</a:t>
                      </a:r>
                      <a:r>
                        <a:rPr lang="it-IT" sz="2000" kern="1200" dirty="0" smtClean="0">
                          <a:solidFill>
                            <a:schemeClr val="dk1"/>
                          </a:solidFill>
                          <a:latin typeface="Times New Roman" pitchFamily="18" charset="0"/>
                          <a:ea typeface="+mn-ea"/>
                          <a:cs typeface="Times New Roman" pitchFamily="18" charset="0"/>
                        </a:rPr>
                        <a:t> bene dal dirlo a qualcuno; va' invece a mostrarti al sacerdote e presenta </a:t>
                      </a:r>
                      <a:r>
                        <a:rPr lang="it-IT" sz="2000" b="1" kern="1200" dirty="0" smtClean="0">
                          <a:solidFill>
                            <a:schemeClr val="dk1"/>
                          </a:solidFill>
                          <a:latin typeface="Times New Roman" pitchFamily="18" charset="0"/>
                          <a:ea typeface="+mn-ea"/>
                          <a:cs typeface="Times New Roman" pitchFamily="18" charset="0"/>
                        </a:rPr>
                        <a:t>l'offerta prescritta da Mosè </a:t>
                      </a:r>
                      <a:r>
                        <a:rPr lang="it-IT" sz="2000" kern="1200" dirty="0" smtClean="0">
                          <a:solidFill>
                            <a:schemeClr val="dk1"/>
                          </a:solidFill>
                          <a:latin typeface="Times New Roman" pitchFamily="18" charset="0"/>
                          <a:ea typeface="+mn-ea"/>
                          <a:cs typeface="Times New Roman" pitchFamily="18" charset="0"/>
                        </a:rPr>
                        <a:t>come testimonianza per loro".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dk1"/>
                          </a:solidFill>
                          <a:latin typeface="Times New Roman" pitchFamily="18" charset="0"/>
                          <a:ea typeface="+mn-ea"/>
                          <a:cs typeface="Times New Roman" pitchFamily="18" charset="0"/>
                        </a:rPr>
                        <a:t>Venne da lui un lebbroso, che lo supplicava</a:t>
                      </a:r>
                      <a:r>
                        <a:rPr lang="it-IT" sz="2000" b="1" kern="1200" dirty="0" smtClean="0">
                          <a:solidFill>
                            <a:schemeClr val="dk1"/>
                          </a:solidFill>
                          <a:latin typeface="Times New Roman" pitchFamily="18" charset="0"/>
                          <a:ea typeface="+mn-ea"/>
                          <a:cs typeface="Times New Roman" pitchFamily="18" charset="0"/>
                        </a:rPr>
                        <a:t> in ginocchio</a:t>
                      </a:r>
                      <a:r>
                        <a:rPr lang="it-IT" sz="2000" kern="1200" dirty="0" smtClean="0">
                          <a:solidFill>
                            <a:schemeClr val="dk1"/>
                          </a:solidFill>
                          <a:latin typeface="Times New Roman" pitchFamily="18" charset="0"/>
                          <a:ea typeface="+mn-ea"/>
                          <a:cs typeface="Times New Roman" pitchFamily="18" charset="0"/>
                        </a:rPr>
                        <a:t> e gli diceva: "</a:t>
                      </a:r>
                      <a:r>
                        <a:rPr lang="it-IT" sz="2000" b="1" kern="1200" dirty="0" smtClean="0">
                          <a:solidFill>
                            <a:schemeClr val="dk1"/>
                          </a:solidFill>
                          <a:latin typeface="Times New Roman" pitchFamily="18" charset="0"/>
                          <a:ea typeface="+mn-ea"/>
                          <a:cs typeface="Times New Roman" pitchFamily="18" charset="0"/>
                        </a:rPr>
                        <a:t>Se vuoi, puoi purificarmi</a:t>
                      </a:r>
                      <a:r>
                        <a:rPr lang="it-IT" sz="2000" kern="1200" dirty="0" smtClean="0">
                          <a:solidFill>
                            <a:schemeClr val="dk1"/>
                          </a:solidFill>
                          <a:latin typeface="Times New Roman" pitchFamily="18" charset="0"/>
                          <a:ea typeface="+mn-ea"/>
                          <a:cs typeface="Times New Roman" pitchFamily="18" charset="0"/>
                        </a:rPr>
                        <a:t>!". </a:t>
                      </a:r>
                      <a:r>
                        <a:rPr lang="it-IT" sz="2000" u="sng" kern="1200" dirty="0" smtClean="0">
                          <a:solidFill>
                            <a:schemeClr val="dk1"/>
                          </a:solidFill>
                          <a:latin typeface="Times New Roman" pitchFamily="18" charset="0"/>
                          <a:ea typeface="+mn-ea"/>
                          <a:cs typeface="Times New Roman" pitchFamily="18" charset="0"/>
                        </a:rPr>
                        <a:t>Ne ebbe compassione</a:t>
                      </a:r>
                      <a:r>
                        <a:rPr lang="it-IT" sz="2000" kern="1200" dirty="0" smtClean="0">
                          <a:solidFill>
                            <a:schemeClr val="dk1"/>
                          </a:solidFill>
                          <a:latin typeface="Times New Roman" pitchFamily="18" charset="0"/>
                          <a:ea typeface="+mn-ea"/>
                          <a:cs typeface="Times New Roman" pitchFamily="18" charset="0"/>
                        </a:rPr>
                        <a:t>, </a:t>
                      </a:r>
                      <a:r>
                        <a:rPr lang="it-IT" sz="2000" b="1" kern="1200" dirty="0" smtClean="0">
                          <a:solidFill>
                            <a:schemeClr val="dk1"/>
                          </a:solidFill>
                          <a:latin typeface="Times New Roman" pitchFamily="18" charset="0"/>
                          <a:ea typeface="+mn-ea"/>
                          <a:cs typeface="Times New Roman" pitchFamily="18" charset="0"/>
                        </a:rPr>
                        <a:t>tese la mano, lo toccò e gli disse: "Lo voglio, sii purificato</a:t>
                      </a:r>
                      <a:r>
                        <a:rPr lang="it-IT" sz="2000" kern="1200" dirty="0" smtClean="0">
                          <a:solidFill>
                            <a:schemeClr val="dk1"/>
                          </a:solidFill>
                          <a:latin typeface="Times New Roman" pitchFamily="18" charset="0"/>
                          <a:ea typeface="+mn-ea"/>
                          <a:cs typeface="Times New Roman" pitchFamily="18" charset="0"/>
                        </a:rPr>
                        <a:t>!". E subito la lebbra scomparve da lui ed egli fu purificato. E, ammonendolo severament</a:t>
                      </a:r>
                      <a:r>
                        <a:rPr lang="it-IT" sz="2000" u="none" kern="1200" dirty="0" smtClean="0">
                          <a:solidFill>
                            <a:schemeClr val="dk1"/>
                          </a:solidFill>
                          <a:latin typeface="Times New Roman" pitchFamily="18" charset="0"/>
                          <a:ea typeface="+mn-ea"/>
                          <a:cs typeface="Times New Roman" pitchFamily="18" charset="0"/>
                        </a:rPr>
                        <a:t>e, </a:t>
                      </a:r>
                      <a:r>
                        <a:rPr lang="it-IT" sz="2000" u="sng" kern="1200" dirty="0" smtClean="0">
                          <a:solidFill>
                            <a:schemeClr val="dk1"/>
                          </a:solidFill>
                          <a:latin typeface="Times New Roman" pitchFamily="18" charset="0"/>
                          <a:ea typeface="+mn-ea"/>
                          <a:cs typeface="Times New Roman" pitchFamily="18" charset="0"/>
                        </a:rPr>
                        <a:t>lo cacciò via </a:t>
                      </a:r>
                      <a:r>
                        <a:rPr lang="it-IT" sz="2000" kern="1200" dirty="0" smtClean="0">
                          <a:solidFill>
                            <a:schemeClr val="dk1"/>
                          </a:solidFill>
                          <a:latin typeface="Times New Roman" pitchFamily="18" charset="0"/>
                          <a:ea typeface="+mn-ea"/>
                          <a:cs typeface="Times New Roman" pitchFamily="18" charset="0"/>
                        </a:rPr>
                        <a:t>subito e gli disse: "Guarda di non dire niente a nessuno; va', invece, a mostrarti al sacerdote e offri per la tua </a:t>
                      </a:r>
                      <a:r>
                        <a:rPr lang="it-IT" sz="2000" b="1" kern="1200" dirty="0" smtClean="0">
                          <a:solidFill>
                            <a:schemeClr val="dk1"/>
                          </a:solidFill>
                          <a:latin typeface="Times New Roman" pitchFamily="18" charset="0"/>
                          <a:ea typeface="+mn-ea"/>
                          <a:cs typeface="Times New Roman" pitchFamily="18" charset="0"/>
                        </a:rPr>
                        <a:t>purificazione quello che Mosè ha prescritto</a:t>
                      </a:r>
                      <a:r>
                        <a:rPr lang="it-IT" sz="2000" kern="1200" dirty="0" smtClean="0">
                          <a:solidFill>
                            <a:schemeClr val="dk1"/>
                          </a:solidFill>
                          <a:latin typeface="Times New Roman" pitchFamily="18" charset="0"/>
                          <a:ea typeface="+mn-ea"/>
                          <a:cs typeface="Times New Roman" pitchFamily="18" charset="0"/>
                        </a:rPr>
                        <a:t>, come testimonianza per loro".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kern="1200" dirty="0" smtClean="0">
                          <a:solidFill>
                            <a:schemeClr val="dk1"/>
                          </a:solidFill>
                          <a:latin typeface="Times New Roman" pitchFamily="18" charset="0"/>
                          <a:ea typeface="+mn-ea"/>
                          <a:cs typeface="Times New Roman" pitchFamily="18" charset="0"/>
                        </a:rPr>
                        <a:t>Mentre Gesù si trovava in una città, ecco, un uomo coperto di lebbra lo vide e gli si gettò dinanzi, pregandolo: "</a:t>
                      </a:r>
                      <a:r>
                        <a:rPr lang="it-IT" sz="2000" b="1" kern="1200" dirty="0" smtClean="0">
                          <a:solidFill>
                            <a:schemeClr val="dk1"/>
                          </a:solidFill>
                          <a:latin typeface="Times New Roman" pitchFamily="18" charset="0"/>
                          <a:ea typeface="+mn-ea"/>
                          <a:cs typeface="Times New Roman" pitchFamily="18" charset="0"/>
                        </a:rPr>
                        <a:t>Signore, se vuoi, puoi purificarmi</a:t>
                      </a:r>
                      <a:r>
                        <a:rPr lang="it-IT" sz="2000" kern="1200" dirty="0" smtClean="0">
                          <a:solidFill>
                            <a:schemeClr val="dk1"/>
                          </a:solidFill>
                          <a:latin typeface="Times New Roman" pitchFamily="18" charset="0"/>
                          <a:ea typeface="+mn-ea"/>
                          <a:cs typeface="Times New Roman" pitchFamily="18" charset="0"/>
                        </a:rPr>
                        <a:t>". </a:t>
                      </a:r>
                      <a:r>
                        <a:rPr lang="it-IT" sz="2000" b="1" kern="1200" dirty="0" smtClean="0">
                          <a:solidFill>
                            <a:schemeClr val="dk1"/>
                          </a:solidFill>
                          <a:latin typeface="Times New Roman" pitchFamily="18" charset="0"/>
                          <a:ea typeface="+mn-ea"/>
                          <a:cs typeface="Times New Roman" pitchFamily="18" charset="0"/>
                        </a:rPr>
                        <a:t>Gesù tese la mano e lo toccò dicendo: "Lo voglio, sii purificato</a:t>
                      </a:r>
                      <a:r>
                        <a:rPr lang="it-IT" sz="2000" kern="1200" dirty="0" smtClean="0">
                          <a:solidFill>
                            <a:schemeClr val="dk1"/>
                          </a:solidFill>
                          <a:latin typeface="Times New Roman" pitchFamily="18" charset="0"/>
                          <a:ea typeface="+mn-ea"/>
                          <a:cs typeface="Times New Roman" pitchFamily="18" charset="0"/>
                        </a:rPr>
                        <a:t>!". E immediatamente la lebbra scomparve da lui. Gli ordinò di non dirlo a nessuno: "Va' invece a mostrarti al sacerdote e fa' </a:t>
                      </a:r>
                      <a:r>
                        <a:rPr lang="it-IT" sz="2000" b="1" kern="1200" dirty="0" smtClean="0">
                          <a:solidFill>
                            <a:schemeClr val="dk1"/>
                          </a:solidFill>
                          <a:latin typeface="Times New Roman" pitchFamily="18" charset="0"/>
                          <a:ea typeface="+mn-ea"/>
                          <a:cs typeface="Times New Roman" pitchFamily="18" charset="0"/>
                        </a:rPr>
                        <a:t>l'offerta per la tua purificazione, come Mosè ha prescritto</a:t>
                      </a:r>
                      <a:r>
                        <a:rPr lang="it-IT" sz="2000" kern="1200" dirty="0" smtClean="0">
                          <a:solidFill>
                            <a:schemeClr val="dk1"/>
                          </a:solidFill>
                          <a:latin typeface="Times New Roman" pitchFamily="18" charset="0"/>
                          <a:ea typeface="+mn-ea"/>
                          <a:cs typeface="Times New Roman" pitchFamily="18" charset="0"/>
                        </a:rPr>
                        <a:t>, a testimonianza per loro". </a:t>
                      </a:r>
                    </a:p>
                  </a:txBody>
                  <a:tcPr/>
                </a:tc>
              </a:tr>
            </a:tbl>
          </a:graphicData>
        </a:graphic>
      </p:graphicFrame>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4" name="Segnaposto contenuto 3"/>
          <p:cNvGraphicFramePr>
            <a:graphicFrameLocks noGrp="1"/>
          </p:cNvGraphicFramePr>
          <p:nvPr>
            <p:ph idx="1"/>
          </p:nvPr>
        </p:nvGraphicFramePr>
        <p:xfrm>
          <a:off x="0" y="260648"/>
          <a:ext cx="9144000" cy="6597352"/>
        </p:xfrm>
        <a:graphic>
          <a:graphicData uri="http://schemas.openxmlformats.org/drawingml/2006/table">
            <a:tbl>
              <a:tblPr firstRow="1" bandRow="1">
                <a:tableStyleId>{5C22544A-7EE6-4342-B048-85BDC9FD1C3A}</a:tableStyleId>
              </a:tblPr>
              <a:tblGrid>
                <a:gridCol w="3048000"/>
                <a:gridCol w="3048000"/>
                <a:gridCol w="3048000"/>
              </a:tblGrid>
              <a:tr h="804961">
                <a:tc>
                  <a:txBody>
                    <a:bodyPr/>
                    <a:lstStyle/>
                    <a:p>
                      <a:endParaRPr lang="it-IT" dirty="0"/>
                    </a:p>
                  </a:txBody>
                  <a:tcPr/>
                </a:tc>
                <a:tc>
                  <a:txBody>
                    <a:bodyPr/>
                    <a:lstStyle/>
                    <a:p>
                      <a:pPr algn="ctr"/>
                      <a:r>
                        <a:rPr lang="it-IT" sz="2800" dirty="0" smtClean="0">
                          <a:latin typeface="Times New Roman" pitchFamily="18" charset="0"/>
                          <a:cs typeface="Times New Roman" pitchFamily="18" charset="0"/>
                        </a:rPr>
                        <a:t>Continua Marco</a:t>
                      </a:r>
                      <a:endParaRPr lang="it-IT" sz="2800" dirty="0">
                        <a:latin typeface="Times New Roman" pitchFamily="18" charset="0"/>
                        <a:cs typeface="Times New Roman" pitchFamily="18" charset="0"/>
                      </a:endParaRPr>
                    </a:p>
                  </a:txBody>
                  <a:tcPr/>
                </a:tc>
                <a:tc>
                  <a:txBody>
                    <a:bodyPr/>
                    <a:lstStyle/>
                    <a:p>
                      <a:pPr algn="ctr"/>
                      <a:r>
                        <a:rPr lang="it-IT" sz="2800" dirty="0" smtClean="0">
                          <a:latin typeface="Times New Roman" pitchFamily="18" charset="0"/>
                          <a:cs typeface="Times New Roman" pitchFamily="18" charset="0"/>
                        </a:rPr>
                        <a:t>Continua Luca</a:t>
                      </a:r>
                      <a:endParaRPr lang="it-IT" sz="2800" dirty="0">
                        <a:latin typeface="Times New Roman" pitchFamily="18" charset="0"/>
                        <a:cs typeface="Times New Roman" pitchFamily="18" charset="0"/>
                      </a:endParaRPr>
                    </a:p>
                  </a:txBody>
                  <a:tcPr/>
                </a:tc>
              </a:tr>
              <a:tr h="5792391">
                <a:tc>
                  <a:txBody>
                    <a:bodyPr/>
                    <a:lstStyle/>
                    <a:p>
                      <a:endParaRPr lang="it-IT"/>
                    </a:p>
                  </a:txBody>
                  <a:tcPr/>
                </a:tc>
                <a:tc>
                  <a:txBody>
                    <a:bodyPr/>
                    <a:lstStyle/>
                    <a:p>
                      <a:pPr algn="ctr"/>
                      <a:r>
                        <a:rPr lang="it-IT" sz="2400" kern="1200" dirty="0" smtClean="0">
                          <a:solidFill>
                            <a:schemeClr val="dk1"/>
                          </a:solidFill>
                          <a:latin typeface="Times New Roman" pitchFamily="18" charset="0"/>
                          <a:ea typeface="+mn-ea"/>
                          <a:cs typeface="Times New Roman" pitchFamily="18" charset="0"/>
                        </a:rPr>
                        <a:t>Ma quello si allontanò e si mise a proclamare e a divulgare il fatto</a:t>
                      </a:r>
                      <a:r>
                        <a:rPr lang="it-IT" sz="2400" b="1" kern="1200" dirty="0" smtClean="0">
                          <a:solidFill>
                            <a:schemeClr val="dk1"/>
                          </a:solidFill>
                          <a:latin typeface="Times New Roman" pitchFamily="18" charset="0"/>
                          <a:ea typeface="+mn-ea"/>
                          <a:cs typeface="Times New Roman" pitchFamily="18" charset="0"/>
                        </a:rPr>
                        <a:t>, tanto che Gesù non poteva più entrare pubblicamente in una città</a:t>
                      </a:r>
                      <a:r>
                        <a:rPr lang="it-IT" sz="2400" kern="1200" dirty="0" smtClean="0">
                          <a:solidFill>
                            <a:schemeClr val="dk1"/>
                          </a:solidFill>
                          <a:latin typeface="Times New Roman" pitchFamily="18" charset="0"/>
                          <a:ea typeface="+mn-ea"/>
                          <a:cs typeface="Times New Roman" pitchFamily="18" charset="0"/>
                        </a:rPr>
                        <a:t>, ma rimaneva fuori, in luoghi deserti; e venivano a lui da ogni parte.</a:t>
                      </a:r>
                      <a:endParaRPr lang="it-IT" sz="2400" dirty="0">
                        <a:latin typeface="Times New Roman" pitchFamily="18" charset="0"/>
                        <a:cs typeface="Times New Roman" pitchFamily="18" charset="0"/>
                      </a:endParaRPr>
                    </a:p>
                  </a:txBody>
                  <a:tcPr/>
                </a:tc>
                <a:tc>
                  <a:txBody>
                    <a:bodyPr/>
                    <a:lstStyle/>
                    <a:p>
                      <a:pPr algn="ctr"/>
                      <a:r>
                        <a:rPr lang="it-IT" sz="2400" kern="1200" dirty="0" smtClean="0">
                          <a:solidFill>
                            <a:schemeClr val="dk1"/>
                          </a:solidFill>
                          <a:latin typeface="Times New Roman" pitchFamily="18" charset="0"/>
                          <a:ea typeface="+mn-ea"/>
                          <a:cs typeface="Times New Roman" pitchFamily="18" charset="0"/>
                        </a:rPr>
                        <a:t>Gli ordinò di non dirlo a nessuno: "Va' invece a mostrarti al sacerdote e fa' l'offerta per la tua purificazione, come Mosè ha prescritto, a testimonianza per loro". </a:t>
                      </a:r>
                      <a:r>
                        <a:rPr lang="it-IT" sz="2400" b="1" kern="1200" dirty="0" smtClean="0">
                          <a:solidFill>
                            <a:schemeClr val="dk1"/>
                          </a:solidFill>
                          <a:latin typeface="Times New Roman" pitchFamily="18" charset="0"/>
                          <a:ea typeface="+mn-ea"/>
                          <a:cs typeface="Times New Roman" pitchFamily="18" charset="0"/>
                        </a:rPr>
                        <a:t>Di lui si parlava sempre di più, e folle numerose venivano per ascoltarlo e farsi guarire dalle loro malattie</a:t>
                      </a:r>
                      <a:r>
                        <a:rPr lang="it-IT" sz="2400" kern="1200" dirty="0" smtClean="0">
                          <a:solidFill>
                            <a:schemeClr val="dk1"/>
                          </a:solidFill>
                          <a:latin typeface="Times New Roman" pitchFamily="18" charset="0"/>
                          <a:ea typeface="+mn-ea"/>
                          <a:cs typeface="Times New Roman" pitchFamily="18" charset="0"/>
                        </a:rPr>
                        <a:t>. </a:t>
                      </a:r>
                      <a:r>
                        <a:rPr lang="it-IT" sz="2400" b="1" kern="1200" dirty="0" smtClean="0">
                          <a:solidFill>
                            <a:srgbClr val="C00000"/>
                          </a:solidFill>
                          <a:latin typeface="Times New Roman" pitchFamily="18" charset="0"/>
                          <a:ea typeface="+mn-ea"/>
                          <a:cs typeface="Times New Roman" pitchFamily="18" charset="0"/>
                        </a:rPr>
                        <a:t>Ma egli si ritirava in luoghi deserti a pregare</a:t>
                      </a:r>
                      <a:r>
                        <a:rPr lang="it-IT" sz="2400" kern="1200" dirty="0" smtClean="0">
                          <a:solidFill>
                            <a:schemeClr val="dk1"/>
                          </a:solidFill>
                          <a:latin typeface="Times New Roman" pitchFamily="18" charset="0"/>
                          <a:ea typeface="+mn-ea"/>
                          <a:cs typeface="Times New Roman" pitchFamily="18" charset="0"/>
                        </a:rPr>
                        <a:t>. </a:t>
                      </a:r>
                      <a:endParaRPr lang="it-IT"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sz="4800" dirty="0" smtClean="0">
                <a:solidFill>
                  <a:srgbClr val="FF0000"/>
                </a:solidFill>
                <a:latin typeface="Algerian" panose="04020705040A02060702" pitchFamily="82" charset="0"/>
              </a:rPr>
              <a:t>La tempesta sedata</a:t>
            </a:r>
            <a:endParaRPr lang="it-IT" sz="48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64413069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nvPr>
        </p:nvGraphicFramePr>
        <p:xfrm>
          <a:off x="0" y="1"/>
          <a:ext cx="9144000" cy="6780311"/>
        </p:xfrm>
        <a:graphic>
          <a:graphicData uri="http://schemas.openxmlformats.org/drawingml/2006/table">
            <a:tbl>
              <a:tblPr firstRow="1" bandRow="1">
                <a:tableStyleId>{5C22544A-7EE6-4342-B048-85BDC9FD1C3A}</a:tableStyleId>
              </a:tblPr>
              <a:tblGrid>
                <a:gridCol w="3048000"/>
                <a:gridCol w="3048000"/>
                <a:gridCol w="3048000"/>
              </a:tblGrid>
              <a:tr h="836711">
                <a:tc>
                  <a:txBody>
                    <a:bodyPr/>
                    <a:lstStyle/>
                    <a:p>
                      <a:pPr algn="ctr"/>
                      <a:r>
                        <a:rPr lang="it-IT" sz="2400" dirty="0" smtClean="0">
                          <a:latin typeface="Times New Roman" pitchFamily="18" charset="0"/>
                          <a:cs typeface="Times New Roman" pitchFamily="18" charset="0"/>
                        </a:rPr>
                        <a:t>Mt 8,23-27</a:t>
                      </a:r>
                      <a:endParaRPr lang="it-IT" sz="2400" dirty="0">
                        <a:latin typeface="Times New Roman" pitchFamily="18" charset="0"/>
                        <a:cs typeface="Times New Roman" pitchFamily="18" charset="0"/>
                      </a:endParaRPr>
                    </a:p>
                  </a:txBody>
                  <a:tcPr/>
                </a:tc>
                <a:tc>
                  <a:txBody>
                    <a:bodyPr/>
                    <a:lstStyle/>
                    <a:p>
                      <a:pPr algn="ctr"/>
                      <a:r>
                        <a:rPr lang="it-IT" sz="2400" dirty="0" smtClean="0">
                          <a:latin typeface="Times New Roman" pitchFamily="18" charset="0"/>
                          <a:cs typeface="Times New Roman" pitchFamily="18" charset="0"/>
                        </a:rPr>
                        <a:t>Mc 4,35-41</a:t>
                      </a:r>
                      <a:endParaRPr lang="it-IT" sz="2400" dirty="0">
                        <a:latin typeface="Times New Roman" pitchFamily="18" charset="0"/>
                        <a:cs typeface="Times New Roman" pitchFamily="18" charset="0"/>
                      </a:endParaRPr>
                    </a:p>
                  </a:txBody>
                  <a:tcPr/>
                </a:tc>
                <a:tc>
                  <a:txBody>
                    <a:bodyPr/>
                    <a:lstStyle/>
                    <a:p>
                      <a:pPr algn="ctr"/>
                      <a:r>
                        <a:rPr lang="it-IT" sz="2400" dirty="0" err="1" smtClean="0">
                          <a:latin typeface="Times New Roman" pitchFamily="18" charset="0"/>
                          <a:cs typeface="Times New Roman" pitchFamily="18" charset="0"/>
                        </a:rPr>
                        <a:t>Lc</a:t>
                      </a:r>
                      <a:r>
                        <a:rPr lang="it-IT" sz="2400" dirty="0" smtClean="0">
                          <a:latin typeface="Times New Roman" pitchFamily="18" charset="0"/>
                          <a:cs typeface="Times New Roman" pitchFamily="18" charset="0"/>
                        </a:rPr>
                        <a:t> 8,22-25</a:t>
                      </a:r>
                      <a:endParaRPr lang="it-IT" sz="2400" dirty="0">
                        <a:latin typeface="Times New Roman" pitchFamily="18" charset="0"/>
                        <a:cs typeface="Times New Roman" pitchFamily="18" charset="0"/>
                      </a:endParaRPr>
                    </a:p>
                  </a:txBody>
                  <a:tcPr/>
                </a:tc>
              </a:tr>
              <a:tr h="56223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kern="1200" dirty="0" smtClean="0">
                          <a:solidFill>
                            <a:schemeClr val="dk1"/>
                          </a:solidFill>
                          <a:latin typeface="Times New Roman" pitchFamily="18" charset="0"/>
                          <a:ea typeface="+mn-ea"/>
                          <a:cs typeface="Times New Roman" pitchFamily="18" charset="0"/>
                        </a:rPr>
                        <a:t>Salito sulla barca, </a:t>
                      </a:r>
                      <a:r>
                        <a:rPr lang="it-IT" sz="2400" u="sng" kern="1200" dirty="0" smtClean="0">
                          <a:solidFill>
                            <a:schemeClr val="dk1"/>
                          </a:solidFill>
                          <a:latin typeface="Times New Roman" pitchFamily="18" charset="0"/>
                          <a:ea typeface="+mn-ea"/>
                          <a:cs typeface="Times New Roman" pitchFamily="18" charset="0"/>
                        </a:rPr>
                        <a:t>i suoi discepoli lo seguirono</a:t>
                      </a:r>
                      <a:r>
                        <a:rPr lang="it-IT" sz="2400" kern="1200" dirty="0" smtClean="0">
                          <a:solidFill>
                            <a:schemeClr val="dk1"/>
                          </a:solidFill>
                          <a:latin typeface="Times New Roman" pitchFamily="18" charset="0"/>
                          <a:ea typeface="+mn-ea"/>
                          <a:cs typeface="Times New Roman" pitchFamily="18" charset="0"/>
                        </a:rPr>
                        <a:t>. Ed ecco, avvenne nel mare un grande </a:t>
                      </a:r>
                      <a:r>
                        <a:rPr lang="it-IT" sz="2400" u="sng" kern="1200" dirty="0" smtClean="0">
                          <a:solidFill>
                            <a:schemeClr val="dk1"/>
                          </a:solidFill>
                          <a:latin typeface="Times New Roman" pitchFamily="18" charset="0"/>
                          <a:ea typeface="+mn-ea"/>
                          <a:cs typeface="Times New Roman" pitchFamily="18" charset="0"/>
                        </a:rPr>
                        <a:t>sconvolgimento, tanto che la barca</a:t>
                      </a:r>
                      <a:r>
                        <a:rPr lang="it-IT" sz="2400" kern="1200" dirty="0" smtClean="0">
                          <a:solidFill>
                            <a:schemeClr val="dk1"/>
                          </a:solidFill>
                          <a:latin typeface="Times New Roman" pitchFamily="18" charset="0"/>
                          <a:ea typeface="+mn-ea"/>
                          <a:cs typeface="Times New Roman" pitchFamily="18" charset="0"/>
                        </a:rPr>
                        <a:t> </a:t>
                      </a:r>
                      <a:r>
                        <a:rPr lang="it-IT" sz="2400" u="sng" kern="1200" dirty="0" smtClean="0">
                          <a:solidFill>
                            <a:schemeClr val="dk1"/>
                          </a:solidFill>
                          <a:latin typeface="Times New Roman" pitchFamily="18" charset="0"/>
                          <a:ea typeface="+mn-ea"/>
                          <a:cs typeface="Times New Roman" pitchFamily="18" charset="0"/>
                        </a:rPr>
                        <a:t>era coperta dalle onde</a:t>
                      </a:r>
                      <a:r>
                        <a:rPr lang="it-IT" sz="2400" kern="1200" dirty="0" smtClean="0">
                          <a:solidFill>
                            <a:schemeClr val="dk1"/>
                          </a:solidFill>
                          <a:latin typeface="Times New Roman" pitchFamily="18" charset="0"/>
                          <a:ea typeface="+mn-ea"/>
                          <a:cs typeface="Times New Roman" pitchFamily="18" charset="0"/>
                        </a:rPr>
                        <a:t>; ma egli </a:t>
                      </a:r>
                      <a:r>
                        <a:rPr lang="it-IT" sz="2400" b="1" kern="1200" dirty="0" smtClean="0">
                          <a:solidFill>
                            <a:schemeClr val="dk1"/>
                          </a:solidFill>
                          <a:latin typeface="Times New Roman" pitchFamily="18" charset="0"/>
                          <a:ea typeface="+mn-ea"/>
                          <a:cs typeface="Times New Roman" pitchFamily="18" charset="0"/>
                        </a:rPr>
                        <a:t>dormiva</a:t>
                      </a:r>
                      <a:endParaRPr lang="it-IT" sz="24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kern="1200" dirty="0" smtClean="0">
                          <a:solidFill>
                            <a:schemeClr val="dk1"/>
                          </a:solidFill>
                          <a:latin typeface="Times New Roman" pitchFamily="18" charset="0"/>
                          <a:ea typeface="+mn-ea"/>
                          <a:cs typeface="Times New Roman" pitchFamily="18" charset="0"/>
                        </a:rPr>
                        <a:t>In quel medesimo giorno, venuta la sera, disse loro: "</a:t>
                      </a:r>
                      <a:r>
                        <a:rPr lang="it-IT" sz="2400" b="1" u="none" kern="1200" dirty="0" smtClean="0">
                          <a:solidFill>
                            <a:schemeClr val="dk1"/>
                          </a:solidFill>
                          <a:latin typeface="Times New Roman" pitchFamily="18" charset="0"/>
                          <a:ea typeface="+mn-ea"/>
                          <a:cs typeface="Times New Roman" pitchFamily="18" charset="0"/>
                        </a:rPr>
                        <a:t>Passiamo all'altra riva</a:t>
                      </a:r>
                      <a:r>
                        <a:rPr lang="it-IT" sz="2400" kern="1200" dirty="0" smtClean="0">
                          <a:solidFill>
                            <a:schemeClr val="dk1"/>
                          </a:solidFill>
                          <a:latin typeface="Times New Roman" pitchFamily="18" charset="0"/>
                          <a:ea typeface="+mn-ea"/>
                          <a:cs typeface="Times New Roman" pitchFamily="18" charset="0"/>
                        </a:rPr>
                        <a:t>". E, congedata la folla, </a:t>
                      </a:r>
                      <a:r>
                        <a:rPr lang="it-IT" sz="2400" u="sng" kern="1200" dirty="0" smtClean="0">
                          <a:solidFill>
                            <a:schemeClr val="dk1"/>
                          </a:solidFill>
                          <a:latin typeface="Times New Roman" pitchFamily="18" charset="0"/>
                          <a:ea typeface="+mn-ea"/>
                          <a:cs typeface="Times New Roman" pitchFamily="18" charset="0"/>
                        </a:rPr>
                        <a:t>lo presero con sé, così com'era</a:t>
                      </a:r>
                      <a:r>
                        <a:rPr lang="it-IT" sz="2400" kern="1200" dirty="0" smtClean="0">
                          <a:solidFill>
                            <a:schemeClr val="dk1"/>
                          </a:solidFill>
                          <a:latin typeface="Times New Roman" pitchFamily="18" charset="0"/>
                          <a:ea typeface="+mn-ea"/>
                          <a:cs typeface="Times New Roman" pitchFamily="18" charset="0"/>
                        </a:rPr>
                        <a:t>, nella barca. C'erano anche altre barche con lui. </a:t>
                      </a:r>
                      <a:r>
                        <a:rPr lang="it-IT" sz="2400" u="sng" kern="1200" dirty="0" smtClean="0">
                          <a:solidFill>
                            <a:schemeClr val="dk1"/>
                          </a:solidFill>
                          <a:latin typeface="Times New Roman" pitchFamily="18" charset="0"/>
                          <a:ea typeface="+mn-ea"/>
                          <a:cs typeface="Times New Roman" pitchFamily="18" charset="0"/>
                        </a:rPr>
                        <a:t>Ci fu una grande tempesta di vento e le onde si rovesciavano nella barca, tanto che ormai era piena</a:t>
                      </a:r>
                      <a:r>
                        <a:rPr lang="it-IT" sz="2400" kern="1200" dirty="0" smtClean="0">
                          <a:solidFill>
                            <a:schemeClr val="dk1"/>
                          </a:solidFill>
                          <a:latin typeface="Times New Roman" pitchFamily="18" charset="0"/>
                          <a:ea typeface="+mn-ea"/>
                          <a:cs typeface="Times New Roman" pitchFamily="18" charset="0"/>
                        </a:rPr>
                        <a:t>. Egli se ne stava a poppa, sul </a:t>
                      </a:r>
                      <a:r>
                        <a:rPr lang="it-IT" sz="2400" u="sng" kern="1200" dirty="0" smtClean="0">
                          <a:solidFill>
                            <a:schemeClr val="dk1"/>
                          </a:solidFill>
                          <a:latin typeface="Times New Roman" pitchFamily="18" charset="0"/>
                          <a:ea typeface="+mn-ea"/>
                          <a:cs typeface="Times New Roman" pitchFamily="18" charset="0"/>
                        </a:rPr>
                        <a:t>cuscino</a:t>
                      </a:r>
                      <a:r>
                        <a:rPr lang="it-IT" sz="2400" kern="1200" dirty="0" smtClean="0">
                          <a:solidFill>
                            <a:schemeClr val="dk1"/>
                          </a:solidFill>
                          <a:latin typeface="Times New Roman" pitchFamily="18" charset="0"/>
                          <a:ea typeface="+mn-ea"/>
                          <a:cs typeface="Times New Roman" pitchFamily="18" charset="0"/>
                        </a:rPr>
                        <a:t>, e</a:t>
                      </a:r>
                      <a:r>
                        <a:rPr lang="it-IT" sz="2400" b="1" kern="1200" dirty="0" smtClean="0">
                          <a:solidFill>
                            <a:schemeClr val="dk1"/>
                          </a:solidFill>
                          <a:latin typeface="Times New Roman" pitchFamily="18" charset="0"/>
                          <a:ea typeface="+mn-ea"/>
                          <a:cs typeface="Times New Roman" pitchFamily="18" charset="0"/>
                        </a:rPr>
                        <a:t> dormiva</a:t>
                      </a:r>
                      <a:endParaRPr lang="it-IT" sz="24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kern="1200" dirty="0" smtClean="0">
                          <a:solidFill>
                            <a:schemeClr val="dk1"/>
                          </a:solidFill>
                          <a:latin typeface="Times New Roman" pitchFamily="18" charset="0"/>
                          <a:ea typeface="+mn-ea"/>
                          <a:cs typeface="Times New Roman" pitchFamily="18" charset="0"/>
                        </a:rPr>
                        <a:t>E avvenne che, uno di quei giorni</a:t>
                      </a:r>
                      <a:r>
                        <a:rPr lang="it-IT" sz="2400" u="sng" kern="1200" dirty="0" smtClean="0">
                          <a:solidFill>
                            <a:schemeClr val="dk1"/>
                          </a:solidFill>
                          <a:latin typeface="Times New Roman" pitchFamily="18" charset="0"/>
                          <a:ea typeface="+mn-ea"/>
                          <a:cs typeface="Times New Roman" pitchFamily="18" charset="0"/>
                        </a:rPr>
                        <a:t>, Gesù salì su una barca con i suoi discepoli e disse loro</a:t>
                      </a:r>
                      <a:r>
                        <a:rPr lang="it-IT" sz="2400" kern="1200" dirty="0" smtClean="0">
                          <a:solidFill>
                            <a:schemeClr val="dk1"/>
                          </a:solidFill>
                          <a:latin typeface="Times New Roman" pitchFamily="18" charset="0"/>
                          <a:ea typeface="+mn-ea"/>
                          <a:cs typeface="Times New Roman" pitchFamily="18" charset="0"/>
                        </a:rPr>
                        <a:t>: "</a:t>
                      </a:r>
                      <a:r>
                        <a:rPr lang="it-IT" sz="2400" b="1" kern="1200" dirty="0" smtClean="0">
                          <a:solidFill>
                            <a:schemeClr val="dk1"/>
                          </a:solidFill>
                          <a:latin typeface="Times New Roman" pitchFamily="18" charset="0"/>
                          <a:ea typeface="+mn-ea"/>
                          <a:cs typeface="Times New Roman" pitchFamily="18" charset="0"/>
                        </a:rPr>
                        <a:t>Passiamo all'altra riva </a:t>
                      </a:r>
                      <a:r>
                        <a:rPr lang="it-IT" sz="2400" kern="1200" dirty="0" smtClean="0">
                          <a:solidFill>
                            <a:schemeClr val="dk1"/>
                          </a:solidFill>
                          <a:latin typeface="Times New Roman" pitchFamily="18" charset="0"/>
                          <a:ea typeface="+mn-ea"/>
                          <a:cs typeface="Times New Roman" pitchFamily="18" charset="0"/>
                        </a:rPr>
                        <a:t>del lago". E presero il largo. Ora, mentre navigavano, egli </a:t>
                      </a:r>
                      <a:r>
                        <a:rPr lang="it-IT" sz="2400" b="1" kern="1200" dirty="0" smtClean="0">
                          <a:solidFill>
                            <a:schemeClr val="dk1"/>
                          </a:solidFill>
                          <a:latin typeface="Times New Roman" pitchFamily="18" charset="0"/>
                          <a:ea typeface="+mn-ea"/>
                          <a:cs typeface="Times New Roman" pitchFamily="18" charset="0"/>
                        </a:rPr>
                        <a:t>si addormentò</a:t>
                      </a:r>
                      <a:r>
                        <a:rPr lang="it-IT" sz="2400" kern="1200" dirty="0" smtClean="0">
                          <a:solidFill>
                            <a:schemeClr val="dk1"/>
                          </a:solidFill>
                          <a:latin typeface="Times New Roman" pitchFamily="18" charset="0"/>
                          <a:ea typeface="+mn-ea"/>
                          <a:cs typeface="Times New Roman" pitchFamily="18" charset="0"/>
                        </a:rPr>
                        <a:t>. </a:t>
                      </a:r>
                      <a:r>
                        <a:rPr lang="it-IT" sz="2400" u="sng" kern="1200" dirty="0" smtClean="0">
                          <a:solidFill>
                            <a:schemeClr val="dk1"/>
                          </a:solidFill>
                          <a:latin typeface="Times New Roman" pitchFamily="18" charset="0"/>
                          <a:ea typeface="+mn-ea"/>
                          <a:cs typeface="Times New Roman" pitchFamily="18" charset="0"/>
                        </a:rPr>
                        <a:t>Una tempesta di vento si abbatté sul lago, imbarcavano acqua ed erano in pericolo</a:t>
                      </a:r>
                      <a:r>
                        <a:rPr lang="it-IT" sz="2400" kern="1200" dirty="0" smtClean="0">
                          <a:solidFill>
                            <a:schemeClr val="dk1"/>
                          </a:solidFill>
                          <a:latin typeface="Times New Roman" pitchFamily="18" charset="0"/>
                          <a:ea typeface="+mn-ea"/>
                          <a:cs typeface="Times New Roman" pitchFamily="18" charset="0"/>
                        </a:rPr>
                        <a:t>. </a:t>
                      </a:r>
                      <a:endParaRPr lang="it-IT"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998883876"/>
              </p:ext>
            </p:extLst>
          </p:nvPr>
        </p:nvGraphicFramePr>
        <p:xfrm>
          <a:off x="0" y="44624"/>
          <a:ext cx="9144000" cy="7132320"/>
        </p:xfrm>
        <a:graphic>
          <a:graphicData uri="http://schemas.openxmlformats.org/drawingml/2006/table">
            <a:tbl>
              <a:tblPr firstRow="1" bandRow="1">
                <a:tableStyleId>{5C22544A-7EE6-4342-B048-85BDC9FD1C3A}</a:tableStyleId>
              </a:tblPr>
              <a:tblGrid>
                <a:gridCol w="3048000"/>
                <a:gridCol w="3048000"/>
                <a:gridCol w="3048000"/>
              </a:tblGrid>
              <a:tr h="360040">
                <a:tc>
                  <a:txBody>
                    <a:bodyPr/>
                    <a:lstStyle/>
                    <a:p>
                      <a:pPr algn="ctr"/>
                      <a:r>
                        <a:rPr lang="it-IT" sz="2400" dirty="0" smtClean="0">
                          <a:latin typeface="Times New Roman" pitchFamily="18" charset="0"/>
                          <a:cs typeface="Times New Roman" pitchFamily="18" charset="0"/>
                        </a:rPr>
                        <a:t>Mt</a:t>
                      </a:r>
                      <a:endParaRPr lang="it-IT" sz="2400" dirty="0">
                        <a:latin typeface="Times New Roman" pitchFamily="18" charset="0"/>
                        <a:cs typeface="Times New Roman" pitchFamily="18" charset="0"/>
                      </a:endParaRPr>
                    </a:p>
                  </a:txBody>
                  <a:tcPr/>
                </a:tc>
                <a:tc>
                  <a:txBody>
                    <a:bodyPr/>
                    <a:lstStyle/>
                    <a:p>
                      <a:pPr algn="ctr"/>
                      <a:r>
                        <a:rPr lang="it-IT" sz="2400" dirty="0" smtClean="0">
                          <a:latin typeface="Times New Roman" pitchFamily="18" charset="0"/>
                          <a:cs typeface="Times New Roman" pitchFamily="18" charset="0"/>
                        </a:rPr>
                        <a:t>Mc</a:t>
                      </a:r>
                      <a:endParaRPr lang="it-IT" sz="2400" dirty="0">
                        <a:latin typeface="Times New Roman" pitchFamily="18" charset="0"/>
                        <a:cs typeface="Times New Roman" pitchFamily="18" charset="0"/>
                      </a:endParaRPr>
                    </a:p>
                  </a:txBody>
                  <a:tcPr/>
                </a:tc>
                <a:tc>
                  <a:txBody>
                    <a:bodyPr/>
                    <a:lstStyle/>
                    <a:p>
                      <a:pPr algn="ctr"/>
                      <a:r>
                        <a:rPr lang="it-IT" sz="2400" dirty="0" err="1" smtClean="0">
                          <a:latin typeface="Times New Roman" pitchFamily="18" charset="0"/>
                          <a:cs typeface="Times New Roman" pitchFamily="18" charset="0"/>
                        </a:rPr>
                        <a:t>Lc</a:t>
                      </a:r>
                      <a:endParaRPr lang="it-IT" sz="2400" dirty="0">
                        <a:latin typeface="Times New Roman" pitchFamily="18" charset="0"/>
                        <a:cs typeface="Times New Roman" pitchFamily="18" charset="0"/>
                      </a:endParaRPr>
                    </a:p>
                  </a:txBody>
                  <a:tcPr/>
                </a:tc>
              </a:tr>
              <a:tr h="46731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kern="1200" dirty="0" smtClean="0">
                          <a:solidFill>
                            <a:schemeClr val="dk1"/>
                          </a:solidFill>
                          <a:latin typeface="Times New Roman" pitchFamily="18" charset="0"/>
                          <a:ea typeface="+mn-ea"/>
                          <a:cs typeface="Times New Roman" pitchFamily="18" charset="0"/>
                        </a:rPr>
                        <a:t>Allora si accostarono a lui e lo svegliarono, dicendo: "</a:t>
                      </a:r>
                      <a:r>
                        <a:rPr lang="it-IT" sz="2400" u="sng" kern="1200" dirty="0" smtClean="0">
                          <a:solidFill>
                            <a:schemeClr val="dk1"/>
                          </a:solidFill>
                          <a:latin typeface="Times New Roman" pitchFamily="18" charset="0"/>
                          <a:ea typeface="+mn-ea"/>
                          <a:cs typeface="Times New Roman" pitchFamily="18" charset="0"/>
                        </a:rPr>
                        <a:t>Salvaci, Signore, siamo perduti</a:t>
                      </a:r>
                      <a:r>
                        <a:rPr lang="it-IT" sz="2400" kern="1200" dirty="0" smtClean="0">
                          <a:solidFill>
                            <a:schemeClr val="dk1"/>
                          </a:solidFill>
                          <a:latin typeface="Times New Roman" pitchFamily="18" charset="0"/>
                          <a:ea typeface="+mn-ea"/>
                          <a:cs typeface="Times New Roman" pitchFamily="18" charset="0"/>
                        </a:rPr>
                        <a:t>!". Ed egli disse loro: "</a:t>
                      </a:r>
                      <a:r>
                        <a:rPr lang="it-IT" sz="2400" b="1" kern="1200" dirty="0" smtClean="0">
                          <a:solidFill>
                            <a:schemeClr val="dk1"/>
                          </a:solidFill>
                          <a:latin typeface="Times New Roman" pitchFamily="18" charset="0"/>
                          <a:ea typeface="+mn-ea"/>
                          <a:cs typeface="Times New Roman" pitchFamily="18" charset="0"/>
                        </a:rPr>
                        <a:t>Perché avete paura, gente di poca fede</a:t>
                      </a:r>
                      <a:r>
                        <a:rPr lang="it-IT" sz="2400" kern="1200" dirty="0" smtClean="0">
                          <a:solidFill>
                            <a:schemeClr val="dk1"/>
                          </a:solidFill>
                          <a:latin typeface="Times New Roman" pitchFamily="18" charset="0"/>
                          <a:ea typeface="+mn-ea"/>
                          <a:cs typeface="Times New Roman" pitchFamily="18" charset="0"/>
                        </a:rPr>
                        <a:t>?". Poi si alzò, </a:t>
                      </a:r>
                      <a:r>
                        <a:rPr lang="it-IT" sz="2400" u="sng" kern="1200" dirty="0" smtClean="0">
                          <a:solidFill>
                            <a:schemeClr val="dk1"/>
                          </a:solidFill>
                          <a:latin typeface="Times New Roman" pitchFamily="18" charset="0"/>
                          <a:ea typeface="+mn-ea"/>
                          <a:cs typeface="Times New Roman" pitchFamily="18" charset="0"/>
                        </a:rPr>
                        <a:t>minacciò i venti e il mare </a:t>
                      </a:r>
                      <a:r>
                        <a:rPr lang="it-IT" sz="2400" kern="1200" dirty="0" smtClean="0">
                          <a:solidFill>
                            <a:schemeClr val="dk1"/>
                          </a:solidFill>
                          <a:latin typeface="Times New Roman" pitchFamily="18" charset="0"/>
                          <a:ea typeface="+mn-ea"/>
                          <a:cs typeface="Times New Roman" pitchFamily="18" charset="0"/>
                        </a:rPr>
                        <a:t>e ci fu grande bonaccia. Tutti, pieni di stupore, dicevano: "</a:t>
                      </a:r>
                      <a:r>
                        <a:rPr lang="it-IT" sz="2400" u="sng" kern="1200" dirty="0" smtClean="0">
                          <a:solidFill>
                            <a:schemeClr val="dk1"/>
                          </a:solidFill>
                          <a:latin typeface="Times New Roman" pitchFamily="18" charset="0"/>
                          <a:ea typeface="+mn-ea"/>
                          <a:cs typeface="Times New Roman" pitchFamily="18" charset="0"/>
                        </a:rPr>
                        <a:t>Chi è mai costui, che perfino i venti e il mare gli obbediscono</a:t>
                      </a:r>
                      <a:r>
                        <a:rPr lang="it-IT" sz="2400" kern="1200" dirty="0" smtClean="0">
                          <a:solidFill>
                            <a:schemeClr val="dk1"/>
                          </a:solidFill>
                          <a:latin typeface="Times New Roman" pitchFamily="18" charset="0"/>
                          <a:ea typeface="+mn-ea"/>
                          <a:cs typeface="Times New Roman" pitchFamily="18" charset="0"/>
                        </a:rPr>
                        <a:t>?". </a:t>
                      </a:r>
                    </a:p>
                    <a:p>
                      <a:pPr algn="ctr"/>
                      <a:endParaRPr lang="it-IT" sz="2400" dirty="0" smtClean="0">
                        <a:latin typeface="Times New Roman" pitchFamily="18" charset="0"/>
                        <a:cs typeface="Times New Roman" pitchFamily="18" charset="0"/>
                      </a:endParaRPr>
                    </a:p>
                    <a:p>
                      <a:pPr algn="ctr"/>
                      <a:endParaRPr lang="it-IT" sz="2400" dirty="0">
                        <a:latin typeface="Times New Roman" pitchFamily="18" charset="0"/>
                        <a:cs typeface="Times New Roman" pitchFamily="18" charset="0"/>
                      </a:endParaRPr>
                    </a:p>
                  </a:txBody>
                  <a:tcPr/>
                </a:tc>
                <a:tc>
                  <a:txBody>
                    <a:bodyPr/>
                    <a:lstStyle/>
                    <a:p>
                      <a:pPr algn="ctr"/>
                      <a:r>
                        <a:rPr lang="it-IT" sz="2400" kern="1200" dirty="0" smtClean="0">
                          <a:solidFill>
                            <a:schemeClr val="dk1"/>
                          </a:solidFill>
                          <a:latin typeface="Times New Roman" pitchFamily="18" charset="0"/>
                          <a:ea typeface="+mn-ea"/>
                          <a:cs typeface="Times New Roman" pitchFamily="18" charset="0"/>
                        </a:rPr>
                        <a:t>.Allora </a:t>
                      </a:r>
                      <a:r>
                        <a:rPr lang="it-IT" sz="2400" kern="1200" dirty="0" smtClean="0">
                          <a:solidFill>
                            <a:schemeClr val="dk1"/>
                          </a:solidFill>
                          <a:latin typeface="Times New Roman" pitchFamily="18" charset="0"/>
                          <a:ea typeface="+mn-ea"/>
                          <a:cs typeface="Times New Roman" pitchFamily="18" charset="0"/>
                        </a:rPr>
                        <a:t>lo svegliarono e gli dissero: "</a:t>
                      </a:r>
                      <a:r>
                        <a:rPr lang="it-IT" sz="2400" u="sng" kern="1200" dirty="0" smtClean="0">
                          <a:solidFill>
                            <a:schemeClr val="dk1"/>
                          </a:solidFill>
                          <a:latin typeface="Times New Roman" pitchFamily="18" charset="0"/>
                          <a:ea typeface="+mn-ea"/>
                          <a:cs typeface="Times New Roman" pitchFamily="18" charset="0"/>
                        </a:rPr>
                        <a:t>Maestro, non t'importa che siamo perduti</a:t>
                      </a:r>
                      <a:r>
                        <a:rPr lang="it-IT" sz="2400" kern="1200" dirty="0" smtClean="0">
                          <a:solidFill>
                            <a:schemeClr val="dk1"/>
                          </a:solidFill>
                          <a:latin typeface="Times New Roman" pitchFamily="18" charset="0"/>
                          <a:ea typeface="+mn-ea"/>
                          <a:cs typeface="Times New Roman" pitchFamily="18" charset="0"/>
                        </a:rPr>
                        <a:t>?". Si destò</a:t>
                      </a:r>
                      <a:r>
                        <a:rPr lang="it-IT" sz="2400" u="sng" kern="1200" dirty="0" smtClean="0">
                          <a:solidFill>
                            <a:schemeClr val="dk1"/>
                          </a:solidFill>
                          <a:latin typeface="Times New Roman" pitchFamily="18" charset="0"/>
                          <a:ea typeface="+mn-ea"/>
                          <a:cs typeface="Times New Roman" pitchFamily="18" charset="0"/>
                        </a:rPr>
                        <a:t>, minacciò il vento</a:t>
                      </a:r>
                      <a:r>
                        <a:rPr lang="it-IT" sz="2400" kern="1200" dirty="0" smtClean="0">
                          <a:solidFill>
                            <a:schemeClr val="dk1"/>
                          </a:solidFill>
                          <a:latin typeface="Times New Roman" pitchFamily="18" charset="0"/>
                          <a:ea typeface="+mn-ea"/>
                          <a:cs typeface="Times New Roman" pitchFamily="18" charset="0"/>
                        </a:rPr>
                        <a:t> e disse al mare: "Taci, calmati!". Il vento cessò e ci fu grande bonaccia. Poi disse loro: "</a:t>
                      </a:r>
                      <a:r>
                        <a:rPr lang="it-IT" sz="2400" b="1" kern="1200" dirty="0" smtClean="0">
                          <a:solidFill>
                            <a:schemeClr val="dk1"/>
                          </a:solidFill>
                          <a:latin typeface="Times New Roman" pitchFamily="18" charset="0"/>
                          <a:ea typeface="+mn-ea"/>
                          <a:cs typeface="Times New Roman" pitchFamily="18" charset="0"/>
                        </a:rPr>
                        <a:t>Perché avete paura? Non avete ancora fede</a:t>
                      </a:r>
                      <a:r>
                        <a:rPr lang="it-IT" sz="2400" kern="1200" dirty="0" smtClean="0">
                          <a:solidFill>
                            <a:schemeClr val="dk1"/>
                          </a:solidFill>
                          <a:latin typeface="Times New Roman" pitchFamily="18" charset="0"/>
                          <a:ea typeface="+mn-ea"/>
                          <a:cs typeface="Times New Roman" pitchFamily="18" charset="0"/>
                        </a:rPr>
                        <a:t>?". E furono presi da grande timore e si dicevano l'un l'altro: "</a:t>
                      </a:r>
                      <a:r>
                        <a:rPr lang="it-IT" sz="2400" u="sng" kern="1200" dirty="0" smtClean="0">
                          <a:solidFill>
                            <a:schemeClr val="dk1"/>
                          </a:solidFill>
                          <a:latin typeface="Times New Roman" pitchFamily="18" charset="0"/>
                          <a:ea typeface="+mn-ea"/>
                          <a:cs typeface="Times New Roman" pitchFamily="18" charset="0"/>
                        </a:rPr>
                        <a:t>Chi è dunque costui, che anche il vento e il mare gli obbediscono</a:t>
                      </a:r>
                      <a:r>
                        <a:rPr lang="it-IT" sz="2400" kern="1200" dirty="0" smtClean="0">
                          <a:solidFill>
                            <a:schemeClr val="dk1"/>
                          </a:solidFill>
                          <a:latin typeface="Times New Roman" pitchFamily="18" charset="0"/>
                          <a:ea typeface="+mn-ea"/>
                          <a:cs typeface="Times New Roman" pitchFamily="18" charset="0"/>
                        </a:rPr>
                        <a:t>?" </a:t>
                      </a:r>
                      <a:endParaRPr lang="it-IT" sz="2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kern="1200" dirty="0" smtClean="0">
                          <a:solidFill>
                            <a:schemeClr val="dk1"/>
                          </a:solidFill>
                          <a:latin typeface="Times New Roman" pitchFamily="18" charset="0"/>
                          <a:ea typeface="+mn-ea"/>
                          <a:cs typeface="Times New Roman" pitchFamily="18" charset="0"/>
                        </a:rPr>
                        <a:t>Si accostarono a lui e lo svegliarono dicendo: "</a:t>
                      </a:r>
                      <a:r>
                        <a:rPr lang="it-IT" sz="2400" u="sng" kern="1200" dirty="0" smtClean="0">
                          <a:solidFill>
                            <a:schemeClr val="dk1"/>
                          </a:solidFill>
                          <a:latin typeface="Times New Roman" pitchFamily="18" charset="0"/>
                          <a:ea typeface="+mn-ea"/>
                          <a:cs typeface="Times New Roman" pitchFamily="18" charset="0"/>
                        </a:rPr>
                        <a:t>Maestro, </a:t>
                      </a:r>
                      <a:r>
                        <a:rPr lang="it-IT" sz="2400" u="sng" kern="1200" dirty="0" err="1" smtClean="0">
                          <a:solidFill>
                            <a:schemeClr val="dk1"/>
                          </a:solidFill>
                          <a:latin typeface="Times New Roman" pitchFamily="18" charset="0"/>
                          <a:ea typeface="+mn-ea"/>
                          <a:cs typeface="Times New Roman" pitchFamily="18" charset="0"/>
                        </a:rPr>
                        <a:t>maestro</a:t>
                      </a:r>
                      <a:r>
                        <a:rPr lang="it-IT" sz="2400" u="sng" kern="1200" dirty="0" smtClean="0">
                          <a:solidFill>
                            <a:schemeClr val="dk1"/>
                          </a:solidFill>
                          <a:latin typeface="Times New Roman" pitchFamily="18" charset="0"/>
                          <a:ea typeface="+mn-ea"/>
                          <a:cs typeface="Times New Roman" pitchFamily="18" charset="0"/>
                        </a:rPr>
                        <a:t>, siamo perduti</a:t>
                      </a:r>
                      <a:r>
                        <a:rPr lang="it-IT" sz="2400" kern="1200" dirty="0" smtClean="0">
                          <a:solidFill>
                            <a:schemeClr val="dk1"/>
                          </a:solidFill>
                          <a:latin typeface="Times New Roman" pitchFamily="18" charset="0"/>
                          <a:ea typeface="+mn-ea"/>
                          <a:cs typeface="Times New Roman" pitchFamily="18" charset="0"/>
                        </a:rPr>
                        <a:t>!". Ed egli, destatosi, </a:t>
                      </a:r>
                      <a:r>
                        <a:rPr lang="it-IT" sz="2400" u="sng" kern="1200" dirty="0" smtClean="0">
                          <a:solidFill>
                            <a:schemeClr val="dk1"/>
                          </a:solidFill>
                          <a:latin typeface="Times New Roman" pitchFamily="18" charset="0"/>
                          <a:ea typeface="+mn-ea"/>
                          <a:cs typeface="Times New Roman" pitchFamily="18" charset="0"/>
                        </a:rPr>
                        <a:t>minacciò il vento e le acque </a:t>
                      </a:r>
                      <a:r>
                        <a:rPr lang="it-IT" sz="2400" kern="1200" dirty="0" smtClean="0">
                          <a:solidFill>
                            <a:schemeClr val="dk1"/>
                          </a:solidFill>
                          <a:latin typeface="Times New Roman" pitchFamily="18" charset="0"/>
                          <a:ea typeface="+mn-ea"/>
                          <a:cs typeface="Times New Roman" pitchFamily="18" charset="0"/>
                        </a:rPr>
                        <a:t>in tempesta: si calmarono e ci fu bonaccia. Allora disse loro: "</a:t>
                      </a:r>
                      <a:r>
                        <a:rPr lang="it-IT" sz="2400" b="1" kern="1200" dirty="0" smtClean="0">
                          <a:solidFill>
                            <a:schemeClr val="dk1"/>
                          </a:solidFill>
                          <a:latin typeface="Times New Roman" pitchFamily="18" charset="0"/>
                          <a:ea typeface="+mn-ea"/>
                          <a:cs typeface="Times New Roman" pitchFamily="18" charset="0"/>
                        </a:rPr>
                        <a:t>Dov'è la vostra fede</a:t>
                      </a:r>
                      <a:r>
                        <a:rPr lang="it-IT" sz="2400" kern="1200" dirty="0" smtClean="0">
                          <a:solidFill>
                            <a:schemeClr val="dk1"/>
                          </a:solidFill>
                          <a:latin typeface="Times New Roman" pitchFamily="18" charset="0"/>
                          <a:ea typeface="+mn-ea"/>
                          <a:cs typeface="Times New Roman" pitchFamily="18" charset="0"/>
                        </a:rPr>
                        <a:t>?". Essi, impauriti e stupiti, dicevano l'un l'altro: "</a:t>
                      </a:r>
                      <a:r>
                        <a:rPr lang="it-IT" sz="2400" u="sng" kern="1200" dirty="0" smtClean="0">
                          <a:solidFill>
                            <a:schemeClr val="dk1"/>
                          </a:solidFill>
                          <a:latin typeface="Times New Roman" pitchFamily="18" charset="0"/>
                          <a:ea typeface="+mn-ea"/>
                          <a:cs typeface="Times New Roman" pitchFamily="18" charset="0"/>
                        </a:rPr>
                        <a:t>Chi è dunque costui, che comanda anche ai venti e all'acqua, e gli obbediscono</a:t>
                      </a:r>
                      <a:r>
                        <a:rPr lang="it-IT" sz="2400" kern="1200" dirty="0" smtClean="0">
                          <a:solidFill>
                            <a:schemeClr val="dk1"/>
                          </a:solidFill>
                          <a:latin typeface="Times New Roman" pitchFamily="18" charset="0"/>
                          <a:ea typeface="+mn-ea"/>
                          <a:cs typeface="Times New Roman" pitchFamily="18" charset="0"/>
                        </a:rPr>
                        <a:t>?". </a:t>
                      </a: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In base alla Teoria delle due Fonti si possono datare</a:t>
            </a:r>
            <a:endParaRPr lang="it-IT" b="1" dirty="0">
              <a:solidFill>
                <a:srgbClr val="FF0000"/>
              </a:solidFill>
            </a:endParaRPr>
          </a:p>
        </p:txBody>
      </p:sp>
      <p:sp>
        <p:nvSpPr>
          <p:cNvPr id="3" name="Segnaposto contenuto 2"/>
          <p:cNvSpPr>
            <a:spLocks noGrp="1"/>
          </p:cNvSpPr>
          <p:nvPr>
            <p:ph idx="1"/>
          </p:nvPr>
        </p:nvSpPr>
        <p:spPr/>
        <p:txBody>
          <a:bodyPr>
            <a:normAutofit/>
          </a:bodyPr>
          <a:lstStyle/>
          <a:p>
            <a:r>
              <a:rPr lang="it-IT" dirty="0" smtClean="0"/>
              <a:t>-Marco, un po’ prima (secondo Clemente Alessandrino) o un po’ dopo (</a:t>
            </a:r>
            <a:r>
              <a:rPr lang="it-IT" dirty="0" err="1" smtClean="0"/>
              <a:t>Ireneo</a:t>
            </a:r>
            <a:r>
              <a:rPr lang="it-IT" dirty="0" smtClean="0"/>
              <a:t>) la morte di Pietro, cioè </a:t>
            </a:r>
            <a:r>
              <a:rPr lang="it-IT" b="1" dirty="0" smtClean="0"/>
              <a:t>tra il 64 e il 70</a:t>
            </a:r>
            <a:r>
              <a:rPr lang="it-IT" dirty="0" smtClean="0"/>
              <a:t> e non dopo questa data perché Marco non sembra supporre la distruzione di Gerusalemme.</a:t>
            </a:r>
          </a:p>
          <a:p>
            <a:r>
              <a:rPr lang="it-IT" dirty="0" err="1" smtClean="0"/>
              <a:t>-Matteo</a:t>
            </a:r>
            <a:r>
              <a:rPr lang="it-IT" dirty="0" smtClean="0"/>
              <a:t> e Luca, dopo il 70 perché la distruzione di Gerusalemme è già avvenuta. Quindi </a:t>
            </a:r>
            <a:r>
              <a:rPr lang="it-IT" b="1" dirty="0" smtClean="0"/>
              <a:t>tra il 75 e il 90</a:t>
            </a:r>
            <a:r>
              <a:rPr lang="it-IT" dirty="0" smtClean="0"/>
              <a:t>.</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sz="4800" dirty="0" smtClean="0">
                <a:solidFill>
                  <a:srgbClr val="FF0000"/>
                </a:solidFill>
                <a:latin typeface="Algerian" panose="04020705040A02060702" pitchFamily="82" charset="0"/>
              </a:rPr>
              <a:t>L’emorroissa ‘salvata’</a:t>
            </a:r>
            <a:endParaRPr lang="it-IT" sz="48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7770160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474399"/>
          <a:ext cx="9144000" cy="7498080"/>
        </p:xfrm>
        <a:graphic>
          <a:graphicData uri="http://schemas.openxmlformats.org/drawingml/2006/table">
            <a:tbl>
              <a:tblPr firstRow="1" bandRow="1">
                <a:tableStyleId>{5C22544A-7EE6-4342-B048-85BDC9FD1C3A}</a:tableStyleId>
              </a:tblPr>
              <a:tblGrid>
                <a:gridCol w="2699792"/>
                <a:gridCol w="3384376"/>
                <a:gridCol w="3059832"/>
              </a:tblGrid>
              <a:tr h="422838">
                <a:tc>
                  <a:txBody>
                    <a:bodyPr/>
                    <a:lstStyle/>
                    <a:p>
                      <a:pPr algn="ctr"/>
                      <a:r>
                        <a:rPr lang="it-IT" sz="2400" dirty="0" smtClean="0">
                          <a:solidFill>
                            <a:srgbClr val="C00000"/>
                          </a:solidFill>
                          <a:latin typeface="Times New Roman" pitchFamily="18" charset="0"/>
                          <a:cs typeface="Times New Roman" pitchFamily="18" charset="0"/>
                        </a:rPr>
                        <a:t>Mt 9,20- 22</a:t>
                      </a:r>
                      <a:endParaRPr lang="it-IT" sz="2400" dirty="0">
                        <a:solidFill>
                          <a:srgbClr val="C00000"/>
                        </a:solidFill>
                        <a:latin typeface="Times New Roman" pitchFamily="18" charset="0"/>
                        <a:cs typeface="Times New Roman" pitchFamily="18" charset="0"/>
                      </a:endParaRPr>
                    </a:p>
                  </a:txBody>
                  <a:tcPr/>
                </a:tc>
                <a:tc>
                  <a:txBody>
                    <a:bodyPr/>
                    <a:lstStyle/>
                    <a:p>
                      <a:pPr algn="ctr"/>
                      <a:r>
                        <a:rPr lang="it-IT" sz="2400" dirty="0" smtClean="0">
                          <a:solidFill>
                            <a:srgbClr val="C00000"/>
                          </a:solidFill>
                          <a:latin typeface="Times New Roman" pitchFamily="18" charset="0"/>
                          <a:cs typeface="Times New Roman" pitchFamily="18" charset="0"/>
                        </a:rPr>
                        <a:t>Mc 5,25-34</a:t>
                      </a:r>
                      <a:endParaRPr lang="it-IT" sz="2400" dirty="0">
                        <a:solidFill>
                          <a:srgbClr val="C00000"/>
                        </a:solidFill>
                        <a:latin typeface="Times New Roman" pitchFamily="18" charset="0"/>
                        <a:cs typeface="Times New Roman" pitchFamily="18" charset="0"/>
                      </a:endParaRPr>
                    </a:p>
                  </a:txBody>
                  <a:tcPr/>
                </a:tc>
                <a:tc>
                  <a:txBody>
                    <a:bodyPr/>
                    <a:lstStyle/>
                    <a:p>
                      <a:pPr algn="ctr"/>
                      <a:r>
                        <a:rPr lang="it-IT" sz="2400" dirty="0" err="1" smtClean="0">
                          <a:solidFill>
                            <a:srgbClr val="C00000"/>
                          </a:solidFill>
                          <a:latin typeface="Times New Roman" pitchFamily="18" charset="0"/>
                          <a:cs typeface="Times New Roman" pitchFamily="18" charset="0"/>
                        </a:rPr>
                        <a:t>Lc</a:t>
                      </a:r>
                      <a:r>
                        <a:rPr lang="it-IT" sz="2400" dirty="0" smtClean="0">
                          <a:solidFill>
                            <a:srgbClr val="C00000"/>
                          </a:solidFill>
                          <a:latin typeface="Times New Roman" pitchFamily="18" charset="0"/>
                          <a:cs typeface="Times New Roman" pitchFamily="18" charset="0"/>
                        </a:rPr>
                        <a:t> 9,</a:t>
                      </a:r>
                      <a:r>
                        <a:rPr lang="it-IT" sz="2400" kern="1200" dirty="0" smtClean="0">
                          <a:solidFill>
                            <a:srgbClr val="C00000"/>
                          </a:solidFill>
                          <a:latin typeface="Times New Roman" pitchFamily="18" charset="0"/>
                          <a:ea typeface="+mn-ea"/>
                          <a:cs typeface="Times New Roman" pitchFamily="18" charset="0"/>
                        </a:rPr>
                        <a:t> 42b- 48</a:t>
                      </a:r>
                      <a:endParaRPr lang="it-IT" sz="2400" dirty="0">
                        <a:solidFill>
                          <a:srgbClr val="C00000"/>
                        </a:solidFill>
                        <a:latin typeface="Times New Roman" pitchFamily="18" charset="0"/>
                        <a:cs typeface="Times New Roman" pitchFamily="18" charset="0"/>
                      </a:endParaRPr>
                    </a:p>
                  </a:txBody>
                  <a:tcPr/>
                </a:tc>
              </a:tr>
              <a:tr h="6887615">
                <a:tc>
                  <a:txBody>
                    <a:bodyPr/>
                    <a:lstStyle/>
                    <a:p>
                      <a:pPr algn="ctr"/>
                      <a:r>
                        <a:rPr lang="it-IT" sz="2400" kern="1200" dirty="0" smtClean="0">
                          <a:solidFill>
                            <a:schemeClr val="dk1"/>
                          </a:solidFill>
                          <a:latin typeface="Times New Roman" pitchFamily="18" charset="0"/>
                          <a:ea typeface="+mn-ea"/>
                          <a:cs typeface="Times New Roman" pitchFamily="18" charset="0"/>
                        </a:rPr>
                        <a:t>Ed ecco, una donna, che aveva perdite di sangue da </a:t>
                      </a:r>
                      <a:r>
                        <a:rPr lang="it-IT" sz="2400" b="1" kern="1200" dirty="0" smtClean="0">
                          <a:solidFill>
                            <a:schemeClr val="dk1"/>
                          </a:solidFill>
                          <a:latin typeface="Times New Roman" pitchFamily="18" charset="0"/>
                          <a:ea typeface="+mn-ea"/>
                          <a:cs typeface="Times New Roman" pitchFamily="18" charset="0"/>
                        </a:rPr>
                        <a:t>dodici anni</a:t>
                      </a:r>
                      <a:r>
                        <a:rPr lang="it-IT" sz="2400" kern="1200" dirty="0" smtClean="0">
                          <a:solidFill>
                            <a:schemeClr val="dk1"/>
                          </a:solidFill>
                          <a:latin typeface="Times New Roman" pitchFamily="18" charset="0"/>
                          <a:ea typeface="+mn-ea"/>
                          <a:cs typeface="Times New Roman" pitchFamily="18" charset="0"/>
                        </a:rPr>
                        <a:t>, gli si avvicinò alle spalle </a:t>
                      </a:r>
                      <a:r>
                        <a:rPr lang="it-IT" sz="2400" b="1" u="none" kern="1200" dirty="0" smtClean="0">
                          <a:solidFill>
                            <a:srgbClr val="C00000"/>
                          </a:solidFill>
                          <a:latin typeface="Times New Roman" pitchFamily="18" charset="0"/>
                          <a:ea typeface="+mn-ea"/>
                          <a:cs typeface="Times New Roman" pitchFamily="18" charset="0"/>
                        </a:rPr>
                        <a:t>e toccò il lembo del suo mantello</a:t>
                      </a:r>
                      <a:r>
                        <a:rPr lang="it-IT" sz="2400" kern="1200" dirty="0" smtClean="0">
                          <a:solidFill>
                            <a:schemeClr val="dk1"/>
                          </a:solidFill>
                          <a:latin typeface="Times New Roman" pitchFamily="18" charset="0"/>
                          <a:ea typeface="+mn-ea"/>
                          <a:cs typeface="Times New Roman" pitchFamily="18" charset="0"/>
                        </a:rPr>
                        <a:t>. Diceva infatti tra sé: "Se riuscirò anche solo a toccare il suo mantello, sarò salvata". Gesù si voltò, la vide e disse: "Coraggio, figlia, la tua fede ti ha salvata". E da </a:t>
                      </a:r>
                      <a:r>
                        <a:rPr lang="it-IT" sz="2400" u="sng" kern="1200" dirty="0" smtClean="0">
                          <a:solidFill>
                            <a:schemeClr val="dk1"/>
                          </a:solidFill>
                          <a:latin typeface="Times New Roman" pitchFamily="18" charset="0"/>
                          <a:ea typeface="+mn-ea"/>
                          <a:cs typeface="Times New Roman" pitchFamily="18" charset="0"/>
                        </a:rPr>
                        <a:t>quell'istante</a:t>
                      </a:r>
                      <a:r>
                        <a:rPr lang="it-IT" sz="2400" kern="1200" dirty="0" smtClean="0">
                          <a:solidFill>
                            <a:schemeClr val="dk1"/>
                          </a:solidFill>
                          <a:latin typeface="Times New Roman" pitchFamily="18" charset="0"/>
                          <a:ea typeface="+mn-ea"/>
                          <a:cs typeface="Times New Roman" pitchFamily="18" charset="0"/>
                        </a:rPr>
                        <a:t> la </a:t>
                      </a:r>
                      <a:r>
                        <a:rPr lang="it-IT" sz="2400" u="sng" kern="1200" dirty="0" smtClean="0">
                          <a:solidFill>
                            <a:schemeClr val="dk1"/>
                          </a:solidFill>
                          <a:latin typeface="Times New Roman" pitchFamily="18" charset="0"/>
                          <a:ea typeface="+mn-ea"/>
                          <a:cs typeface="Times New Roman" pitchFamily="18" charset="0"/>
                        </a:rPr>
                        <a:t>donna fu salvata</a:t>
                      </a:r>
                      <a:r>
                        <a:rPr lang="it-IT" sz="2400" kern="1200" dirty="0" smtClean="0">
                          <a:solidFill>
                            <a:schemeClr val="dk1"/>
                          </a:solidFill>
                          <a:latin typeface="Times New Roman" pitchFamily="18" charset="0"/>
                          <a:ea typeface="+mn-ea"/>
                          <a:cs typeface="Times New Roman" pitchFamily="18" charset="0"/>
                        </a:rPr>
                        <a:t>.</a:t>
                      </a:r>
                      <a:endParaRPr lang="it-IT" sz="2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kern="1200" dirty="0" smtClean="0">
                          <a:solidFill>
                            <a:schemeClr val="dk1"/>
                          </a:solidFill>
                          <a:latin typeface="Times New Roman" pitchFamily="18" charset="0"/>
                          <a:ea typeface="+mn-ea"/>
                          <a:cs typeface="Times New Roman" pitchFamily="18" charset="0"/>
                        </a:rPr>
                        <a:t>Ora una donna, che aveva perdite di sangue da </a:t>
                      </a:r>
                      <a:r>
                        <a:rPr lang="it-IT" sz="2400" b="1" kern="1200" dirty="0" smtClean="0">
                          <a:solidFill>
                            <a:schemeClr val="dk1"/>
                          </a:solidFill>
                          <a:latin typeface="Times New Roman" pitchFamily="18" charset="0"/>
                          <a:ea typeface="+mn-ea"/>
                          <a:cs typeface="Times New Roman" pitchFamily="18" charset="0"/>
                        </a:rPr>
                        <a:t>dodici anni</a:t>
                      </a:r>
                      <a:r>
                        <a:rPr lang="it-IT" sz="2400" kern="1200" dirty="0" smtClean="0">
                          <a:solidFill>
                            <a:schemeClr val="dk1"/>
                          </a:solidFill>
                          <a:latin typeface="Times New Roman" pitchFamily="18" charset="0"/>
                          <a:ea typeface="+mn-ea"/>
                          <a:cs typeface="Times New Roman" pitchFamily="18" charset="0"/>
                        </a:rPr>
                        <a:t> e aveva molto sofferto per opera di </a:t>
                      </a:r>
                      <a:r>
                        <a:rPr lang="it-IT" sz="2400" b="1" kern="1200" dirty="0" smtClean="0">
                          <a:solidFill>
                            <a:srgbClr val="00B050"/>
                          </a:solidFill>
                          <a:latin typeface="Times New Roman" pitchFamily="18" charset="0"/>
                          <a:ea typeface="+mn-ea"/>
                          <a:cs typeface="Times New Roman" pitchFamily="18" charset="0"/>
                        </a:rPr>
                        <a:t>molti medici</a:t>
                      </a:r>
                      <a:r>
                        <a:rPr lang="it-IT" sz="2400" kern="1200" dirty="0" smtClean="0">
                          <a:solidFill>
                            <a:schemeClr val="dk1"/>
                          </a:solidFill>
                          <a:latin typeface="Times New Roman" pitchFamily="18" charset="0"/>
                          <a:ea typeface="+mn-ea"/>
                          <a:cs typeface="Times New Roman" pitchFamily="18" charset="0"/>
                        </a:rPr>
                        <a:t>, </a:t>
                      </a:r>
                      <a:r>
                        <a:rPr lang="it-IT" sz="2400" b="1" kern="1200" dirty="0" smtClean="0">
                          <a:solidFill>
                            <a:srgbClr val="00B050"/>
                          </a:solidFill>
                          <a:latin typeface="Times New Roman" pitchFamily="18" charset="0"/>
                          <a:ea typeface="+mn-ea"/>
                          <a:cs typeface="Times New Roman" pitchFamily="18" charset="0"/>
                        </a:rPr>
                        <a:t>spendendo tutti i suoi averi </a:t>
                      </a:r>
                      <a:r>
                        <a:rPr lang="it-IT" sz="2400" kern="1200" dirty="0" smtClean="0">
                          <a:solidFill>
                            <a:schemeClr val="dk1"/>
                          </a:solidFill>
                          <a:latin typeface="Times New Roman" pitchFamily="18" charset="0"/>
                          <a:ea typeface="+mn-ea"/>
                          <a:cs typeface="Times New Roman" pitchFamily="18" charset="0"/>
                        </a:rPr>
                        <a:t>senza alcun vantaggio, anzi piuttosto peggiorando, udito parlare di Gesù, venne tra la folla e da dietro</a:t>
                      </a:r>
                      <a:r>
                        <a:rPr lang="it-IT" sz="2400" u="sng" kern="1200" dirty="0" smtClean="0">
                          <a:solidFill>
                            <a:schemeClr val="dk1"/>
                          </a:solidFill>
                          <a:latin typeface="Times New Roman" pitchFamily="18" charset="0"/>
                          <a:ea typeface="+mn-ea"/>
                          <a:cs typeface="Times New Roman" pitchFamily="18" charset="0"/>
                        </a:rPr>
                        <a:t> </a:t>
                      </a:r>
                      <a:r>
                        <a:rPr lang="it-IT" sz="2400" b="1" u="none" kern="1200" dirty="0" smtClean="0">
                          <a:solidFill>
                            <a:srgbClr val="002060"/>
                          </a:solidFill>
                          <a:latin typeface="Times New Roman" pitchFamily="18" charset="0"/>
                          <a:ea typeface="+mn-ea"/>
                          <a:cs typeface="Times New Roman" pitchFamily="18" charset="0"/>
                        </a:rPr>
                        <a:t>toccò il suo mantello</a:t>
                      </a:r>
                      <a:r>
                        <a:rPr lang="it-IT" sz="2400" kern="1200" dirty="0" smtClean="0">
                          <a:solidFill>
                            <a:schemeClr val="dk1"/>
                          </a:solidFill>
                          <a:latin typeface="Times New Roman" pitchFamily="18" charset="0"/>
                          <a:ea typeface="+mn-ea"/>
                          <a:cs typeface="Times New Roman" pitchFamily="18" charset="0"/>
                        </a:rPr>
                        <a:t>. Diceva infatti: "Se riuscirò anche solo a toccare le sue vesti, sarò salvata". E </a:t>
                      </a:r>
                      <a:r>
                        <a:rPr lang="it-IT" sz="2400" u="sng" kern="1200" dirty="0" smtClean="0">
                          <a:solidFill>
                            <a:schemeClr val="dk1"/>
                          </a:solidFill>
                          <a:latin typeface="Times New Roman" pitchFamily="18" charset="0"/>
                          <a:ea typeface="+mn-ea"/>
                          <a:cs typeface="Times New Roman" pitchFamily="18" charset="0"/>
                        </a:rPr>
                        <a:t>subito</a:t>
                      </a:r>
                      <a:r>
                        <a:rPr lang="it-IT" sz="2400" kern="1200" dirty="0" smtClean="0">
                          <a:solidFill>
                            <a:schemeClr val="dk1"/>
                          </a:solidFill>
                          <a:latin typeface="Times New Roman" pitchFamily="18" charset="0"/>
                          <a:ea typeface="+mn-ea"/>
                          <a:cs typeface="Times New Roman" pitchFamily="18" charset="0"/>
                        </a:rPr>
                        <a:t> le si fermò il flusso di sangue e sentì nel suo corpo che era guarita dal male.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kern="1200" dirty="0" smtClean="0">
                          <a:solidFill>
                            <a:schemeClr val="dk1"/>
                          </a:solidFill>
                          <a:latin typeface="Times New Roman" pitchFamily="18" charset="0"/>
                          <a:ea typeface="+mn-ea"/>
                          <a:cs typeface="Times New Roman" pitchFamily="18" charset="0"/>
                        </a:rPr>
                        <a:t>Mentre Gesù vi si recava</a:t>
                      </a:r>
                      <a:r>
                        <a:rPr lang="it-IT" sz="2400" i="1" kern="1200" dirty="0" smtClean="0">
                          <a:solidFill>
                            <a:schemeClr val="dk1"/>
                          </a:solidFill>
                          <a:latin typeface="Times New Roman" pitchFamily="18" charset="0"/>
                          <a:ea typeface="+mn-ea"/>
                          <a:cs typeface="Times New Roman" pitchFamily="18" charset="0"/>
                        </a:rPr>
                        <a:t>, </a:t>
                      </a:r>
                      <a:r>
                        <a:rPr lang="it-IT" sz="2400" kern="1200" dirty="0" smtClean="0">
                          <a:solidFill>
                            <a:schemeClr val="dk1"/>
                          </a:solidFill>
                          <a:latin typeface="Times New Roman" pitchFamily="18" charset="0"/>
                          <a:ea typeface="+mn-ea"/>
                          <a:cs typeface="Times New Roman" pitchFamily="18" charset="0"/>
                        </a:rPr>
                        <a:t>le folle gli si accalcavano attorno. E una donna, che aveva perdite di sangue da </a:t>
                      </a:r>
                      <a:r>
                        <a:rPr lang="it-IT" sz="2400" b="1" kern="1200" dirty="0" smtClean="0">
                          <a:solidFill>
                            <a:schemeClr val="dk1"/>
                          </a:solidFill>
                          <a:latin typeface="Times New Roman" pitchFamily="18" charset="0"/>
                          <a:ea typeface="+mn-ea"/>
                          <a:cs typeface="Times New Roman" pitchFamily="18" charset="0"/>
                        </a:rPr>
                        <a:t>dodici anni</a:t>
                      </a:r>
                      <a:r>
                        <a:rPr lang="it-IT" sz="2400" kern="1200" dirty="0" smtClean="0">
                          <a:solidFill>
                            <a:schemeClr val="dk1"/>
                          </a:solidFill>
                          <a:latin typeface="Times New Roman" pitchFamily="18" charset="0"/>
                          <a:ea typeface="+mn-ea"/>
                          <a:cs typeface="Times New Roman" pitchFamily="18" charset="0"/>
                        </a:rPr>
                        <a:t>, la quale, </a:t>
                      </a:r>
                      <a:r>
                        <a:rPr lang="it-IT" sz="2400" b="1" kern="1200" dirty="0" smtClean="0">
                          <a:solidFill>
                            <a:srgbClr val="00B050"/>
                          </a:solidFill>
                          <a:latin typeface="Times New Roman" pitchFamily="18" charset="0"/>
                          <a:ea typeface="+mn-ea"/>
                          <a:cs typeface="Times New Roman" pitchFamily="18" charset="0"/>
                        </a:rPr>
                        <a:t>pur avendo speso tutti i suoi beni per i medici</a:t>
                      </a:r>
                      <a:r>
                        <a:rPr lang="it-IT" sz="2400" kern="1200" dirty="0" smtClean="0">
                          <a:solidFill>
                            <a:schemeClr val="dk1"/>
                          </a:solidFill>
                          <a:latin typeface="Times New Roman" pitchFamily="18" charset="0"/>
                          <a:ea typeface="+mn-ea"/>
                          <a:cs typeface="Times New Roman" pitchFamily="18" charset="0"/>
                        </a:rPr>
                        <a:t>, non aveva potuto essere guarita da nessuno, gli si avvicinò da dietro, </a:t>
                      </a:r>
                      <a:r>
                        <a:rPr lang="it-IT" sz="2400" b="1" kern="1200" dirty="0" smtClean="0">
                          <a:solidFill>
                            <a:srgbClr val="C00000"/>
                          </a:solidFill>
                          <a:latin typeface="Times New Roman" pitchFamily="18" charset="0"/>
                          <a:ea typeface="+mn-ea"/>
                          <a:cs typeface="Times New Roman" pitchFamily="18" charset="0"/>
                        </a:rPr>
                        <a:t>gli toccò il lembo del mantello </a:t>
                      </a:r>
                      <a:r>
                        <a:rPr lang="it-IT" sz="2400" kern="1200" dirty="0" smtClean="0">
                          <a:solidFill>
                            <a:schemeClr val="dk1"/>
                          </a:solidFill>
                          <a:latin typeface="Times New Roman" pitchFamily="18" charset="0"/>
                          <a:ea typeface="+mn-ea"/>
                          <a:cs typeface="Times New Roman" pitchFamily="18" charset="0"/>
                        </a:rPr>
                        <a:t>e </a:t>
                      </a:r>
                      <a:r>
                        <a:rPr lang="it-IT" sz="2400" u="sng" kern="1200" dirty="0" smtClean="0">
                          <a:solidFill>
                            <a:schemeClr val="dk1"/>
                          </a:solidFill>
                          <a:latin typeface="Times New Roman" pitchFamily="18" charset="0"/>
                          <a:ea typeface="+mn-ea"/>
                          <a:cs typeface="Times New Roman" pitchFamily="18" charset="0"/>
                        </a:rPr>
                        <a:t>immediatamente</a:t>
                      </a:r>
                      <a:r>
                        <a:rPr lang="it-IT" sz="2400" kern="1200" dirty="0" smtClean="0">
                          <a:solidFill>
                            <a:schemeClr val="dk1"/>
                          </a:solidFill>
                          <a:latin typeface="Times New Roman" pitchFamily="18" charset="0"/>
                          <a:ea typeface="+mn-ea"/>
                          <a:cs typeface="Times New Roman" pitchFamily="18" charset="0"/>
                        </a:rPr>
                        <a:t> l'emorragia si arrestò.</a:t>
                      </a:r>
                      <a:endParaRPr lang="it-IT"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4" name="Segnaposto contenuto 3"/>
          <p:cNvGraphicFramePr>
            <a:graphicFrameLocks noGrp="1"/>
          </p:cNvGraphicFramePr>
          <p:nvPr>
            <p:ph idx="1"/>
          </p:nvPr>
        </p:nvGraphicFramePr>
        <p:xfrm>
          <a:off x="0" y="116632"/>
          <a:ext cx="9144000" cy="6827520"/>
        </p:xfrm>
        <a:graphic>
          <a:graphicData uri="http://schemas.openxmlformats.org/drawingml/2006/table">
            <a:tbl>
              <a:tblPr firstRow="1" bandRow="1">
                <a:tableStyleId>{5C22544A-7EE6-4342-B048-85BDC9FD1C3A}</a:tableStyleId>
              </a:tblPr>
              <a:tblGrid>
                <a:gridCol w="683568"/>
                <a:gridCol w="4032448"/>
                <a:gridCol w="4427984"/>
              </a:tblGrid>
              <a:tr h="504056">
                <a:tc>
                  <a:txBody>
                    <a:bodyPr/>
                    <a:lstStyle/>
                    <a:p>
                      <a:endParaRPr lang="it-IT" dirty="0"/>
                    </a:p>
                  </a:txBody>
                  <a:tcPr/>
                </a:tc>
                <a:tc>
                  <a:txBody>
                    <a:bodyPr/>
                    <a:lstStyle/>
                    <a:p>
                      <a:pPr algn="ctr"/>
                      <a:r>
                        <a:rPr lang="it-IT" sz="2800" dirty="0" smtClean="0"/>
                        <a:t>Mc </a:t>
                      </a:r>
                      <a:endParaRPr lang="it-IT" sz="2800" dirty="0"/>
                    </a:p>
                  </a:txBody>
                  <a:tcPr/>
                </a:tc>
                <a:tc>
                  <a:txBody>
                    <a:bodyPr/>
                    <a:lstStyle/>
                    <a:p>
                      <a:pPr algn="ctr"/>
                      <a:r>
                        <a:rPr lang="it-IT" sz="2800" dirty="0" err="1" smtClean="0"/>
                        <a:t>Lc</a:t>
                      </a:r>
                      <a:endParaRPr lang="it-IT" sz="2800" dirty="0"/>
                    </a:p>
                  </a:txBody>
                  <a:tcPr/>
                </a:tc>
              </a:tr>
              <a:tr h="6029181">
                <a:tc>
                  <a:txBody>
                    <a:bodyPr/>
                    <a:lstStyle/>
                    <a:p>
                      <a:endParaRPr lang="it-IT"/>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kern="1200" dirty="0" smtClean="0">
                          <a:solidFill>
                            <a:schemeClr val="dk1"/>
                          </a:solidFill>
                          <a:latin typeface="Times New Roman" pitchFamily="18" charset="0"/>
                          <a:ea typeface="+mn-ea"/>
                          <a:cs typeface="Times New Roman" pitchFamily="18" charset="0"/>
                        </a:rPr>
                        <a:t>E subito Gesù, essendosi reso conto della forza che era uscita da lui, si voltò alla folla dicendo: "Chi ha toccato le mie vesti?". I suoi discepoli gli dissero: "</a:t>
                      </a:r>
                      <a:r>
                        <a:rPr lang="it-IT" sz="2400" u="sng" kern="1200" dirty="0" smtClean="0">
                          <a:solidFill>
                            <a:schemeClr val="dk1"/>
                          </a:solidFill>
                          <a:latin typeface="Times New Roman" pitchFamily="18" charset="0"/>
                          <a:ea typeface="+mn-ea"/>
                          <a:cs typeface="Times New Roman" pitchFamily="18" charset="0"/>
                        </a:rPr>
                        <a:t>Tu vedi la folla che si stringe intorno a te</a:t>
                      </a:r>
                      <a:r>
                        <a:rPr lang="it-IT" sz="2400" kern="1200" dirty="0" smtClean="0">
                          <a:solidFill>
                            <a:schemeClr val="dk1"/>
                          </a:solidFill>
                          <a:latin typeface="Times New Roman" pitchFamily="18" charset="0"/>
                          <a:ea typeface="+mn-ea"/>
                          <a:cs typeface="Times New Roman" pitchFamily="18" charset="0"/>
                        </a:rPr>
                        <a:t> e dici: "Chi mi ha toccato?". Egli guardava attorno, per vedere colei che aveva fatto questo. </a:t>
                      </a:r>
                      <a:r>
                        <a:rPr lang="it-IT" sz="2400" b="1" kern="1200" dirty="0" smtClean="0">
                          <a:solidFill>
                            <a:srgbClr val="002060"/>
                          </a:solidFill>
                          <a:latin typeface="Times New Roman" pitchFamily="18" charset="0"/>
                          <a:ea typeface="+mn-ea"/>
                          <a:cs typeface="Times New Roman" pitchFamily="18" charset="0"/>
                        </a:rPr>
                        <a:t>E la donna, impaurita e tremante</a:t>
                      </a:r>
                      <a:r>
                        <a:rPr lang="it-IT" sz="2400" kern="1200" dirty="0" smtClean="0">
                          <a:solidFill>
                            <a:schemeClr val="dk1"/>
                          </a:solidFill>
                          <a:latin typeface="Times New Roman" pitchFamily="18" charset="0"/>
                          <a:ea typeface="+mn-ea"/>
                          <a:cs typeface="Times New Roman" pitchFamily="18" charset="0"/>
                        </a:rPr>
                        <a:t>, sapendo ciò che le era accaduto, venne, gli si gettò davanti e gli disse tutta la verità. Ed egli le disse: "</a:t>
                      </a:r>
                      <a:r>
                        <a:rPr lang="it-IT" sz="2400" u="sng" kern="1200" dirty="0" smtClean="0">
                          <a:solidFill>
                            <a:schemeClr val="dk1"/>
                          </a:solidFill>
                          <a:latin typeface="Times New Roman" pitchFamily="18" charset="0"/>
                          <a:ea typeface="+mn-ea"/>
                          <a:cs typeface="Times New Roman" pitchFamily="18" charset="0"/>
                        </a:rPr>
                        <a:t>Figlia, la tua fede ti ha salvata. Va' in pace e sii guarita dal tuo male</a:t>
                      </a:r>
                      <a:r>
                        <a:rPr lang="it-IT" sz="2400" kern="1200" dirty="0" smtClean="0">
                          <a:solidFill>
                            <a:schemeClr val="dk1"/>
                          </a:solidFill>
                          <a:latin typeface="Times New Roman" pitchFamily="18" charset="0"/>
                          <a:ea typeface="+mn-ea"/>
                          <a:cs typeface="Times New Roman" pitchFamily="18" charset="0"/>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kern="1200" dirty="0" smtClean="0">
                          <a:solidFill>
                            <a:schemeClr val="dk1"/>
                          </a:solidFill>
                          <a:latin typeface="Times New Roman" pitchFamily="18" charset="0"/>
                          <a:ea typeface="+mn-ea"/>
                          <a:cs typeface="Times New Roman" pitchFamily="18" charset="0"/>
                        </a:rPr>
                        <a:t>Gesù disse: "Chi mi ha toccato?". Tutti negavano. Pietro allora disse: "Maestro, </a:t>
                      </a:r>
                      <a:r>
                        <a:rPr lang="it-IT" sz="2400" u="sng" kern="1200" dirty="0" smtClean="0">
                          <a:solidFill>
                            <a:schemeClr val="dk1"/>
                          </a:solidFill>
                          <a:latin typeface="Times New Roman" pitchFamily="18" charset="0"/>
                          <a:ea typeface="+mn-ea"/>
                          <a:cs typeface="Times New Roman" pitchFamily="18" charset="0"/>
                        </a:rPr>
                        <a:t>la folla ti stringe da ogni parte e ti schiaccia</a:t>
                      </a:r>
                      <a:r>
                        <a:rPr lang="it-IT" sz="2400" kern="1200" dirty="0" smtClean="0">
                          <a:solidFill>
                            <a:schemeClr val="dk1"/>
                          </a:solidFill>
                          <a:latin typeface="Times New Roman" pitchFamily="18" charset="0"/>
                          <a:ea typeface="+mn-ea"/>
                          <a:cs typeface="Times New Roman" pitchFamily="18" charset="0"/>
                        </a:rPr>
                        <a:t>". Ma Gesù disse: "Qualcuno mi ha toccato. Ho sentito che una forza è uscita da me". Allora la donna, </a:t>
                      </a:r>
                      <a:r>
                        <a:rPr lang="it-IT" sz="2400" b="1" kern="1200" dirty="0" smtClean="0">
                          <a:solidFill>
                            <a:srgbClr val="002060"/>
                          </a:solidFill>
                          <a:latin typeface="Times New Roman" pitchFamily="18" charset="0"/>
                          <a:ea typeface="+mn-ea"/>
                          <a:cs typeface="Times New Roman" pitchFamily="18" charset="0"/>
                        </a:rPr>
                        <a:t>vedendo che non poteva rimanere nascosta, tremante, venne e si gettò ai suoi piedi e dichiarò davanti a tutto il popolo per quale motivo l'aveva toccato e come era stata guarita all'istante</a:t>
                      </a:r>
                      <a:r>
                        <a:rPr lang="it-IT" sz="2400" kern="1200" dirty="0" smtClean="0">
                          <a:solidFill>
                            <a:schemeClr val="dk1"/>
                          </a:solidFill>
                          <a:latin typeface="Times New Roman" pitchFamily="18" charset="0"/>
                          <a:ea typeface="+mn-ea"/>
                          <a:cs typeface="Times New Roman" pitchFamily="18" charset="0"/>
                        </a:rPr>
                        <a:t>. Egli le disse: "</a:t>
                      </a:r>
                      <a:r>
                        <a:rPr lang="it-IT" sz="2400" u="sng" kern="1200" dirty="0" smtClean="0">
                          <a:solidFill>
                            <a:schemeClr val="dk1"/>
                          </a:solidFill>
                          <a:latin typeface="Times New Roman" pitchFamily="18" charset="0"/>
                          <a:ea typeface="+mn-ea"/>
                          <a:cs typeface="Times New Roman" pitchFamily="18" charset="0"/>
                        </a:rPr>
                        <a:t>Figlia, la tua fede ti ha salvata. Va' in pace!</a:t>
                      </a:r>
                      <a:r>
                        <a:rPr lang="it-IT" sz="2400" kern="1200" dirty="0" smtClean="0">
                          <a:solidFill>
                            <a:schemeClr val="dk1"/>
                          </a:solidFill>
                          <a:latin typeface="Times New Roman" pitchFamily="18" charset="0"/>
                          <a:ea typeface="+mn-ea"/>
                          <a:cs typeface="Times New Roman" pitchFamily="18" charset="0"/>
                        </a:rPr>
                        <a:t>". </a:t>
                      </a:r>
                    </a:p>
                  </a:txBody>
                  <a:tcPr/>
                </a:tc>
              </a:tr>
            </a:tbl>
          </a:graphicData>
        </a:graphic>
      </p:graphicFrame>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lgn="ctr">
              <a:buNone/>
            </a:pPr>
            <a:endParaRPr lang="it-IT" sz="6000" b="1"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it-IT" sz="6000" b="1" dirty="0" smtClean="0">
                <a:solidFill>
                  <a:srgbClr val="002060"/>
                </a:solidFill>
                <a:latin typeface="Times New Roman" panose="02020603050405020304" pitchFamily="18" charset="0"/>
                <a:cs typeface="Times New Roman" panose="02020603050405020304" pitchFamily="18" charset="0"/>
              </a:rPr>
              <a:t>Da cosa è urgente che il Signore ti salvi?</a:t>
            </a:r>
          </a:p>
        </p:txBody>
      </p:sp>
    </p:spTree>
    <p:extLst>
      <p:ext uri="{BB962C8B-B14F-4D97-AF65-F5344CB8AC3E}">
        <p14:creationId xmlns:p14="http://schemas.microsoft.com/office/powerpoint/2010/main" val="1152087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 precisazioni</a:t>
            </a:r>
            <a:endParaRPr lang="it-IT" b="1" dirty="0">
              <a:solidFill>
                <a:srgbClr val="FF0000"/>
              </a:solidFill>
            </a:endParaRPr>
          </a:p>
        </p:txBody>
      </p:sp>
      <p:sp>
        <p:nvSpPr>
          <p:cNvPr id="3" name="Segnaposto contenuto 2"/>
          <p:cNvSpPr>
            <a:spLocks noGrp="1"/>
          </p:cNvSpPr>
          <p:nvPr>
            <p:ph idx="1"/>
          </p:nvPr>
        </p:nvSpPr>
        <p:spPr/>
        <p:txBody>
          <a:bodyPr/>
          <a:lstStyle/>
          <a:p>
            <a:pPr algn="ctr">
              <a:buNone/>
            </a:pPr>
            <a:r>
              <a:rPr lang="it-IT" b="1" dirty="0" smtClean="0"/>
              <a:t>L’origine apostolica e gli inizi letterari dei tre sinottici giustificano il loro valore storico. </a:t>
            </a:r>
            <a:r>
              <a:rPr lang="it-IT" dirty="0" smtClean="0"/>
              <a:t>Provengono dalla predicazione orale e hanno alla base la garanzia dei testimoni oculari </a:t>
            </a:r>
            <a:r>
              <a:rPr lang="it-IT" sz="1600" dirty="0" smtClean="0"/>
              <a:t>(</a:t>
            </a:r>
            <a:r>
              <a:rPr lang="it-IT" sz="1600" dirty="0" err="1" smtClean="0"/>
              <a:t>Lc</a:t>
            </a:r>
            <a:r>
              <a:rPr lang="it-IT" sz="1600" dirty="0" smtClean="0"/>
              <a:t> 1,1-2). </a:t>
            </a:r>
            <a:r>
              <a:rPr lang="it-IT" dirty="0" smtClean="0"/>
              <a:t>Chiaramente </a:t>
            </a:r>
            <a:r>
              <a:rPr lang="it-IT" b="1" dirty="0" smtClean="0">
                <a:solidFill>
                  <a:srgbClr val="FF0000"/>
                </a:solidFill>
              </a:rPr>
              <a:t>gli autori non intendevano fare “storia”, ma trasmettere un “messaggio” teologico e missionario</a:t>
            </a:r>
            <a:r>
              <a:rPr lang="it-IT" dirty="0" smtClean="0"/>
              <a:t>.</a:t>
            </a:r>
          </a:p>
          <a:p>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chemeClr val="accent1">
                    <a:lumMod val="50000"/>
                  </a:schemeClr>
                </a:solidFill>
                <a:latin typeface="Aharoni" pitchFamily="2" charset="-79"/>
                <a:cs typeface="Aharoni" pitchFamily="2" charset="-79"/>
              </a:rPr>
              <a:t>I Vangeli sinottici …</a:t>
            </a:r>
            <a:endParaRPr lang="it-IT" dirty="0">
              <a:solidFill>
                <a:schemeClr val="accent1">
                  <a:lumMod val="50000"/>
                </a:schemeClr>
              </a:solidFill>
            </a:endParaRPr>
          </a:p>
        </p:txBody>
      </p:sp>
      <p:sp>
        <p:nvSpPr>
          <p:cNvPr id="3" name="Segnaposto contenuto 2"/>
          <p:cNvSpPr>
            <a:spLocks noGrp="1"/>
          </p:cNvSpPr>
          <p:nvPr>
            <p:ph idx="1"/>
          </p:nvPr>
        </p:nvSpPr>
        <p:spPr/>
        <p:txBody>
          <a:bodyPr/>
          <a:lstStyle/>
          <a:p>
            <a:pPr algn="ctr">
              <a:buNone/>
            </a:pPr>
            <a:endParaRPr lang="it-IT" dirty="0" smtClean="0">
              <a:solidFill>
                <a:srgbClr val="00B050"/>
              </a:solidFill>
              <a:latin typeface="Aharoni" pitchFamily="2" charset="-79"/>
              <a:cs typeface="Aharoni" pitchFamily="2" charset="-79"/>
            </a:endParaRPr>
          </a:p>
          <a:p>
            <a:pPr algn="ctr">
              <a:buNone/>
            </a:pPr>
            <a:r>
              <a:rPr lang="it-IT" b="1" dirty="0" smtClean="0">
                <a:solidFill>
                  <a:srgbClr val="00B050"/>
                </a:solidFill>
                <a:latin typeface="Times New Roman" pitchFamily="18" charset="0"/>
                <a:cs typeface="Times New Roman" pitchFamily="18" charset="0"/>
              </a:rPr>
              <a:t>… sono </a:t>
            </a:r>
            <a:r>
              <a:rPr lang="it-IT" b="1" dirty="0">
                <a:solidFill>
                  <a:srgbClr val="00B050"/>
                </a:solidFill>
                <a:latin typeface="Times New Roman" pitchFamily="18" charset="0"/>
                <a:cs typeface="Times New Roman" pitchFamily="18" charset="0"/>
              </a:rPr>
              <a:t>stati redatti </a:t>
            </a:r>
            <a:r>
              <a:rPr lang="it-IT" b="1" dirty="0">
                <a:solidFill>
                  <a:srgbClr val="FF0000"/>
                </a:solidFill>
                <a:latin typeface="Times New Roman" pitchFamily="18" charset="0"/>
                <a:cs typeface="Times New Roman" pitchFamily="18" charset="0"/>
              </a:rPr>
              <a:t>tra il 65 e l’80 </a:t>
            </a:r>
            <a:r>
              <a:rPr lang="it-IT" b="1" dirty="0">
                <a:solidFill>
                  <a:srgbClr val="00B050"/>
                </a:solidFill>
                <a:latin typeface="Times New Roman" pitchFamily="18" charset="0"/>
                <a:cs typeface="Times New Roman" pitchFamily="18" charset="0"/>
              </a:rPr>
              <a:t>d. C. </a:t>
            </a:r>
            <a:endParaRPr lang="it-IT" b="1" dirty="0" smtClean="0">
              <a:solidFill>
                <a:srgbClr val="00B050"/>
              </a:solidFill>
              <a:latin typeface="Times New Roman" pitchFamily="18" charset="0"/>
              <a:cs typeface="Times New Roman" pitchFamily="18" charset="0"/>
            </a:endParaRPr>
          </a:p>
          <a:p>
            <a:pPr algn="ctr">
              <a:buNone/>
            </a:pPr>
            <a:r>
              <a:rPr lang="it-IT" b="1" dirty="0" smtClean="0">
                <a:solidFill>
                  <a:srgbClr val="00B050"/>
                </a:solidFill>
                <a:latin typeface="Times New Roman" pitchFamily="18" charset="0"/>
                <a:cs typeface="Times New Roman" pitchFamily="18" charset="0"/>
              </a:rPr>
              <a:t>cioè </a:t>
            </a:r>
            <a:r>
              <a:rPr lang="it-IT" b="1" dirty="0">
                <a:solidFill>
                  <a:srgbClr val="00B050"/>
                </a:solidFill>
                <a:latin typeface="Times New Roman" pitchFamily="18" charset="0"/>
                <a:cs typeface="Times New Roman" pitchFamily="18" charset="0"/>
              </a:rPr>
              <a:t>in un periodo in cui si avvertiva la necessità di avere testimonianze scritte su Gesù visto che il tempo si distanziava sempre </a:t>
            </a:r>
            <a:r>
              <a:rPr lang="it-IT" b="1" dirty="0" smtClean="0">
                <a:solidFill>
                  <a:srgbClr val="00B050"/>
                </a:solidFill>
                <a:latin typeface="Times New Roman" pitchFamily="18" charset="0"/>
                <a:cs typeface="Times New Roman" pitchFamily="18" charset="0"/>
              </a:rPr>
              <a:t>più dalla Risurrezione.</a:t>
            </a:r>
            <a:r>
              <a:rPr lang="it-IT" dirty="0" smtClean="0">
                <a:solidFill>
                  <a:srgbClr val="00B050"/>
                </a:solidFill>
                <a:latin typeface="Aharoni" pitchFamily="2" charset="-79"/>
                <a:cs typeface="Aharoni" pitchFamily="2" charset="-79"/>
              </a:rPr>
              <a:t> </a:t>
            </a:r>
            <a:endParaRPr lang="it-IT" dirty="0">
              <a:solidFill>
                <a:srgbClr val="00B050"/>
              </a:solidFill>
              <a:latin typeface="Aharoni" pitchFamily="2" charset="-79"/>
              <a:cs typeface="Aharoni" pitchFamily="2" charset="-79"/>
            </a:endParaRPr>
          </a:p>
          <a:p>
            <a:pPr algn="ctr"/>
            <a:endParaRPr lang="it-IT" dirty="0">
              <a:solidFill>
                <a:srgbClr val="00B05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u="sng" dirty="0" smtClean="0">
                <a:solidFill>
                  <a:schemeClr val="accent2">
                    <a:lumMod val="50000"/>
                  </a:schemeClr>
                </a:solidFill>
                <a:latin typeface="Times New Roman" pitchFamily="18" charset="0"/>
                <a:cs typeface="Times New Roman" pitchFamily="18" charset="0"/>
              </a:rPr>
              <a:t>I </a:t>
            </a:r>
            <a:r>
              <a:rPr lang="it-IT" sz="3600" b="1" u="sng" dirty="0" err="1" smtClean="0">
                <a:solidFill>
                  <a:schemeClr val="accent2">
                    <a:lumMod val="50000"/>
                  </a:schemeClr>
                </a:solidFill>
                <a:latin typeface="Times New Roman" pitchFamily="18" charset="0"/>
                <a:cs typeface="Times New Roman" pitchFamily="18" charset="0"/>
              </a:rPr>
              <a:t>mss</a:t>
            </a:r>
            <a:r>
              <a:rPr lang="it-IT" sz="3600" b="1" u="sng" dirty="0" smtClean="0">
                <a:solidFill>
                  <a:schemeClr val="accent2">
                    <a:lumMod val="50000"/>
                  </a:schemeClr>
                </a:solidFill>
                <a:latin typeface="Times New Roman" pitchFamily="18" charset="0"/>
                <a:cs typeface="Times New Roman" pitchFamily="18" charset="0"/>
              </a:rPr>
              <a:t> maiuscoli più noti sono</a:t>
            </a:r>
            <a:r>
              <a:rPr lang="it-IT" sz="3600" b="1" dirty="0" smtClean="0">
                <a:solidFill>
                  <a:schemeClr val="accent2">
                    <a:lumMod val="50000"/>
                  </a:schemeClr>
                </a:solidFill>
                <a:latin typeface="Times New Roman" pitchFamily="18" charset="0"/>
                <a:cs typeface="Times New Roman" pitchFamily="18" charset="0"/>
              </a:rPr>
              <a:t>:</a:t>
            </a:r>
            <a:endParaRPr lang="it-IT" sz="3600" b="1" dirty="0">
              <a:solidFill>
                <a:schemeClr val="accent2">
                  <a:lumMod val="50000"/>
                </a:schemeClr>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fontScale="85000" lnSpcReduction="10000"/>
          </a:bodyPr>
          <a:lstStyle/>
          <a:p>
            <a:r>
              <a:rPr lang="it-IT" b="1" dirty="0" smtClean="0">
                <a:solidFill>
                  <a:srgbClr val="FF0000"/>
                </a:solidFill>
                <a:latin typeface="Times New Roman" pitchFamily="18" charset="0"/>
                <a:cs typeface="Times New Roman" pitchFamily="18" charset="0"/>
              </a:rPr>
              <a:t>S </a:t>
            </a:r>
            <a:r>
              <a:rPr lang="it-IT" b="1" dirty="0">
                <a:solidFill>
                  <a:srgbClr val="FF0000"/>
                </a:solidFill>
                <a:latin typeface="Times New Roman" pitchFamily="18" charset="0"/>
                <a:cs typeface="Times New Roman" pitchFamily="18" charset="0"/>
              </a:rPr>
              <a:t>(01) </a:t>
            </a:r>
            <a:r>
              <a:rPr lang="it-IT" dirty="0">
                <a:solidFill>
                  <a:srgbClr val="FF0000"/>
                </a:solidFill>
                <a:latin typeface="Times New Roman" pitchFamily="18" charset="0"/>
                <a:cs typeface="Times New Roman" pitchFamily="18" charset="0"/>
              </a:rPr>
              <a:t>= </a:t>
            </a:r>
            <a:r>
              <a:rPr lang="it-IT" b="1" dirty="0">
                <a:solidFill>
                  <a:srgbClr val="FF0000"/>
                </a:solidFill>
                <a:latin typeface="Times New Roman" pitchFamily="18" charset="0"/>
                <a:cs typeface="Times New Roman" pitchFamily="18" charset="0"/>
              </a:rPr>
              <a:t>Codice Sinaitico </a:t>
            </a:r>
            <a:r>
              <a:rPr lang="it-IT" dirty="0">
                <a:latin typeface="Times New Roman" pitchFamily="18" charset="0"/>
                <a:cs typeface="Times New Roman" pitchFamily="18" charset="0"/>
              </a:rPr>
              <a:t>perché scoperto nel Monastero di S. Caterina sul Monte Sinai (tra il 1844 e il 1859) e conservato al </a:t>
            </a:r>
            <a:r>
              <a:rPr lang="it-IT" dirty="0" err="1">
                <a:latin typeface="Times New Roman" pitchFamily="18" charset="0"/>
                <a:cs typeface="Times New Roman" pitchFamily="18" charset="0"/>
              </a:rPr>
              <a:t>British</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Museum</a:t>
            </a:r>
            <a:r>
              <a:rPr lang="it-IT" dirty="0">
                <a:latin typeface="Times New Roman" pitchFamily="18" charset="0"/>
                <a:cs typeface="Times New Roman" pitchFamily="18" charset="0"/>
              </a:rPr>
              <a:t> di Londra. È del IV secolo.</a:t>
            </a:r>
          </a:p>
          <a:p>
            <a:r>
              <a:rPr lang="it-IT" b="1" dirty="0">
                <a:solidFill>
                  <a:srgbClr val="FF0000"/>
                </a:solidFill>
                <a:latin typeface="Times New Roman" pitchFamily="18" charset="0"/>
                <a:cs typeface="Times New Roman" pitchFamily="18" charset="0"/>
              </a:rPr>
              <a:t>B (03) </a:t>
            </a:r>
            <a:r>
              <a:rPr lang="it-IT" dirty="0">
                <a:solidFill>
                  <a:srgbClr val="FF0000"/>
                </a:solidFill>
                <a:latin typeface="Times New Roman" pitchFamily="18" charset="0"/>
                <a:cs typeface="Times New Roman" pitchFamily="18" charset="0"/>
              </a:rPr>
              <a:t>= </a:t>
            </a:r>
            <a:r>
              <a:rPr lang="it-IT" b="1" dirty="0">
                <a:solidFill>
                  <a:srgbClr val="FF0000"/>
                </a:solidFill>
                <a:latin typeface="Times New Roman" pitchFamily="18" charset="0"/>
                <a:cs typeface="Times New Roman" pitchFamily="18" charset="0"/>
              </a:rPr>
              <a:t>Codice Vaticano </a:t>
            </a:r>
            <a:r>
              <a:rPr lang="it-IT" dirty="0">
                <a:latin typeface="Times New Roman" pitchFamily="18" charset="0"/>
                <a:cs typeface="Times New Roman" pitchFamily="18" charset="0"/>
              </a:rPr>
              <a:t>perché conservato nella Biblioteca apostolica Vaticana. È del IV secolo.</a:t>
            </a:r>
          </a:p>
          <a:p>
            <a:r>
              <a:rPr lang="it-IT" b="1" dirty="0">
                <a:solidFill>
                  <a:srgbClr val="FF0000"/>
                </a:solidFill>
                <a:latin typeface="Times New Roman" pitchFamily="18" charset="0"/>
                <a:cs typeface="Times New Roman" pitchFamily="18" charset="0"/>
              </a:rPr>
              <a:t>A (02) </a:t>
            </a:r>
            <a:r>
              <a:rPr lang="it-IT" dirty="0">
                <a:solidFill>
                  <a:srgbClr val="FF0000"/>
                </a:solidFill>
                <a:latin typeface="Times New Roman" pitchFamily="18" charset="0"/>
                <a:cs typeface="Times New Roman" pitchFamily="18" charset="0"/>
              </a:rPr>
              <a:t>= </a:t>
            </a:r>
            <a:r>
              <a:rPr lang="it-IT" b="1" dirty="0">
                <a:solidFill>
                  <a:srgbClr val="FF0000"/>
                </a:solidFill>
                <a:latin typeface="Times New Roman" pitchFamily="18" charset="0"/>
                <a:cs typeface="Times New Roman" pitchFamily="18" charset="0"/>
              </a:rPr>
              <a:t>Codice Alessandrino </a:t>
            </a:r>
            <a:r>
              <a:rPr lang="it-IT" dirty="0">
                <a:latin typeface="Times New Roman" pitchFamily="18" charset="0"/>
                <a:cs typeface="Times New Roman" pitchFamily="18" charset="0"/>
              </a:rPr>
              <a:t>anch’esso conservato al </a:t>
            </a:r>
            <a:r>
              <a:rPr lang="it-IT" dirty="0" err="1">
                <a:latin typeface="Times New Roman" pitchFamily="18" charset="0"/>
                <a:cs typeface="Times New Roman" pitchFamily="18" charset="0"/>
              </a:rPr>
              <a:t>British</a:t>
            </a:r>
            <a:r>
              <a:rPr lang="it-IT" dirty="0">
                <a:latin typeface="Times New Roman" pitchFamily="18" charset="0"/>
                <a:cs typeface="Times New Roman" pitchFamily="18" charset="0"/>
              </a:rPr>
              <a:t> </a:t>
            </a:r>
            <a:r>
              <a:rPr lang="it-IT" dirty="0" err="1">
                <a:latin typeface="Times New Roman" pitchFamily="18" charset="0"/>
                <a:cs typeface="Times New Roman" pitchFamily="18" charset="0"/>
              </a:rPr>
              <a:t>Museum</a:t>
            </a:r>
            <a:r>
              <a:rPr lang="it-IT" dirty="0">
                <a:latin typeface="Times New Roman" pitchFamily="18" charset="0"/>
                <a:cs typeface="Times New Roman" pitchFamily="18" charset="0"/>
              </a:rPr>
              <a:t> di Londra. È del V secolo.</a:t>
            </a:r>
          </a:p>
          <a:p>
            <a:r>
              <a:rPr lang="it-IT" b="1" dirty="0">
                <a:solidFill>
                  <a:srgbClr val="FF0000"/>
                </a:solidFill>
                <a:latin typeface="Times New Roman" pitchFamily="18" charset="0"/>
                <a:cs typeface="Times New Roman" pitchFamily="18" charset="0"/>
              </a:rPr>
              <a:t>C (04) </a:t>
            </a:r>
            <a:r>
              <a:rPr lang="it-IT" dirty="0">
                <a:solidFill>
                  <a:srgbClr val="FF0000"/>
                </a:solidFill>
                <a:latin typeface="Times New Roman" pitchFamily="18" charset="0"/>
                <a:cs typeface="Times New Roman" pitchFamily="18" charset="0"/>
              </a:rPr>
              <a:t>= </a:t>
            </a:r>
            <a:r>
              <a:rPr lang="it-IT" b="1" dirty="0">
                <a:solidFill>
                  <a:srgbClr val="FF0000"/>
                </a:solidFill>
                <a:latin typeface="Times New Roman" pitchFamily="18" charset="0"/>
                <a:cs typeface="Times New Roman" pitchFamily="18" charset="0"/>
              </a:rPr>
              <a:t>Codice di </a:t>
            </a:r>
            <a:r>
              <a:rPr lang="it-IT" b="1" dirty="0" err="1">
                <a:solidFill>
                  <a:srgbClr val="FF0000"/>
                </a:solidFill>
                <a:latin typeface="Times New Roman" pitchFamily="18" charset="0"/>
                <a:cs typeface="Times New Roman" pitchFamily="18" charset="0"/>
              </a:rPr>
              <a:t>Efrem</a:t>
            </a:r>
            <a:r>
              <a:rPr lang="it-IT" dirty="0">
                <a:latin typeface="Times New Roman" pitchFamily="18" charset="0"/>
                <a:cs typeface="Times New Roman" pitchFamily="18" charset="0"/>
              </a:rPr>
              <a:t>. È conservato alla Biblioteca nazionale di Parigi ed è del V secolo</a:t>
            </a: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Geografia </a:t>
            </a:r>
            <a:endParaRPr lang="it-IT" b="1" dirty="0">
              <a:solidFill>
                <a:srgbClr val="002060"/>
              </a:solidFill>
            </a:endParaRPr>
          </a:p>
        </p:txBody>
      </p:sp>
      <p:sp>
        <p:nvSpPr>
          <p:cNvPr id="3" name="Segnaposto contenuto 2"/>
          <p:cNvSpPr>
            <a:spLocks noGrp="1"/>
          </p:cNvSpPr>
          <p:nvPr>
            <p:ph idx="1"/>
          </p:nvPr>
        </p:nvSpPr>
        <p:spPr/>
        <p:txBody>
          <a:bodyPr/>
          <a:lstStyle/>
          <a:p>
            <a:r>
              <a:rPr lang="it-IT" dirty="0" smtClean="0"/>
              <a:t>Giudea … inizi</a:t>
            </a:r>
          </a:p>
          <a:p>
            <a:r>
              <a:rPr lang="it-IT" dirty="0" smtClean="0"/>
              <a:t>Galilea … missione  </a:t>
            </a:r>
          </a:p>
          <a:p>
            <a:pPr>
              <a:buNone/>
            </a:pPr>
            <a:r>
              <a:rPr lang="it-IT" dirty="0" smtClean="0"/>
              <a:t>(16,21 decide di ‘salire’ a Gerusalemme)</a:t>
            </a:r>
          </a:p>
          <a:p>
            <a:r>
              <a:rPr lang="it-IT" dirty="0" smtClean="0"/>
              <a:t>Giudea … passione – morte – risurrezione </a:t>
            </a:r>
          </a:p>
          <a:p>
            <a:pPr>
              <a:buNone/>
            </a:pP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CARTINE BIBLICHE - La Palestina ai tempi di Gesù"/>
          <p:cNvPicPr>
            <a:picLocks noGrp="1"/>
          </p:cNvPicPr>
          <p:nvPr>
            <p:ph idx="1"/>
          </p:nvPr>
        </p:nvPicPr>
        <p:blipFill>
          <a:blip r:embed="rId2" cstate="print"/>
          <a:srcRect/>
          <a:stretch>
            <a:fillRect/>
          </a:stretch>
        </p:blipFill>
        <p:spPr bwMode="auto">
          <a:xfrm>
            <a:off x="1043608" y="0"/>
            <a:ext cx="6912768"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https://upload.wikimedia.org/wikipedia/it/thumb/9/96/Ministero_Ges%C3%B9_2.jpg/220px-Ministero_Ges%C3%B9_2.jpg">
            <a:hlinkClick r:id="rId2"/>
          </p:cNvPr>
          <p:cNvPicPr>
            <a:picLocks noGrp="1"/>
          </p:cNvPicPr>
          <p:nvPr>
            <p:ph idx="1"/>
          </p:nvPr>
        </p:nvPicPr>
        <p:blipFill>
          <a:blip r:embed="rId3" cstate="print"/>
          <a:srcRect/>
          <a:stretch>
            <a:fillRect/>
          </a:stretch>
        </p:blipFill>
        <p:spPr bwMode="auto">
          <a:xfrm>
            <a:off x="1691680" y="548680"/>
            <a:ext cx="5760640"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Matteo</a:t>
            </a:r>
            <a:endParaRPr lang="it-IT" b="1" dirty="0">
              <a:solidFill>
                <a:srgbClr val="C00000"/>
              </a:solidFill>
            </a:endParaRPr>
          </a:p>
        </p:txBody>
      </p:sp>
      <p:sp>
        <p:nvSpPr>
          <p:cNvPr id="3" name="Segnaposto contenuto 2"/>
          <p:cNvSpPr>
            <a:spLocks noGrp="1"/>
          </p:cNvSpPr>
          <p:nvPr>
            <p:ph idx="1"/>
          </p:nvPr>
        </p:nvSpPr>
        <p:spPr/>
        <p:txBody>
          <a:bodyPr/>
          <a:lstStyle/>
          <a:p>
            <a:r>
              <a:rPr lang="it-IT" b="1" dirty="0" smtClean="0">
                <a:solidFill>
                  <a:srgbClr val="002060"/>
                </a:solidFill>
                <a:latin typeface="Times New Roman" pitchFamily="18" charset="0"/>
                <a:cs typeface="Times New Roman" pitchFamily="18" charset="0"/>
              </a:rPr>
              <a:t>Vangelo più commentato dai Padri </a:t>
            </a:r>
          </a:p>
          <a:p>
            <a:r>
              <a:rPr lang="it-IT" b="1" dirty="0" smtClean="0">
                <a:solidFill>
                  <a:srgbClr val="002060"/>
                </a:solidFill>
                <a:latin typeface="Times New Roman" pitchFamily="18" charset="0"/>
                <a:cs typeface="Times New Roman" pitchFamily="18" charset="0"/>
              </a:rPr>
              <a:t>Noto alla </a:t>
            </a:r>
            <a:r>
              <a:rPr lang="it-IT" b="1" dirty="0" err="1" smtClean="0">
                <a:solidFill>
                  <a:srgbClr val="002060"/>
                </a:solidFill>
                <a:latin typeface="Times New Roman" pitchFamily="18" charset="0"/>
                <a:cs typeface="Times New Roman" pitchFamily="18" charset="0"/>
              </a:rPr>
              <a:t>Didachè</a:t>
            </a:r>
            <a:r>
              <a:rPr lang="it-IT" b="1" dirty="0" smtClean="0">
                <a:solidFill>
                  <a:srgbClr val="002060"/>
                </a:solidFill>
                <a:latin typeface="Times New Roman" pitchFamily="18" charset="0"/>
                <a:cs typeface="Times New Roman" pitchFamily="18" charset="0"/>
              </a:rPr>
              <a:t> </a:t>
            </a:r>
          </a:p>
          <a:p>
            <a:r>
              <a:rPr lang="it-IT" b="1" dirty="0" smtClean="0">
                <a:solidFill>
                  <a:srgbClr val="002060"/>
                </a:solidFill>
                <a:latin typeface="Times New Roman" pitchFamily="18" charset="0"/>
                <a:cs typeface="Times New Roman" pitchFamily="18" charset="0"/>
              </a:rPr>
              <a:t>A definire che è di Mt è </a:t>
            </a:r>
            <a:r>
              <a:rPr lang="it-IT" b="1" dirty="0" err="1" smtClean="0">
                <a:solidFill>
                  <a:srgbClr val="002060"/>
                </a:solidFill>
                <a:latin typeface="Times New Roman" pitchFamily="18" charset="0"/>
                <a:cs typeface="Times New Roman" pitchFamily="18" charset="0"/>
              </a:rPr>
              <a:t>Papia</a:t>
            </a:r>
            <a:r>
              <a:rPr lang="it-IT" b="1" dirty="0" smtClean="0">
                <a:solidFill>
                  <a:srgbClr val="002060"/>
                </a:solidFill>
                <a:latin typeface="Times New Roman" pitchFamily="18" charset="0"/>
                <a:cs typeface="Times New Roman" pitchFamily="18" charset="0"/>
              </a:rPr>
              <a:t> di </a:t>
            </a:r>
            <a:r>
              <a:rPr lang="it-IT" b="1" dirty="0" err="1" smtClean="0">
                <a:solidFill>
                  <a:srgbClr val="002060"/>
                </a:solidFill>
                <a:latin typeface="Times New Roman" pitchFamily="18" charset="0"/>
                <a:cs typeface="Times New Roman" pitchFamily="18" charset="0"/>
              </a:rPr>
              <a:t>Gerapoloi</a:t>
            </a:r>
            <a:endParaRPr lang="it-IT" b="1" dirty="0" smtClean="0">
              <a:solidFill>
                <a:srgbClr val="002060"/>
              </a:solidFill>
              <a:latin typeface="Times New Roman" pitchFamily="18" charset="0"/>
              <a:cs typeface="Times New Roman" pitchFamily="18" charset="0"/>
            </a:endParaRPr>
          </a:p>
          <a:p>
            <a:r>
              <a:rPr lang="it-IT" b="1" dirty="0" smtClean="0">
                <a:solidFill>
                  <a:srgbClr val="002060"/>
                </a:solidFill>
                <a:latin typeface="Times New Roman" pitchFamily="18" charset="0"/>
                <a:cs typeface="Times New Roman" pitchFamily="18" charset="0"/>
              </a:rPr>
              <a:t>Ha raccolto i detti di Gesù</a:t>
            </a:r>
          </a:p>
          <a:p>
            <a:r>
              <a:rPr lang="it-IT" b="1" dirty="0" smtClean="0">
                <a:solidFill>
                  <a:srgbClr val="002060"/>
                </a:solidFill>
                <a:latin typeface="Times New Roman" pitchFamily="18" charset="0"/>
                <a:cs typeface="Times New Roman" pitchFamily="18" charset="0"/>
              </a:rPr>
              <a:t>Ha scritto in </a:t>
            </a:r>
            <a:r>
              <a:rPr lang="it-IT" b="1" dirty="0" err="1" smtClean="0">
                <a:solidFill>
                  <a:srgbClr val="002060"/>
                </a:solidFill>
                <a:latin typeface="Times New Roman" pitchFamily="18" charset="0"/>
                <a:cs typeface="Times New Roman" pitchFamily="18" charset="0"/>
              </a:rPr>
              <a:t>ebr</a:t>
            </a:r>
            <a:r>
              <a:rPr lang="it-IT" b="1" dirty="0" smtClean="0">
                <a:solidFill>
                  <a:srgbClr val="002060"/>
                </a:solidFill>
                <a:latin typeface="Times New Roman" pitchFamily="18" charset="0"/>
                <a:cs typeface="Times New Roman" pitchFamily="18" charset="0"/>
              </a:rPr>
              <a:t>. secondo </a:t>
            </a:r>
            <a:r>
              <a:rPr lang="it-IT" b="1" dirty="0" err="1" smtClean="0">
                <a:solidFill>
                  <a:srgbClr val="002060"/>
                </a:solidFill>
                <a:latin typeface="Times New Roman" pitchFamily="18" charset="0"/>
                <a:cs typeface="Times New Roman" pitchFamily="18" charset="0"/>
              </a:rPr>
              <a:t>Papia</a:t>
            </a:r>
            <a:r>
              <a:rPr lang="it-IT" b="1" dirty="0" smtClean="0">
                <a:solidFill>
                  <a:srgbClr val="002060"/>
                </a:solidFill>
                <a:latin typeface="Times New Roman" pitchFamily="18" charset="0"/>
                <a:cs typeface="Times New Roman" pitchFamily="18" charset="0"/>
              </a:rPr>
              <a:t> e </a:t>
            </a:r>
            <a:r>
              <a:rPr lang="it-IT" b="1" dirty="0" err="1" smtClean="0">
                <a:solidFill>
                  <a:srgbClr val="002060"/>
                </a:solidFill>
                <a:latin typeface="Times New Roman" pitchFamily="18" charset="0"/>
                <a:cs typeface="Times New Roman" pitchFamily="18" charset="0"/>
              </a:rPr>
              <a:t>Origene</a:t>
            </a:r>
            <a:endParaRPr lang="it-IT" b="1" dirty="0" smtClean="0">
              <a:solidFill>
                <a:srgbClr val="002060"/>
              </a:solidFill>
              <a:latin typeface="Times New Roman" pitchFamily="18" charset="0"/>
              <a:cs typeface="Times New Roman" pitchFamily="18" charset="0"/>
            </a:endParaRPr>
          </a:p>
          <a:p>
            <a:r>
              <a:rPr lang="it-IT" b="1" dirty="0" err="1" smtClean="0">
                <a:solidFill>
                  <a:srgbClr val="002060"/>
                </a:solidFill>
                <a:latin typeface="Times New Roman" pitchFamily="18" charset="0"/>
                <a:cs typeface="Times New Roman" pitchFamily="18" charset="0"/>
              </a:rPr>
              <a:t>Origene</a:t>
            </a:r>
            <a:r>
              <a:rPr lang="it-IT" b="1" dirty="0" smtClean="0">
                <a:solidFill>
                  <a:srgbClr val="002060"/>
                </a:solidFill>
                <a:latin typeface="Times New Roman" pitchFamily="18" charset="0"/>
                <a:cs typeface="Times New Roman" pitchFamily="18" charset="0"/>
              </a:rPr>
              <a:t> lo definisce ex pubblicano divenuto apostolo e dice che l’ha scritto per i credenti provenienti dal giudaismo</a:t>
            </a:r>
            <a:endParaRPr lang="it-IT"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Caratteristiche </a:t>
            </a:r>
            <a:endParaRPr lang="it-IT" b="1" dirty="0">
              <a:solidFill>
                <a:srgbClr val="002060"/>
              </a:solidFill>
            </a:endParaRPr>
          </a:p>
        </p:txBody>
      </p:sp>
      <p:sp>
        <p:nvSpPr>
          <p:cNvPr id="3" name="Segnaposto contenuto 2"/>
          <p:cNvSpPr>
            <a:spLocks noGrp="1"/>
          </p:cNvSpPr>
          <p:nvPr>
            <p:ph idx="1"/>
          </p:nvPr>
        </p:nvSpPr>
        <p:spPr/>
        <p:txBody>
          <a:bodyPr/>
          <a:lstStyle/>
          <a:p>
            <a:r>
              <a:rPr lang="it-IT" dirty="0" smtClean="0"/>
              <a:t>Linguaggio e contesto semitico</a:t>
            </a:r>
          </a:p>
          <a:p>
            <a:r>
              <a:rPr lang="it-IT" dirty="0" smtClean="0"/>
              <a:t>Ispirazione alla </a:t>
            </a:r>
            <a:r>
              <a:rPr lang="it-IT" dirty="0" err="1" smtClean="0"/>
              <a:t>LXX</a:t>
            </a:r>
            <a:r>
              <a:rPr lang="it-IT" dirty="0" smtClean="0"/>
              <a:t> circa l’AT</a:t>
            </a:r>
          </a:p>
          <a:p>
            <a:r>
              <a:rPr lang="it-IT" dirty="0" smtClean="0"/>
              <a:t>Preoccupazione del ‘compimento’ (11 v.)</a:t>
            </a:r>
          </a:p>
          <a:p>
            <a:r>
              <a:rPr lang="it-IT" dirty="0" smtClean="0"/>
              <a:t>Insistenza sul ‘Dio con noi’</a:t>
            </a:r>
          </a:p>
          <a:p>
            <a:r>
              <a:rPr lang="it-IT" dirty="0" smtClean="0"/>
              <a:t>Apertura del messaggio ai pagani</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
            </a:r>
            <a:br>
              <a:rPr lang="it-IT" dirty="0" smtClean="0"/>
            </a:br>
            <a:r>
              <a:rPr lang="it-IT" b="1" dirty="0" smtClean="0">
                <a:solidFill>
                  <a:srgbClr val="002060"/>
                </a:solidFill>
              </a:rPr>
              <a:t>5 </a:t>
            </a:r>
            <a:r>
              <a:rPr lang="it-IT" b="1" dirty="0" err="1" smtClean="0">
                <a:solidFill>
                  <a:srgbClr val="002060"/>
                </a:solidFill>
              </a:rPr>
              <a:t>loghia</a:t>
            </a:r>
            <a:r>
              <a:rPr lang="it-IT" b="1" dirty="0" smtClean="0">
                <a:solidFill>
                  <a:srgbClr val="002060"/>
                </a:solidFill>
              </a:rPr>
              <a:t> / discorsi</a:t>
            </a:r>
            <a:r>
              <a:rPr lang="it-IT" dirty="0" smtClean="0"/>
              <a:t/>
            </a:r>
            <a:br>
              <a:rPr lang="it-IT" dirty="0" smtClean="0"/>
            </a:br>
            <a:r>
              <a:rPr lang="it-IT" dirty="0" smtClean="0"/>
              <a:t>scanditi dalla ‘formula’</a:t>
            </a:r>
            <a:br>
              <a:rPr lang="it-IT" dirty="0" smtClean="0"/>
            </a:br>
            <a:r>
              <a:rPr lang="it-IT" dirty="0" smtClean="0"/>
              <a:t>“… </a:t>
            </a:r>
            <a:r>
              <a:rPr lang="it-IT" i="1" dirty="0" smtClean="0"/>
              <a:t>quando Gesù ebbe finito …</a:t>
            </a:r>
            <a:r>
              <a:rPr lang="it-IT" dirty="0" smtClean="0"/>
              <a:t>”</a:t>
            </a:r>
            <a:endParaRPr lang="it-IT" dirty="0"/>
          </a:p>
        </p:txBody>
      </p:sp>
      <p:graphicFrame>
        <p:nvGraphicFramePr>
          <p:cNvPr id="4" name="Segnaposto contenuto 3"/>
          <p:cNvGraphicFramePr>
            <a:graphicFrameLocks noGrp="1"/>
          </p:cNvGraphicFramePr>
          <p:nvPr>
            <p:ph idx="1"/>
          </p:nvPr>
        </p:nvGraphicFramePr>
        <p:xfrm>
          <a:off x="251520" y="3356992"/>
          <a:ext cx="8229600" cy="3708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it-IT" dirty="0" smtClean="0"/>
                        <a:t>7,28</a:t>
                      </a:r>
                      <a:endParaRPr lang="it-IT" dirty="0"/>
                    </a:p>
                  </a:txBody>
                  <a:tcPr/>
                </a:tc>
                <a:tc>
                  <a:txBody>
                    <a:bodyPr/>
                    <a:lstStyle/>
                    <a:p>
                      <a:r>
                        <a:rPr lang="it-IT" dirty="0" smtClean="0"/>
                        <a:t>11,1</a:t>
                      </a:r>
                      <a:endParaRPr lang="it-IT" dirty="0"/>
                    </a:p>
                  </a:txBody>
                  <a:tcPr/>
                </a:tc>
                <a:tc>
                  <a:txBody>
                    <a:bodyPr/>
                    <a:lstStyle/>
                    <a:p>
                      <a:r>
                        <a:rPr lang="it-IT" dirty="0" smtClean="0"/>
                        <a:t>13,53</a:t>
                      </a:r>
                      <a:endParaRPr lang="it-IT" dirty="0"/>
                    </a:p>
                  </a:txBody>
                  <a:tcPr/>
                </a:tc>
                <a:tc>
                  <a:txBody>
                    <a:bodyPr/>
                    <a:lstStyle/>
                    <a:p>
                      <a:r>
                        <a:rPr lang="it-IT" dirty="0" smtClean="0"/>
                        <a:t>19,1</a:t>
                      </a:r>
                      <a:endParaRPr lang="it-IT" dirty="0"/>
                    </a:p>
                  </a:txBody>
                  <a:tcPr/>
                </a:tc>
                <a:tc>
                  <a:txBody>
                    <a:bodyPr/>
                    <a:lstStyle/>
                    <a:p>
                      <a:r>
                        <a:rPr lang="it-IT" dirty="0" smtClean="0"/>
                        <a:t>26,1</a:t>
                      </a:r>
                      <a:endParaRPr lang="it-IT"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Teologia</a:t>
            </a:r>
            <a:endParaRPr lang="it-IT" b="1" dirty="0">
              <a:solidFill>
                <a:srgbClr val="002060"/>
              </a:solidFill>
            </a:endParaRPr>
          </a:p>
        </p:txBody>
      </p:sp>
      <p:sp>
        <p:nvSpPr>
          <p:cNvPr id="3" name="Segnaposto contenuto 2"/>
          <p:cNvSpPr>
            <a:spLocks noGrp="1"/>
          </p:cNvSpPr>
          <p:nvPr>
            <p:ph idx="1"/>
          </p:nvPr>
        </p:nvSpPr>
        <p:spPr/>
        <p:txBody>
          <a:bodyPr/>
          <a:lstStyle/>
          <a:p>
            <a:endParaRPr lang="it-IT" dirty="0" smtClean="0"/>
          </a:p>
          <a:p>
            <a:r>
              <a:rPr lang="it-IT" dirty="0" smtClean="0"/>
              <a:t>Riprende da Marco</a:t>
            </a:r>
          </a:p>
          <a:p>
            <a:endParaRPr lang="it-IT" dirty="0" smtClean="0"/>
          </a:p>
          <a:p>
            <a:r>
              <a:rPr lang="it-IT" dirty="0" smtClean="0"/>
              <a:t>Pensiero deducibile perciò da quelle sezioni proprie</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Continuità </a:t>
            </a:r>
            <a:endParaRPr lang="it-IT" b="1" dirty="0">
              <a:solidFill>
                <a:srgbClr val="002060"/>
              </a:solidFill>
            </a:endParaRPr>
          </a:p>
        </p:txBody>
      </p:sp>
      <p:sp>
        <p:nvSpPr>
          <p:cNvPr id="3" name="Segnaposto contenuto 2"/>
          <p:cNvSpPr>
            <a:spLocks noGrp="1"/>
          </p:cNvSpPr>
          <p:nvPr>
            <p:ph idx="1"/>
          </p:nvPr>
        </p:nvSpPr>
        <p:spPr/>
        <p:txBody>
          <a:bodyPr/>
          <a:lstStyle/>
          <a:p>
            <a:r>
              <a:rPr lang="it-IT" dirty="0" smtClean="0"/>
              <a:t>Non sono dèi diversi: AT e Mt, ma è lo stesso. C’è continuità tra AT e Mt</a:t>
            </a:r>
          </a:p>
          <a:p>
            <a:r>
              <a:rPr lang="it-IT" dirty="0" smtClean="0"/>
              <a:t>Gesù è il Messia</a:t>
            </a:r>
          </a:p>
          <a:p>
            <a:r>
              <a:rPr lang="it-IT" dirty="0" smtClean="0"/>
              <a:t>Gesù conferma la </a:t>
            </a:r>
            <a:r>
              <a:rPr lang="it-IT" b="1" i="1" dirty="0" smtClean="0"/>
              <a:t>torah</a:t>
            </a:r>
            <a:r>
              <a:rPr lang="it-IT" dirty="0" smtClean="0"/>
              <a:t> cap. 5</a:t>
            </a:r>
          </a:p>
          <a:p>
            <a:r>
              <a:rPr lang="it-IT" dirty="0" smtClean="0"/>
              <a:t>Il sacrificio di Cristo è per la redenzione di Israele (come il capro espiatorio</a:t>
            </a:r>
          </a:p>
          <a:p>
            <a:r>
              <a:rPr lang="it-IT" dirty="0" smtClean="0"/>
              <a:t>Figlio dell’uomo (</a:t>
            </a:r>
            <a:r>
              <a:rPr lang="it-IT" dirty="0" err="1" smtClean="0"/>
              <a:t>Dn</a:t>
            </a:r>
            <a:r>
              <a:rPr lang="it-IT" dirty="0" smtClean="0"/>
              <a:t> 2-7) che Mt usa ben 30 v</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 chiesa </a:t>
            </a:r>
            <a:endParaRPr lang="it-IT" b="1" dirty="0">
              <a:solidFill>
                <a:srgbClr val="C00000"/>
              </a:solidFill>
            </a:endParaRPr>
          </a:p>
        </p:txBody>
      </p:sp>
      <p:sp>
        <p:nvSpPr>
          <p:cNvPr id="3" name="Segnaposto contenuto 2"/>
          <p:cNvSpPr>
            <a:spLocks noGrp="1"/>
          </p:cNvSpPr>
          <p:nvPr>
            <p:ph idx="1"/>
          </p:nvPr>
        </p:nvSpPr>
        <p:spPr/>
        <p:txBody>
          <a:bodyPr/>
          <a:lstStyle/>
          <a:p>
            <a:endParaRPr lang="it-IT" dirty="0" smtClean="0"/>
          </a:p>
          <a:p>
            <a:pPr algn="ctr">
              <a:buNone/>
            </a:pPr>
            <a:r>
              <a:rPr lang="it-IT" dirty="0" smtClean="0"/>
              <a:t>Solo Mt usa ‘chiesa’ (</a:t>
            </a:r>
            <a:r>
              <a:rPr lang="it-IT" i="1" dirty="0" err="1" smtClean="0"/>
              <a:t>ekklesìa</a:t>
            </a:r>
            <a:r>
              <a:rPr lang="it-IT" dirty="0" smtClean="0"/>
              <a:t>) 16,18 e 18,17 a differenza degli altri evangelisti che non ne fanno menzione del termine</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latin typeface="Algerian" pitchFamily="82" charset="0"/>
              </a:rPr>
              <a:t>Matteo, Marco e Luca …</a:t>
            </a:r>
            <a:endParaRPr lang="it-IT" b="1" dirty="0">
              <a:solidFill>
                <a:srgbClr val="FF0000"/>
              </a:solidFill>
              <a:latin typeface="Algerian" pitchFamily="82" charset="0"/>
            </a:endParaRPr>
          </a:p>
        </p:txBody>
      </p:sp>
      <p:sp>
        <p:nvSpPr>
          <p:cNvPr id="3" name="Segnaposto contenuto 2"/>
          <p:cNvSpPr>
            <a:spLocks noGrp="1"/>
          </p:cNvSpPr>
          <p:nvPr>
            <p:ph idx="1"/>
          </p:nvPr>
        </p:nvSpPr>
        <p:spPr/>
        <p:txBody>
          <a:bodyPr>
            <a:normAutofit/>
          </a:bodyPr>
          <a:lstStyle/>
          <a:p>
            <a:pPr algn="ctr">
              <a:buNone/>
            </a:pPr>
            <a:r>
              <a:rPr lang="it-IT" sz="4800" b="1" dirty="0" smtClean="0">
                <a:latin typeface="Times New Roman" pitchFamily="18" charset="0"/>
                <a:cs typeface="Times New Roman" pitchFamily="18" charset="0"/>
              </a:rPr>
              <a:t>sono </a:t>
            </a:r>
            <a:r>
              <a:rPr lang="it-IT" sz="4800" b="1" dirty="0">
                <a:latin typeface="Times New Roman" pitchFamily="18" charset="0"/>
                <a:cs typeface="Times New Roman" pitchFamily="18" charset="0"/>
              </a:rPr>
              <a:t>detti ‘sinottici’ perché, </a:t>
            </a:r>
            <a:endParaRPr lang="it-IT" sz="4800" b="1" dirty="0" smtClean="0">
              <a:latin typeface="Times New Roman" pitchFamily="18" charset="0"/>
              <a:cs typeface="Times New Roman" pitchFamily="18" charset="0"/>
            </a:endParaRPr>
          </a:p>
          <a:p>
            <a:pPr algn="ctr">
              <a:buNone/>
            </a:pPr>
            <a:r>
              <a:rPr lang="it-IT" sz="4800" b="1" dirty="0" smtClean="0">
                <a:latin typeface="Times New Roman" pitchFamily="18" charset="0"/>
                <a:cs typeface="Times New Roman" pitchFamily="18" charset="0"/>
              </a:rPr>
              <a:t>se </a:t>
            </a:r>
            <a:r>
              <a:rPr lang="it-IT" sz="4800" b="1" u="sng" dirty="0">
                <a:latin typeface="Times New Roman" pitchFamily="18" charset="0"/>
                <a:cs typeface="Times New Roman" pitchFamily="18" charset="0"/>
              </a:rPr>
              <a:t>letti parallelamente</a:t>
            </a:r>
            <a:r>
              <a:rPr lang="it-IT" sz="4800" b="1" dirty="0">
                <a:latin typeface="Times New Roman" pitchFamily="18" charset="0"/>
                <a:cs typeface="Times New Roman" pitchFamily="18" charset="0"/>
              </a:rPr>
              <a:t> </a:t>
            </a:r>
            <a:endParaRPr lang="it-IT" sz="4800" b="1" dirty="0" smtClean="0">
              <a:latin typeface="Times New Roman" pitchFamily="18" charset="0"/>
              <a:cs typeface="Times New Roman" pitchFamily="18" charset="0"/>
            </a:endParaRPr>
          </a:p>
          <a:p>
            <a:pPr algn="ctr">
              <a:buNone/>
            </a:pPr>
            <a:r>
              <a:rPr lang="it-IT" sz="4800" b="1" dirty="0" smtClean="0">
                <a:latin typeface="Times New Roman" pitchFamily="18" charset="0"/>
                <a:cs typeface="Times New Roman" pitchFamily="18" charset="0"/>
              </a:rPr>
              <a:t>l’uno </a:t>
            </a:r>
            <a:r>
              <a:rPr lang="it-IT" sz="4800" b="1" dirty="0">
                <a:latin typeface="Times New Roman" pitchFamily="18" charset="0"/>
                <a:cs typeface="Times New Roman" pitchFamily="18" charset="0"/>
              </a:rPr>
              <a:t>accanto all’altro, presentano </a:t>
            </a:r>
            <a:endParaRPr lang="it-IT" sz="4800" b="1" dirty="0" smtClean="0">
              <a:latin typeface="Times New Roman" pitchFamily="18" charset="0"/>
              <a:cs typeface="Times New Roman" pitchFamily="18" charset="0"/>
            </a:endParaRPr>
          </a:p>
          <a:p>
            <a:pPr algn="ctr">
              <a:buNone/>
            </a:pPr>
            <a:r>
              <a:rPr lang="it-IT" sz="4800" b="1" u="sng" dirty="0" smtClean="0">
                <a:latin typeface="Times New Roman" pitchFamily="18" charset="0"/>
                <a:cs typeface="Times New Roman" pitchFamily="18" charset="0"/>
              </a:rPr>
              <a:t>numerose </a:t>
            </a:r>
            <a:r>
              <a:rPr lang="it-IT" sz="4800" b="1" u="sng" dirty="0">
                <a:latin typeface="Times New Roman" pitchFamily="18" charset="0"/>
                <a:cs typeface="Times New Roman" pitchFamily="18" charset="0"/>
              </a:rPr>
              <a:t>somiglianze</a:t>
            </a:r>
            <a:r>
              <a:rPr lang="it-IT" sz="4800" b="1"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Destinatari </a:t>
            </a:r>
            <a:endParaRPr lang="it-IT" b="1" dirty="0">
              <a:solidFill>
                <a:srgbClr val="C00000"/>
              </a:solidFill>
            </a:endParaRPr>
          </a:p>
        </p:txBody>
      </p:sp>
      <p:sp>
        <p:nvSpPr>
          <p:cNvPr id="3" name="Segnaposto contenuto 2"/>
          <p:cNvSpPr>
            <a:spLocks noGrp="1"/>
          </p:cNvSpPr>
          <p:nvPr>
            <p:ph idx="1"/>
          </p:nvPr>
        </p:nvSpPr>
        <p:spPr/>
        <p:txBody>
          <a:bodyPr/>
          <a:lstStyle/>
          <a:p>
            <a:r>
              <a:rPr lang="it-IT" dirty="0" smtClean="0"/>
              <a:t>Comunità conoscitrice della dottrina giudaica</a:t>
            </a:r>
          </a:p>
          <a:p>
            <a:pPr>
              <a:buNone/>
            </a:pPr>
            <a:r>
              <a:rPr lang="it-IT" dirty="0" smtClean="0"/>
              <a:t>(divergenze con i farisei)</a:t>
            </a:r>
          </a:p>
          <a:p>
            <a:r>
              <a:rPr lang="it-IT" dirty="0" smtClean="0"/>
              <a:t>Comunità proveniente dal paganesimo</a:t>
            </a:r>
          </a:p>
          <a:p>
            <a:pPr>
              <a:buNone/>
            </a:pPr>
            <a:r>
              <a:rPr lang="it-IT" dirty="0" smtClean="0"/>
              <a:t>(nella genealogia già donne pagane)</a:t>
            </a:r>
          </a:p>
          <a:p>
            <a:pPr algn="ctr">
              <a:buNone/>
            </a:pPr>
            <a:endParaRPr lang="it-IT" dirty="0" smtClean="0"/>
          </a:p>
          <a:p>
            <a:pPr algn="ctr">
              <a:buNone/>
            </a:pPr>
            <a:r>
              <a:rPr lang="it-IT" b="1" dirty="0" smtClean="0">
                <a:solidFill>
                  <a:srgbClr val="002060"/>
                </a:solidFill>
              </a:rPr>
              <a:t>Le due comunità si ‘incontrano’</a:t>
            </a:r>
            <a:endParaRPr lang="it-IT" b="1" dirty="0">
              <a:solidFill>
                <a:srgbClr val="00206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Composizione </a:t>
            </a:r>
            <a:endParaRPr lang="it-IT" b="1" dirty="0">
              <a:solidFill>
                <a:srgbClr val="002060"/>
              </a:solidFill>
            </a:endParaRPr>
          </a:p>
        </p:txBody>
      </p:sp>
      <p:sp>
        <p:nvSpPr>
          <p:cNvPr id="3" name="Segnaposto contenuto 2"/>
          <p:cNvSpPr>
            <a:spLocks noGrp="1"/>
          </p:cNvSpPr>
          <p:nvPr>
            <p:ph idx="1"/>
          </p:nvPr>
        </p:nvSpPr>
        <p:spPr/>
        <p:txBody>
          <a:bodyPr/>
          <a:lstStyle/>
          <a:p>
            <a:r>
              <a:rPr lang="it-IT" dirty="0" smtClean="0"/>
              <a:t>Dopo il 70 d. C. </a:t>
            </a:r>
          </a:p>
          <a:p>
            <a:endParaRPr lang="it-IT" dirty="0" smtClean="0"/>
          </a:p>
          <a:p>
            <a:pPr>
              <a:buNone/>
            </a:pPr>
            <a:r>
              <a:rPr lang="it-IT" dirty="0" smtClean="0"/>
              <a:t>Ovvero nel momento in cui Israele </a:t>
            </a:r>
            <a:r>
              <a:rPr lang="it-IT" dirty="0" err="1" smtClean="0"/>
              <a:t>devev</a:t>
            </a:r>
            <a:r>
              <a:rPr lang="it-IT" dirty="0" smtClean="0"/>
              <a:t> ricostruire la comunità non più intorno al Tempio</a:t>
            </a:r>
          </a:p>
          <a:p>
            <a:pPr>
              <a:buNone/>
            </a:pPr>
            <a:r>
              <a:rPr lang="it-IT" dirty="0" smtClean="0"/>
              <a:t>Forse composto ad </a:t>
            </a:r>
            <a:r>
              <a:rPr lang="it-IT" dirty="0" err="1" smtClean="0"/>
              <a:t>Antiochia</a:t>
            </a:r>
            <a:r>
              <a:rPr lang="it-IT" dirty="0" smtClean="0"/>
              <a:t> di Siria (4,24 la notorietà di Gesù diffusa anche in Siria)</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2060"/>
                </a:solidFill>
              </a:rPr>
              <a:t>Autore </a:t>
            </a:r>
            <a:endParaRPr lang="it-IT" b="1" dirty="0">
              <a:solidFill>
                <a:srgbClr val="002060"/>
              </a:solidFill>
            </a:endParaRPr>
          </a:p>
        </p:txBody>
      </p:sp>
      <p:sp>
        <p:nvSpPr>
          <p:cNvPr id="3" name="Segnaposto contenuto 2"/>
          <p:cNvSpPr>
            <a:spLocks noGrp="1"/>
          </p:cNvSpPr>
          <p:nvPr>
            <p:ph idx="1"/>
          </p:nvPr>
        </p:nvSpPr>
        <p:spPr/>
        <p:txBody>
          <a:bodyPr/>
          <a:lstStyle/>
          <a:p>
            <a:endParaRPr lang="it-IT" dirty="0" smtClean="0"/>
          </a:p>
          <a:p>
            <a:r>
              <a:rPr lang="it-IT" dirty="0" smtClean="0"/>
              <a:t>Giudeo cristiano</a:t>
            </a:r>
          </a:p>
          <a:p>
            <a:r>
              <a:rPr lang="it-IT" dirty="0" smtClean="0"/>
              <a:t>Conosce bene l’AT</a:t>
            </a:r>
          </a:p>
          <a:p>
            <a:r>
              <a:rPr lang="it-IT" dirty="0" smtClean="0"/>
              <a:t>Familiarità con il mondo farisaico, ma anche distanza da esso (ma non è antigiudaico!)</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7200" dirty="0" smtClean="0"/>
              <a:t>Primo </a:t>
            </a:r>
          </a:p>
          <a:p>
            <a:pPr algn="ctr">
              <a:buNone/>
            </a:pPr>
            <a:r>
              <a:rPr lang="it-IT" sz="7200" dirty="0" smtClean="0"/>
              <a:t>Discorso </a:t>
            </a:r>
            <a:endParaRPr lang="it-IT" sz="7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116632"/>
          <a:ext cx="9144000" cy="6741368"/>
        </p:xfrm>
        <a:graphic>
          <a:graphicData uri="http://schemas.openxmlformats.org/drawingml/2006/table">
            <a:tbl>
              <a:tblPr firstRow="1" bandRow="1">
                <a:tableStyleId>{5C22544A-7EE6-4342-B048-85BDC9FD1C3A}</a:tableStyleId>
              </a:tblPr>
              <a:tblGrid>
                <a:gridCol w="3048000"/>
                <a:gridCol w="3048000"/>
                <a:gridCol w="3048000"/>
              </a:tblGrid>
              <a:tr h="232461">
                <a:tc>
                  <a:txBody>
                    <a:bodyPr/>
                    <a:lstStyle/>
                    <a:p>
                      <a:pPr>
                        <a:spcAft>
                          <a:spcPts val="0"/>
                        </a:spcAft>
                      </a:pPr>
                      <a:endParaRPr lang="el-GR" sz="1200" dirty="0">
                        <a:latin typeface="Times New Roman"/>
                        <a:ea typeface="Calibri"/>
                        <a:cs typeface="Arial"/>
                      </a:endParaRPr>
                    </a:p>
                  </a:txBody>
                  <a:tcPr marL="68580" marR="68580" marT="0" marB="0"/>
                </a:tc>
                <a:tc>
                  <a:txBody>
                    <a:bodyPr/>
                    <a:lstStyle/>
                    <a:p>
                      <a:pPr>
                        <a:spcAft>
                          <a:spcPts val="0"/>
                        </a:spcAft>
                      </a:pPr>
                      <a:endParaRPr lang="it-IT" sz="1200">
                        <a:latin typeface="Times New Roman"/>
                        <a:ea typeface="Calibri"/>
                        <a:cs typeface="Arial"/>
                      </a:endParaRPr>
                    </a:p>
                  </a:txBody>
                  <a:tcPr marL="68580" marR="68580" marT="0" marB="0"/>
                </a:tc>
                <a:tc>
                  <a:txBody>
                    <a:bodyPr/>
                    <a:lstStyle/>
                    <a:p>
                      <a:pPr>
                        <a:spcAft>
                          <a:spcPts val="0"/>
                        </a:spcAft>
                      </a:pPr>
                      <a:endParaRPr lang="it-IT" sz="1200">
                        <a:latin typeface="Times New Roman"/>
                        <a:ea typeface="Calibri"/>
                        <a:cs typeface="Arial"/>
                      </a:endParaRPr>
                    </a:p>
                  </a:txBody>
                  <a:tcPr marL="68580" marR="68580" marT="0" marB="0"/>
                </a:tc>
              </a:tr>
              <a:tr h="6508907">
                <a:tc>
                  <a:txBody>
                    <a:bodyPr/>
                    <a:lstStyle/>
                    <a:p>
                      <a:pPr algn="ctr">
                        <a:spcAft>
                          <a:spcPts val="0"/>
                        </a:spcAft>
                      </a:pPr>
                      <a:r>
                        <a:rPr lang="el-GR" sz="1400" dirty="0">
                          <a:latin typeface="Times New Roman"/>
                          <a:ea typeface="Calibri"/>
                          <a:cs typeface="Arial"/>
                        </a:rPr>
                        <a:t>ἰδὼν δὲ τοὺς ὄχλους ἀνέβη εἰς τὸ ὄρος, καὶ καθίσαντος αὐτοῦ προσῆλθαν αὐτῷ οἱ μαθηταὶ αὐτοῦ·</a:t>
                      </a:r>
                      <a:endParaRPr lang="it-IT" sz="1400" dirty="0">
                        <a:latin typeface="Calibri"/>
                        <a:ea typeface="Calibri"/>
                        <a:cs typeface="Arial"/>
                      </a:endParaRPr>
                    </a:p>
                    <a:p>
                      <a:pPr algn="ctr">
                        <a:spcAft>
                          <a:spcPts val="0"/>
                        </a:spcAft>
                      </a:pPr>
                      <a:r>
                        <a:rPr lang="el-GR" sz="1400" dirty="0">
                          <a:latin typeface="Times New Roman"/>
                          <a:ea typeface="Calibri"/>
                          <a:cs typeface="Arial"/>
                        </a:rPr>
                        <a:t>καὶ ἀνοίξας τὸ στόμα αὐτοῦ ἐδίδασκεν αὐτοὺς λέγων·</a:t>
                      </a:r>
                      <a:endParaRPr lang="it-IT" sz="1400" dirty="0">
                        <a:latin typeface="Calibri"/>
                        <a:ea typeface="Calibri"/>
                        <a:cs typeface="Arial"/>
                      </a:endParaRPr>
                    </a:p>
                    <a:p>
                      <a:pPr algn="ctr">
                        <a:spcAft>
                          <a:spcPts val="0"/>
                        </a:spcAft>
                      </a:pPr>
                      <a:r>
                        <a:rPr lang="el-GR" sz="1400" dirty="0">
                          <a:latin typeface="Times New Roman"/>
                          <a:ea typeface="Calibri"/>
                          <a:cs typeface="Arial"/>
                        </a:rPr>
                        <a:t>Μακάριοι οἱ πτωχοὶ τῷ πνεύματι, ὅτι αὐτῶν ἐστιν ἡ βασιλεία τῶν οὐρανῶν.</a:t>
                      </a:r>
                      <a:endParaRPr lang="it-IT" sz="1400" dirty="0">
                        <a:latin typeface="Calibri"/>
                        <a:ea typeface="Calibri"/>
                        <a:cs typeface="Arial"/>
                      </a:endParaRPr>
                    </a:p>
                    <a:p>
                      <a:pPr algn="ctr">
                        <a:spcAft>
                          <a:spcPts val="0"/>
                        </a:spcAft>
                      </a:pPr>
                      <a:r>
                        <a:rPr lang="el-GR" sz="1400" dirty="0">
                          <a:latin typeface="Times New Roman"/>
                          <a:ea typeface="Calibri"/>
                          <a:cs typeface="Arial"/>
                        </a:rPr>
                        <a:t>μακάριοι οἱ πενθοῦντες, ὅτι αὐτοὶ παρακληθήσονται.</a:t>
                      </a:r>
                      <a:endParaRPr lang="it-IT" sz="1400" dirty="0">
                        <a:latin typeface="Calibri"/>
                        <a:ea typeface="Calibri"/>
                        <a:cs typeface="Arial"/>
                      </a:endParaRPr>
                    </a:p>
                    <a:p>
                      <a:pPr algn="ctr">
                        <a:spcAft>
                          <a:spcPts val="0"/>
                        </a:spcAft>
                      </a:pPr>
                      <a:r>
                        <a:rPr lang="el-GR" sz="1400" dirty="0">
                          <a:latin typeface="Times New Roman"/>
                          <a:ea typeface="Calibri"/>
                          <a:cs typeface="Arial"/>
                        </a:rPr>
                        <a:t>μακάριοι οἱ πραεῖς, ὅτι αὐτοὶ κληρονομήσουσιν τὴν γῆν.</a:t>
                      </a:r>
                      <a:endParaRPr lang="it-IT" sz="1400" dirty="0">
                        <a:latin typeface="Calibri"/>
                        <a:ea typeface="Calibri"/>
                        <a:cs typeface="Arial"/>
                      </a:endParaRPr>
                    </a:p>
                    <a:p>
                      <a:pPr algn="ctr">
                        <a:spcAft>
                          <a:spcPts val="0"/>
                        </a:spcAft>
                      </a:pPr>
                      <a:r>
                        <a:rPr lang="el-GR" sz="1400" dirty="0">
                          <a:latin typeface="Times New Roman"/>
                          <a:ea typeface="Calibri"/>
                          <a:cs typeface="Arial"/>
                        </a:rPr>
                        <a:t>μακάριοι οἱ πεινῶντες καὶ διψῶντες τὴν δικαιοσύνην, ὅτι αὐτοὶ χορτασθήσονται.</a:t>
                      </a:r>
                      <a:endParaRPr lang="it-IT" sz="1400" dirty="0">
                        <a:latin typeface="Calibri"/>
                        <a:ea typeface="Calibri"/>
                        <a:cs typeface="Arial"/>
                      </a:endParaRPr>
                    </a:p>
                    <a:p>
                      <a:pPr algn="ctr">
                        <a:spcAft>
                          <a:spcPts val="0"/>
                        </a:spcAft>
                      </a:pPr>
                      <a:r>
                        <a:rPr lang="el-GR" sz="1400" dirty="0">
                          <a:latin typeface="Times New Roman"/>
                          <a:ea typeface="Calibri"/>
                          <a:cs typeface="Arial"/>
                        </a:rPr>
                        <a:t>μακάριοι οἱ ἐλεήμονες, ὅτι αὐτοὶ ἐλεηθήσονται.</a:t>
                      </a:r>
                      <a:endParaRPr lang="it-IT" sz="1400" dirty="0">
                        <a:latin typeface="Calibri"/>
                        <a:ea typeface="Calibri"/>
                        <a:cs typeface="Arial"/>
                      </a:endParaRPr>
                    </a:p>
                    <a:p>
                      <a:pPr algn="ctr">
                        <a:spcAft>
                          <a:spcPts val="0"/>
                        </a:spcAft>
                      </a:pPr>
                      <a:r>
                        <a:rPr lang="el-GR" sz="1400" dirty="0">
                          <a:latin typeface="Times New Roman"/>
                          <a:ea typeface="Calibri"/>
                          <a:cs typeface="Arial"/>
                        </a:rPr>
                        <a:t>μακάριοι οἱ καθαροὶ τῇ καρδίᾳ, ὅτι αὐτοὶ τὸν θεὸν ὄψονται.</a:t>
                      </a:r>
                      <a:endParaRPr lang="it-IT" sz="1400" dirty="0">
                        <a:latin typeface="Calibri"/>
                        <a:ea typeface="Calibri"/>
                        <a:cs typeface="Arial"/>
                      </a:endParaRPr>
                    </a:p>
                    <a:p>
                      <a:pPr algn="ctr">
                        <a:spcAft>
                          <a:spcPts val="0"/>
                        </a:spcAft>
                      </a:pPr>
                      <a:r>
                        <a:rPr lang="el-GR" sz="1400" dirty="0">
                          <a:latin typeface="Times New Roman"/>
                          <a:ea typeface="Calibri"/>
                          <a:cs typeface="Arial"/>
                        </a:rPr>
                        <a:t>μακάριοι οἱ εἰρηνοποιοί, ὅτι αὐτοὶ υἱοὶ θεοῦ κληθήσονται.</a:t>
                      </a:r>
                      <a:endParaRPr lang="it-IT" sz="1400" dirty="0">
                        <a:latin typeface="Calibri"/>
                        <a:ea typeface="Calibri"/>
                        <a:cs typeface="Arial"/>
                      </a:endParaRPr>
                    </a:p>
                    <a:p>
                      <a:pPr algn="ctr">
                        <a:spcAft>
                          <a:spcPts val="0"/>
                        </a:spcAft>
                      </a:pPr>
                      <a:r>
                        <a:rPr lang="el-GR" sz="1400" dirty="0">
                          <a:latin typeface="Times New Roman"/>
                          <a:ea typeface="Calibri"/>
                          <a:cs typeface="Arial"/>
                        </a:rPr>
                        <a:t>μακάριοι οἱ δεδιωγμένοι ἕνεκεν δικαιοσύνης, ὅτι αὐτῶν ἐστιν ἡ βασιλεία τῶν οὐρανῶν.</a:t>
                      </a:r>
                      <a:endParaRPr lang="it-IT" sz="1400" dirty="0">
                        <a:latin typeface="Calibri"/>
                        <a:ea typeface="Calibri"/>
                        <a:cs typeface="Arial"/>
                      </a:endParaRPr>
                    </a:p>
                    <a:p>
                      <a:pPr algn="ctr">
                        <a:spcAft>
                          <a:spcPts val="0"/>
                        </a:spcAft>
                      </a:pPr>
                      <a:r>
                        <a:rPr lang="el-GR" sz="1400" dirty="0">
                          <a:latin typeface="Times New Roman"/>
                          <a:ea typeface="Calibri"/>
                          <a:cs typeface="Arial"/>
                        </a:rPr>
                        <a:t>μακάριοί ἐστε ὅταν ὀνειδίσωσιν ὑμᾶς καὶ διώξωσιν καὶ εἴπωσιν πᾶν πονηρὸν καθ᾽ ὑμῶν [ψευδόμενοι] ἕνεκεν ἐμοῦ.</a:t>
                      </a:r>
                      <a:endParaRPr lang="it-IT" sz="1400" dirty="0">
                        <a:latin typeface="Calibri"/>
                        <a:ea typeface="Calibri"/>
                        <a:cs typeface="Arial"/>
                      </a:endParaRPr>
                    </a:p>
                    <a:p>
                      <a:pPr algn="ctr">
                        <a:spcAft>
                          <a:spcPts val="0"/>
                        </a:spcAft>
                      </a:pPr>
                      <a:r>
                        <a:rPr lang="el-GR" sz="1400" dirty="0">
                          <a:latin typeface="Times New Roman"/>
                          <a:ea typeface="Calibri"/>
                          <a:cs typeface="Arial"/>
                        </a:rPr>
                        <a:t>χαίρετε καὶ ἀγαλλιᾶσθε, ὅτι ὁ μισθὸς ὑμῶν πολὺς ἐν τοῖς οὐρανοῖς· οὕτως γὰρ ἐδίωξαν τοὺς προφήτας τοὺς πρὸ ὑμῶν.</a:t>
                      </a:r>
                      <a:endParaRPr lang="it-IT" sz="1400" dirty="0">
                        <a:latin typeface="Calibri"/>
                        <a:ea typeface="Calibri"/>
                        <a:cs typeface="Arial"/>
                      </a:endParaRPr>
                    </a:p>
                  </a:txBody>
                  <a:tcPr marL="68580" marR="68580" marT="0" marB="0"/>
                </a:tc>
                <a:tc>
                  <a:txBody>
                    <a:bodyPr/>
                    <a:lstStyle/>
                    <a:p>
                      <a:pPr algn="ctr">
                        <a:spcAft>
                          <a:spcPts val="0"/>
                        </a:spcAft>
                      </a:pPr>
                      <a:r>
                        <a:rPr lang="la-Latn" sz="1400" dirty="0">
                          <a:latin typeface="Times New Roman"/>
                          <a:ea typeface="Calibri"/>
                          <a:cs typeface="Arial"/>
                        </a:rPr>
                        <a:t>videns autem turbas ascendit in montem et cum sedisset accesserunt ad eum discipuli eius</a:t>
                      </a:r>
                      <a:endParaRPr lang="it-IT" sz="1400" dirty="0">
                        <a:latin typeface="Calibri"/>
                        <a:ea typeface="Calibri"/>
                        <a:cs typeface="Arial"/>
                      </a:endParaRPr>
                    </a:p>
                    <a:p>
                      <a:pPr algn="ctr">
                        <a:spcAft>
                          <a:spcPts val="0"/>
                        </a:spcAft>
                      </a:pPr>
                      <a:r>
                        <a:rPr lang="la-Latn" sz="1400" dirty="0">
                          <a:latin typeface="Times New Roman"/>
                          <a:ea typeface="Calibri"/>
                          <a:cs typeface="Arial"/>
                        </a:rPr>
                        <a:t>et aperiens os suum docebat eos dicens</a:t>
                      </a:r>
                      <a:endParaRPr lang="it-IT" sz="1400" dirty="0">
                        <a:latin typeface="Calibri"/>
                        <a:ea typeface="Calibri"/>
                        <a:cs typeface="Arial"/>
                      </a:endParaRPr>
                    </a:p>
                    <a:p>
                      <a:pPr algn="ctr">
                        <a:spcAft>
                          <a:spcPts val="0"/>
                        </a:spcAft>
                      </a:pPr>
                      <a:r>
                        <a:rPr lang="la-Latn" sz="1400" dirty="0">
                          <a:latin typeface="Times New Roman"/>
                          <a:ea typeface="Calibri"/>
                          <a:cs typeface="Arial"/>
                        </a:rPr>
                        <a:t>beati pauperes spiritu quoniam ipsorum est regnum caelorum</a:t>
                      </a:r>
                      <a:endParaRPr lang="it-IT" sz="1400" dirty="0">
                        <a:latin typeface="Calibri"/>
                        <a:ea typeface="Calibri"/>
                        <a:cs typeface="Arial"/>
                      </a:endParaRPr>
                    </a:p>
                    <a:p>
                      <a:pPr algn="ctr">
                        <a:spcAft>
                          <a:spcPts val="0"/>
                        </a:spcAft>
                      </a:pPr>
                      <a:r>
                        <a:rPr lang="la-Latn" sz="1400" dirty="0">
                          <a:latin typeface="Times New Roman"/>
                          <a:ea typeface="Calibri"/>
                          <a:cs typeface="Arial"/>
                        </a:rPr>
                        <a:t>beati qui lugent quoniam ipsi consolabuntur</a:t>
                      </a:r>
                      <a:endParaRPr lang="it-IT" sz="1400" dirty="0">
                        <a:latin typeface="Calibri"/>
                        <a:ea typeface="Calibri"/>
                        <a:cs typeface="Arial"/>
                      </a:endParaRPr>
                    </a:p>
                    <a:p>
                      <a:pPr algn="ctr">
                        <a:spcAft>
                          <a:spcPts val="0"/>
                        </a:spcAft>
                      </a:pPr>
                      <a:r>
                        <a:rPr lang="la-Latn" sz="1400" dirty="0">
                          <a:latin typeface="Times New Roman"/>
                          <a:ea typeface="Calibri"/>
                          <a:cs typeface="Arial"/>
                        </a:rPr>
                        <a:t>beati mites quoniam ipsi possidebunt terram</a:t>
                      </a:r>
                      <a:endParaRPr lang="it-IT" sz="1400" dirty="0">
                        <a:latin typeface="Calibri"/>
                        <a:ea typeface="Calibri"/>
                        <a:cs typeface="Arial"/>
                      </a:endParaRPr>
                    </a:p>
                    <a:p>
                      <a:pPr algn="ctr">
                        <a:spcAft>
                          <a:spcPts val="0"/>
                        </a:spcAft>
                      </a:pPr>
                      <a:r>
                        <a:rPr lang="la-Latn" sz="1400" dirty="0">
                          <a:latin typeface="Times New Roman"/>
                          <a:ea typeface="Calibri"/>
                          <a:cs typeface="Arial"/>
                        </a:rPr>
                        <a:t>beati qui esuriunt et sitiunt iustitiam quoniam ipsi saturabuntur</a:t>
                      </a:r>
                      <a:endParaRPr lang="it-IT" sz="1400" dirty="0">
                        <a:latin typeface="Calibri"/>
                        <a:ea typeface="Calibri"/>
                        <a:cs typeface="Arial"/>
                      </a:endParaRPr>
                    </a:p>
                    <a:p>
                      <a:pPr algn="ctr">
                        <a:spcAft>
                          <a:spcPts val="0"/>
                        </a:spcAft>
                      </a:pPr>
                      <a:r>
                        <a:rPr lang="la-Latn" sz="1400" dirty="0">
                          <a:latin typeface="Times New Roman"/>
                          <a:ea typeface="Calibri"/>
                          <a:cs typeface="Arial"/>
                        </a:rPr>
                        <a:t>beati misericordes quia ipsi misericordiam consequentur</a:t>
                      </a:r>
                      <a:endParaRPr lang="it-IT" sz="1400" dirty="0">
                        <a:latin typeface="Calibri"/>
                        <a:ea typeface="Calibri"/>
                        <a:cs typeface="Arial"/>
                      </a:endParaRPr>
                    </a:p>
                    <a:p>
                      <a:pPr algn="ctr">
                        <a:spcAft>
                          <a:spcPts val="0"/>
                        </a:spcAft>
                      </a:pPr>
                      <a:r>
                        <a:rPr lang="la-Latn" sz="1400" dirty="0">
                          <a:latin typeface="Times New Roman"/>
                          <a:ea typeface="Calibri"/>
                          <a:cs typeface="Arial"/>
                        </a:rPr>
                        <a:t>beati mundo corde quoniam ipsi Deum videbunt</a:t>
                      </a:r>
                      <a:endParaRPr lang="it-IT" sz="1400" dirty="0">
                        <a:latin typeface="Calibri"/>
                        <a:ea typeface="Calibri"/>
                        <a:cs typeface="Arial"/>
                      </a:endParaRPr>
                    </a:p>
                    <a:p>
                      <a:pPr algn="ctr">
                        <a:spcAft>
                          <a:spcPts val="0"/>
                        </a:spcAft>
                      </a:pPr>
                      <a:r>
                        <a:rPr lang="la-Latn" sz="1400" dirty="0">
                          <a:latin typeface="Times New Roman"/>
                          <a:ea typeface="Calibri"/>
                          <a:cs typeface="Arial"/>
                        </a:rPr>
                        <a:t>beati pacifici quoniam filii Dei vocabuntur</a:t>
                      </a:r>
                      <a:endParaRPr lang="it-IT" sz="1400" dirty="0">
                        <a:latin typeface="Calibri"/>
                        <a:ea typeface="Calibri"/>
                        <a:cs typeface="Arial"/>
                      </a:endParaRPr>
                    </a:p>
                    <a:p>
                      <a:pPr algn="ctr">
                        <a:spcAft>
                          <a:spcPts val="0"/>
                        </a:spcAft>
                      </a:pPr>
                      <a:r>
                        <a:rPr lang="la-Latn" sz="1400" dirty="0">
                          <a:latin typeface="Times New Roman"/>
                          <a:ea typeface="Calibri"/>
                          <a:cs typeface="Arial"/>
                        </a:rPr>
                        <a:t>beati qui persecutionem patiuntur propter iustitiam quoniam ipsorum est regnum caelorum</a:t>
                      </a:r>
                      <a:endParaRPr lang="it-IT" sz="1400" dirty="0">
                        <a:latin typeface="Calibri"/>
                        <a:ea typeface="Calibri"/>
                        <a:cs typeface="Arial"/>
                      </a:endParaRPr>
                    </a:p>
                    <a:p>
                      <a:pPr algn="ctr">
                        <a:spcAft>
                          <a:spcPts val="0"/>
                        </a:spcAft>
                      </a:pPr>
                      <a:r>
                        <a:rPr lang="la-Latn" sz="1400" dirty="0">
                          <a:latin typeface="Times New Roman"/>
                          <a:ea typeface="Calibri"/>
                          <a:cs typeface="Arial"/>
                        </a:rPr>
                        <a:t>beati estis cum maledixerint vobis et persecuti vos fuerint et dixerint omne malum adversum vos mentientes propter me</a:t>
                      </a:r>
                      <a:endParaRPr lang="it-IT" sz="1400" dirty="0">
                        <a:latin typeface="Calibri"/>
                        <a:ea typeface="Calibri"/>
                        <a:cs typeface="Arial"/>
                      </a:endParaRPr>
                    </a:p>
                    <a:p>
                      <a:pPr algn="ctr">
                        <a:spcAft>
                          <a:spcPts val="0"/>
                        </a:spcAft>
                      </a:pPr>
                      <a:r>
                        <a:rPr lang="la-Latn" sz="1400" dirty="0">
                          <a:latin typeface="Times New Roman"/>
                          <a:ea typeface="Calibri"/>
                          <a:cs typeface="Arial"/>
                        </a:rPr>
                        <a:t>gaudete et exultate quoniam merces vestra copiosa est in caelis sic enim persecuti sunt prophetas qui fuerunt ante vos</a:t>
                      </a:r>
                      <a:endParaRPr lang="it-IT" sz="1400" dirty="0">
                        <a:latin typeface="Calibri"/>
                        <a:ea typeface="Calibri"/>
                        <a:cs typeface="Arial"/>
                      </a:endParaRPr>
                    </a:p>
                  </a:txBody>
                  <a:tcPr marL="68580" marR="68580" marT="0" marB="0"/>
                </a:tc>
                <a:tc>
                  <a:txBody>
                    <a:bodyPr/>
                    <a:lstStyle/>
                    <a:p>
                      <a:pPr algn="ctr">
                        <a:spcAft>
                          <a:spcPts val="0"/>
                        </a:spcAft>
                      </a:pPr>
                      <a:r>
                        <a:rPr lang="it-IT" sz="1400" b="1" i="1" dirty="0">
                          <a:solidFill>
                            <a:srgbClr val="C00000"/>
                          </a:solidFill>
                          <a:latin typeface="Times New Roman"/>
                          <a:ea typeface="Calibri"/>
                          <a:cs typeface="Arial"/>
                        </a:rPr>
                        <a:t>Vedendo</a:t>
                      </a:r>
                      <a:r>
                        <a:rPr lang="it-IT" sz="1400" i="1" dirty="0">
                          <a:latin typeface="Times New Roman"/>
                          <a:ea typeface="Calibri"/>
                          <a:cs typeface="Arial"/>
                        </a:rPr>
                        <a:t> le folle, Gesù salì sulla </a:t>
                      </a:r>
                      <a:r>
                        <a:rPr lang="it-IT" sz="1400" b="1" i="1" dirty="0">
                          <a:latin typeface="Times New Roman"/>
                          <a:ea typeface="Calibri"/>
                          <a:cs typeface="Arial"/>
                        </a:rPr>
                        <a:t>montagna</a:t>
                      </a:r>
                      <a:r>
                        <a:rPr lang="it-IT" sz="1400" i="1" dirty="0">
                          <a:latin typeface="Times New Roman"/>
                          <a:ea typeface="Calibri"/>
                          <a:cs typeface="Arial"/>
                        </a:rPr>
                        <a:t> e, messosi a sedere, gli si avvicinarono i suoi discepoli.</a:t>
                      </a:r>
                      <a:endParaRPr lang="it-IT" sz="1400" dirty="0">
                        <a:latin typeface="Calibri"/>
                        <a:ea typeface="Calibri"/>
                        <a:cs typeface="Arial"/>
                      </a:endParaRPr>
                    </a:p>
                    <a:p>
                      <a:pPr algn="ctr">
                        <a:spcAft>
                          <a:spcPts val="0"/>
                        </a:spcAft>
                      </a:pPr>
                      <a:r>
                        <a:rPr lang="it-IT" sz="1400" i="1" dirty="0">
                          <a:latin typeface="Times New Roman"/>
                          <a:ea typeface="Calibri"/>
                          <a:cs typeface="Arial"/>
                        </a:rPr>
                        <a:t>Prendendo allora la parola, li ammaestrava dicendo:</a:t>
                      </a:r>
                      <a:endParaRPr lang="it-IT" sz="1400" dirty="0">
                        <a:latin typeface="Calibri"/>
                        <a:ea typeface="Calibri"/>
                        <a:cs typeface="Arial"/>
                      </a:endParaRPr>
                    </a:p>
                    <a:p>
                      <a:pPr algn="ctr">
                        <a:spcAft>
                          <a:spcPts val="0"/>
                        </a:spcAft>
                      </a:pPr>
                      <a:r>
                        <a:rPr lang="it-IT" sz="1400" b="1" i="1" dirty="0">
                          <a:latin typeface="Times New Roman"/>
                          <a:ea typeface="Calibri"/>
                          <a:cs typeface="Arial"/>
                        </a:rPr>
                        <a:t>Beati</a:t>
                      </a:r>
                      <a:r>
                        <a:rPr lang="it-IT" sz="1400" i="1" dirty="0">
                          <a:latin typeface="Times New Roman"/>
                          <a:ea typeface="Calibri"/>
                          <a:cs typeface="Arial"/>
                        </a:rPr>
                        <a:t> </a:t>
                      </a:r>
                      <a:r>
                        <a:rPr lang="it-IT" sz="1400" i="1" u="sng" dirty="0">
                          <a:latin typeface="Times New Roman"/>
                          <a:ea typeface="Calibri"/>
                          <a:cs typeface="Arial"/>
                        </a:rPr>
                        <a:t>i poveri in spirito</a:t>
                      </a:r>
                      <a:r>
                        <a:rPr lang="it-IT" sz="1400" i="1" dirty="0">
                          <a:latin typeface="Times New Roman"/>
                          <a:ea typeface="Calibri"/>
                          <a:cs typeface="Arial"/>
                        </a:rPr>
                        <a:t>, perché di essi è il regno dei cieli.</a:t>
                      </a:r>
                      <a:endParaRPr lang="it-IT" sz="1400" dirty="0">
                        <a:latin typeface="Calibri"/>
                        <a:ea typeface="Calibri"/>
                        <a:cs typeface="Arial"/>
                      </a:endParaRPr>
                    </a:p>
                    <a:p>
                      <a:pPr algn="ctr">
                        <a:spcAft>
                          <a:spcPts val="0"/>
                        </a:spcAft>
                      </a:pPr>
                      <a:r>
                        <a:rPr lang="it-IT" sz="1400" b="1" i="1" dirty="0">
                          <a:latin typeface="Times New Roman"/>
                          <a:ea typeface="Calibri"/>
                          <a:cs typeface="Arial"/>
                        </a:rPr>
                        <a:t>Beati</a:t>
                      </a:r>
                      <a:r>
                        <a:rPr lang="it-IT" sz="1400" i="1" dirty="0">
                          <a:latin typeface="Times New Roman"/>
                          <a:ea typeface="Calibri"/>
                          <a:cs typeface="Arial"/>
                        </a:rPr>
                        <a:t> </a:t>
                      </a:r>
                      <a:r>
                        <a:rPr lang="it-IT" sz="1400" i="1" u="sng" dirty="0">
                          <a:latin typeface="Times New Roman"/>
                          <a:ea typeface="Calibri"/>
                          <a:cs typeface="Arial"/>
                        </a:rPr>
                        <a:t>gli afflitti</a:t>
                      </a:r>
                      <a:r>
                        <a:rPr lang="it-IT" sz="1400" i="1" dirty="0">
                          <a:latin typeface="Times New Roman"/>
                          <a:ea typeface="Calibri"/>
                          <a:cs typeface="Arial"/>
                        </a:rPr>
                        <a:t>, perché saranno consolati.</a:t>
                      </a:r>
                      <a:endParaRPr lang="it-IT" sz="1400" dirty="0">
                        <a:latin typeface="Calibri"/>
                        <a:ea typeface="Calibri"/>
                        <a:cs typeface="Arial"/>
                      </a:endParaRPr>
                    </a:p>
                    <a:p>
                      <a:pPr algn="ctr">
                        <a:spcAft>
                          <a:spcPts val="0"/>
                        </a:spcAft>
                      </a:pPr>
                      <a:r>
                        <a:rPr lang="it-IT" sz="1400" b="1" i="1" dirty="0">
                          <a:latin typeface="Times New Roman"/>
                          <a:ea typeface="Calibri"/>
                          <a:cs typeface="Arial"/>
                        </a:rPr>
                        <a:t>Beati</a:t>
                      </a:r>
                      <a:r>
                        <a:rPr lang="it-IT" sz="1400" i="1" dirty="0">
                          <a:latin typeface="Times New Roman"/>
                          <a:ea typeface="Calibri"/>
                          <a:cs typeface="Arial"/>
                        </a:rPr>
                        <a:t> </a:t>
                      </a:r>
                      <a:r>
                        <a:rPr lang="it-IT" sz="1400" i="1" u="sng" dirty="0">
                          <a:latin typeface="Times New Roman"/>
                          <a:ea typeface="Calibri"/>
                          <a:cs typeface="Arial"/>
                        </a:rPr>
                        <a:t>i miti</a:t>
                      </a:r>
                      <a:r>
                        <a:rPr lang="it-IT" sz="1400" i="1" dirty="0">
                          <a:latin typeface="Times New Roman"/>
                          <a:ea typeface="Calibri"/>
                          <a:cs typeface="Arial"/>
                        </a:rPr>
                        <a:t>, perché erediteranno la terra.</a:t>
                      </a:r>
                      <a:endParaRPr lang="it-IT" sz="1400" dirty="0">
                        <a:latin typeface="Calibri"/>
                        <a:ea typeface="Calibri"/>
                        <a:cs typeface="Arial"/>
                      </a:endParaRPr>
                    </a:p>
                    <a:p>
                      <a:pPr algn="ctr">
                        <a:spcAft>
                          <a:spcPts val="0"/>
                        </a:spcAft>
                      </a:pPr>
                      <a:r>
                        <a:rPr lang="it-IT" sz="1400" b="1" i="1" dirty="0">
                          <a:latin typeface="Times New Roman"/>
                          <a:ea typeface="Calibri"/>
                          <a:cs typeface="Arial"/>
                        </a:rPr>
                        <a:t>Beati</a:t>
                      </a:r>
                      <a:r>
                        <a:rPr lang="it-IT" sz="1400" i="1" dirty="0">
                          <a:latin typeface="Times New Roman"/>
                          <a:ea typeface="Calibri"/>
                          <a:cs typeface="Arial"/>
                        </a:rPr>
                        <a:t> quelli che </a:t>
                      </a:r>
                      <a:r>
                        <a:rPr lang="it-IT" sz="1400" i="1" u="sng" dirty="0">
                          <a:latin typeface="Times New Roman"/>
                          <a:ea typeface="Calibri"/>
                          <a:cs typeface="Arial"/>
                        </a:rPr>
                        <a:t>hanno fame e sete della giustizia</a:t>
                      </a:r>
                      <a:r>
                        <a:rPr lang="it-IT" sz="1400" i="1" dirty="0">
                          <a:latin typeface="Times New Roman"/>
                          <a:ea typeface="Calibri"/>
                          <a:cs typeface="Arial"/>
                        </a:rPr>
                        <a:t>, perché saranno saziati.</a:t>
                      </a:r>
                      <a:endParaRPr lang="it-IT" sz="1400" dirty="0">
                        <a:latin typeface="Calibri"/>
                        <a:ea typeface="Calibri"/>
                        <a:cs typeface="Arial"/>
                      </a:endParaRPr>
                    </a:p>
                    <a:p>
                      <a:pPr algn="ctr">
                        <a:spcAft>
                          <a:spcPts val="0"/>
                        </a:spcAft>
                      </a:pPr>
                      <a:r>
                        <a:rPr lang="it-IT" sz="1400" b="1" i="1" dirty="0">
                          <a:latin typeface="Times New Roman"/>
                          <a:ea typeface="Calibri"/>
                          <a:cs typeface="Arial"/>
                        </a:rPr>
                        <a:t>Beati </a:t>
                      </a:r>
                      <a:r>
                        <a:rPr lang="it-IT" sz="1400" i="1" u="sng" dirty="0">
                          <a:latin typeface="Times New Roman"/>
                          <a:ea typeface="Calibri"/>
                          <a:cs typeface="Arial"/>
                        </a:rPr>
                        <a:t>i misericordiosi</a:t>
                      </a:r>
                      <a:r>
                        <a:rPr lang="it-IT" sz="1400" i="1" dirty="0">
                          <a:latin typeface="Times New Roman"/>
                          <a:ea typeface="Calibri"/>
                          <a:cs typeface="Arial"/>
                        </a:rPr>
                        <a:t>, perché troveranno misericordia.</a:t>
                      </a:r>
                      <a:endParaRPr lang="it-IT" sz="1400" dirty="0">
                        <a:latin typeface="Calibri"/>
                        <a:ea typeface="Calibri"/>
                        <a:cs typeface="Arial"/>
                      </a:endParaRPr>
                    </a:p>
                    <a:p>
                      <a:pPr algn="ctr">
                        <a:spcAft>
                          <a:spcPts val="0"/>
                        </a:spcAft>
                      </a:pPr>
                      <a:r>
                        <a:rPr lang="it-IT" sz="1400" b="1" i="1" dirty="0">
                          <a:latin typeface="Times New Roman"/>
                          <a:ea typeface="Calibri"/>
                          <a:cs typeface="Arial"/>
                        </a:rPr>
                        <a:t>Beati</a:t>
                      </a:r>
                      <a:r>
                        <a:rPr lang="it-IT" sz="1400" i="1" dirty="0">
                          <a:latin typeface="Times New Roman"/>
                          <a:ea typeface="Calibri"/>
                          <a:cs typeface="Arial"/>
                        </a:rPr>
                        <a:t> </a:t>
                      </a:r>
                      <a:r>
                        <a:rPr lang="it-IT" sz="1400" i="1" u="sng" dirty="0">
                          <a:latin typeface="Times New Roman"/>
                          <a:ea typeface="Calibri"/>
                          <a:cs typeface="Arial"/>
                        </a:rPr>
                        <a:t>i puri di cuore</a:t>
                      </a:r>
                      <a:r>
                        <a:rPr lang="it-IT" sz="1400" i="1" dirty="0">
                          <a:latin typeface="Times New Roman"/>
                          <a:ea typeface="Calibri"/>
                          <a:cs typeface="Arial"/>
                        </a:rPr>
                        <a:t>, perché vedranno Dio.</a:t>
                      </a:r>
                      <a:endParaRPr lang="it-IT" sz="1400" dirty="0">
                        <a:latin typeface="Calibri"/>
                        <a:ea typeface="Calibri"/>
                        <a:cs typeface="Arial"/>
                      </a:endParaRPr>
                    </a:p>
                    <a:p>
                      <a:pPr algn="ctr">
                        <a:spcAft>
                          <a:spcPts val="0"/>
                        </a:spcAft>
                      </a:pPr>
                      <a:r>
                        <a:rPr lang="it-IT" sz="1400" b="1" i="1" dirty="0">
                          <a:latin typeface="Times New Roman"/>
                          <a:ea typeface="Calibri"/>
                          <a:cs typeface="Arial"/>
                        </a:rPr>
                        <a:t>Beati </a:t>
                      </a:r>
                      <a:r>
                        <a:rPr lang="it-IT" sz="1400" i="1" u="sng" dirty="0">
                          <a:latin typeface="Times New Roman"/>
                          <a:ea typeface="Calibri"/>
                          <a:cs typeface="Arial"/>
                        </a:rPr>
                        <a:t>gli operatori di pace</a:t>
                      </a:r>
                      <a:r>
                        <a:rPr lang="it-IT" sz="1400" i="1" dirty="0">
                          <a:latin typeface="Times New Roman"/>
                          <a:ea typeface="Calibri"/>
                          <a:cs typeface="Arial"/>
                        </a:rPr>
                        <a:t>, perché saranno chiamati figli di Dio.</a:t>
                      </a:r>
                      <a:endParaRPr lang="it-IT" sz="1400" dirty="0">
                        <a:latin typeface="Calibri"/>
                        <a:ea typeface="Calibri"/>
                        <a:cs typeface="Arial"/>
                      </a:endParaRPr>
                    </a:p>
                    <a:p>
                      <a:pPr algn="ctr">
                        <a:spcAft>
                          <a:spcPts val="0"/>
                        </a:spcAft>
                      </a:pPr>
                      <a:r>
                        <a:rPr lang="it-IT" sz="1400" b="1" i="1" dirty="0">
                          <a:latin typeface="Times New Roman"/>
                          <a:ea typeface="Calibri"/>
                          <a:cs typeface="Arial"/>
                        </a:rPr>
                        <a:t>Beati </a:t>
                      </a:r>
                      <a:r>
                        <a:rPr lang="it-IT" sz="1400" i="1" u="sng" dirty="0">
                          <a:latin typeface="Times New Roman"/>
                          <a:ea typeface="Calibri"/>
                          <a:cs typeface="Arial"/>
                        </a:rPr>
                        <a:t>i perseguitati</a:t>
                      </a:r>
                      <a:r>
                        <a:rPr lang="it-IT" sz="1400" i="1" dirty="0">
                          <a:latin typeface="Times New Roman"/>
                          <a:ea typeface="Calibri"/>
                          <a:cs typeface="Arial"/>
                        </a:rPr>
                        <a:t> per causa della giustizia, perché di essi è il regno dei cieli.</a:t>
                      </a:r>
                      <a:endParaRPr lang="it-IT" sz="1400" dirty="0">
                        <a:latin typeface="Calibri"/>
                        <a:ea typeface="Calibri"/>
                        <a:cs typeface="Arial"/>
                      </a:endParaRPr>
                    </a:p>
                    <a:p>
                      <a:pPr algn="ctr">
                        <a:spcAft>
                          <a:spcPts val="0"/>
                        </a:spcAft>
                      </a:pPr>
                      <a:r>
                        <a:rPr lang="it-IT" sz="1400" i="1" dirty="0">
                          <a:latin typeface="Times New Roman"/>
                          <a:ea typeface="Calibri"/>
                          <a:cs typeface="Arial"/>
                        </a:rPr>
                        <a:t>Beati voi quando vi insulteranno, vi perseguiteranno e, mentendo, diranno ogni sorta di male contro di voi per causa mia.</a:t>
                      </a:r>
                      <a:endParaRPr lang="it-IT" sz="1400" dirty="0">
                        <a:latin typeface="Calibri"/>
                        <a:ea typeface="Calibri"/>
                        <a:cs typeface="Arial"/>
                      </a:endParaRPr>
                    </a:p>
                    <a:p>
                      <a:pPr algn="ctr">
                        <a:spcAft>
                          <a:spcPts val="0"/>
                        </a:spcAft>
                      </a:pPr>
                      <a:r>
                        <a:rPr lang="it-IT" sz="1400" i="1" dirty="0">
                          <a:latin typeface="Times New Roman"/>
                          <a:ea typeface="Calibri"/>
                          <a:cs typeface="Arial"/>
                        </a:rPr>
                        <a:t>Rallegratevi ed esultate, perché grande è la vostra ricompensa nei cieli. </a:t>
                      </a:r>
                      <a:r>
                        <a:rPr lang="it-IT" sz="1400" b="1" i="1" dirty="0">
                          <a:latin typeface="Times New Roman"/>
                          <a:ea typeface="Calibri"/>
                          <a:cs typeface="Arial"/>
                        </a:rPr>
                        <a:t>Così infatti hanno perseguitato i profeti prima di voi</a:t>
                      </a:r>
                      <a:r>
                        <a:rPr lang="it-IT" sz="1400" i="1" dirty="0">
                          <a:latin typeface="Times New Roman"/>
                          <a:ea typeface="Calibri"/>
                          <a:cs typeface="Arial"/>
                        </a:rPr>
                        <a:t>.</a:t>
                      </a:r>
                      <a:endParaRPr lang="it-IT" sz="14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endParaRPr lang="it-IT" sz="7200" dirty="0" smtClean="0"/>
          </a:p>
          <a:p>
            <a:pPr algn="ctr">
              <a:buNone/>
            </a:pPr>
            <a:r>
              <a:rPr lang="it-IT" sz="7200" dirty="0" smtClean="0"/>
              <a:t>Gesù e il diavolo </a:t>
            </a:r>
            <a:endParaRPr lang="it-IT" sz="7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lgn="ctr">
              <a:buNone/>
            </a:pPr>
            <a:r>
              <a:rPr lang="it-IT" i="1" dirty="0" smtClean="0"/>
              <a:t>Formula esorcistica</a:t>
            </a:r>
            <a:r>
              <a:rPr lang="it-IT" dirty="0" smtClean="0"/>
              <a:t> (</a:t>
            </a:r>
            <a:r>
              <a:rPr lang="it-IT" dirty="0" err="1" smtClean="0"/>
              <a:t>Nm</a:t>
            </a:r>
            <a:r>
              <a:rPr lang="it-IT" dirty="0" smtClean="0"/>
              <a:t> 10,35)</a:t>
            </a:r>
          </a:p>
          <a:p>
            <a:pPr algn="ctr">
              <a:buNone/>
            </a:pPr>
            <a:r>
              <a:rPr lang="it-IT" b="1" i="1" dirty="0" smtClean="0"/>
              <a:t>Sorgi, Signore,</a:t>
            </a:r>
            <a:endParaRPr lang="it-IT" dirty="0" smtClean="0"/>
          </a:p>
          <a:p>
            <a:pPr algn="ctr">
              <a:buNone/>
            </a:pPr>
            <a:r>
              <a:rPr lang="it-IT" b="1" i="1" dirty="0" smtClean="0"/>
              <a:t>e siano dispersi i tuoi nemici</a:t>
            </a:r>
            <a:endParaRPr lang="it-IT" dirty="0" smtClean="0"/>
          </a:p>
          <a:p>
            <a:pPr algn="ctr">
              <a:buNone/>
            </a:pPr>
            <a:r>
              <a:rPr lang="it-IT" b="1" i="1" dirty="0" smtClean="0"/>
              <a:t>e fuggano davanti a te coloro che ti odiano</a:t>
            </a:r>
            <a:r>
              <a:rPr lang="it-IT" dirty="0" smtClean="0"/>
              <a:t>.</a:t>
            </a:r>
          </a:p>
          <a:p>
            <a:pPr>
              <a:buNone/>
            </a:pPr>
            <a:endParaRPr lang="it-IT" dirty="0" smtClean="0"/>
          </a:p>
          <a:p>
            <a:pPr algn="ctr">
              <a:buNone/>
            </a:pPr>
            <a:r>
              <a:rPr lang="it-IT" dirty="0" smtClean="0"/>
              <a:t>Salmo 91 </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endParaRPr lang="it-IT" sz="7200" dirty="0" smtClean="0"/>
          </a:p>
          <a:p>
            <a:pPr algn="ctr">
              <a:buNone/>
            </a:pPr>
            <a:r>
              <a:rPr lang="it-IT" sz="7200" dirty="0" smtClean="0"/>
              <a:t>Le tentazioni</a:t>
            </a:r>
            <a:endParaRPr lang="it-IT" sz="7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0"/>
          <a:ext cx="9144000" cy="6835140"/>
        </p:xfrm>
        <a:graphic>
          <a:graphicData uri="http://schemas.openxmlformats.org/drawingml/2006/table">
            <a:tbl>
              <a:tblPr firstRow="1" bandRow="1">
                <a:tableStyleId>{5C22544A-7EE6-4342-B048-85BDC9FD1C3A}</a:tableStyleId>
              </a:tblPr>
              <a:tblGrid>
                <a:gridCol w="3491880"/>
                <a:gridCol w="2232248"/>
                <a:gridCol w="3419872"/>
              </a:tblGrid>
              <a:tr h="188640">
                <a:tc>
                  <a:txBody>
                    <a:bodyPr/>
                    <a:lstStyle/>
                    <a:p>
                      <a:pPr algn="ctr">
                        <a:lnSpc>
                          <a:spcPct val="115000"/>
                        </a:lnSpc>
                        <a:spcAft>
                          <a:spcPts val="0"/>
                        </a:spcAft>
                      </a:pPr>
                      <a:r>
                        <a:rPr lang="it-IT" sz="1200" dirty="0">
                          <a:latin typeface="Times New Roman"/>
                          <a:ea typeface="Calibri"/>
                          <a:cs typeface="Arial"/>
                        </a:rPr>
                        <a:t>Mt 4,1-11</a:t>
                      </a:r>
                      <a:endParaRPr lang="it-IT" sz="1100" dirty="0">
                        <a:latin typeface="Calibri"/>
                        <a:ea typeface="Calibri"/>
                        <a:cs typeface="Arial"/>
                      </a:endParaRPr>
                    </a:p>
                  </a:txBody>
                  <a:tcPr marL="68580" marR="68580" marT="0" marB="0"/>
                </a:tc>
                <a:tc>
                  <a:txBody>
                    <a:bodyPr/>
                    <a:lstStyle/>
                    <a:p>
                      <a:pPr algn="ctr">
                        <a:lnSpc>
                          <a:spcPct val="115000"/>
                        </a:lnSpc>
                        <a:spcAft>
                          <a:spcPts val="0"/>
                        </a:spcAft>
                      </a:pPr>
                      <a:r>
                        <a:rPr lang="it-IT" sz="1200" dirty="0">
                          <a:latin typeface="Times New Roman"/>
                          <a:ea typeface="Calibri"/>
                          <a:cs typeface="Arial"/>
                        </a:rPr>
                        <a:t>Mc 1,12-13</a:t>
                      </a:r>
                      <a:endParaRPr lang="it-IT" sz="1100" dirty="0">
                        <a:latin typeface="Calibri"/>
                        <a:ea typeface="Calibri"/>
                        <a:cs typeface="Arial"/>
                      </a:endParaRPr>
                    </a:p>
                  </a:txBody>
                  <a:tcPr marL="68580" marR="68580" marT="0" marB="0"/>
                </a:tc>
                <a:tc>
                  <a:txBody>
                    <a:bodyPr/>
                    <a:lstStyle/>
                    <a:p>
                      <a:pPr algn="ctr">
                        <a:lnSpc>
                          <a:spcPct val="115000"/>
                        </a:lnSpc>
                        <a:spcAft>
                          <a:spcPts val="0"/>
                        </a:spcAft>
                      </a:pPr>
                      <a:r>
                        <a:rPr lang="it-IT" sz="1200" dirty="0" err="1">
                          <a:latin typeface="Times New Roman"/>
                          <a:ea typeface="Calibri"/>
                          <a:cs typeface="Arial"/>
                        </a:rPr>
                        <a:t>Lc</a:t>
                      </a:r>
                      <a:r>
                        <a:rPr lang="it-IT" sz="1200" dirty="0">
                          <a:latin typeface="Times New Roman"/>
                          <a:ea typeface="Calibri"/>
                          <a:cs typeface="Arial"/>
                        </a:rPr>
                        <a:t> 4,1-13</a:t>
                      </a:r>
                      <a:endParaRPr lang="it-IT" sz="1100" dirty="0">
                        <a:latin typeface="Calibri"/>
                        <a:ea typeface="Calibri"/>
                        <a:cs typeface="Arial"/>
                      </a:endParaRPr>
                    </a:p>
                  </a:txBody>
                  <a:tcPr marL="68580" marR="68580" marT="0" marB="0"/>
                </a:tc>
              </a:tr>
              <a:tr h="6476531">
                <a:tc>
                  <a:txBody>
                    <a:bodyPr/>
                    <a:lstStyle/>
                    <a:p>
                      <a:pPr algn="ctr">
                        <a:lnSpc>
                          <a:spcPct val="115000"/>
                        </a:lnSpc>
                        <a:spcAft>
                          <a:spcPts val="0"/>
                        </a:spcAft>
                      </a:pPr>
                      <a:r>
                        <a:rPr lang="it-IT" sz="1400" i="1" dirty="0">
                          <a:latin typeface="Times New Roman"/>
                          <a:ea typeface="Calibri"/>
                          <a:cs typeface="Arial"/>
                        </a:rPr>
                        <a:t>Allora Gesù fu </a:t>
                      </a:r>
                      <a:r>
                        <a:rPr lang="it-IT" sz="1400" i="1" u="sng" dirty="0">
                          <a:latin typeface="Times New Roman"/>
                          <a:ea typeface="Calibri"/>
                          <a:cs typeface="Arial"/>
                        </a:rPr>
                        <a:t>condotto</a:t>
                      </a:r>
                      <a:r>
                        <a:rPr lang="it-IT" sz="1400" i="1" dirty="0">
                          <a:latin typeface="Times New Roman"/>
                          <a:ea typeface="Calibri"/>
                          <a:cs typeface="Arial"/>
                        </a:rPr>
                        <a:t> dallo </a:t>
                      </a:r>
                      <a:r>
                        <a:rPr lang="it-IT" sz="1400" i="1" u="sng" dirty="0">
                          <a:latin typeface="Times New Roman"/>
                          <a:ea typeface="Calibri"/>
                          <a:cs typeface="Arial"/>
                        </a:rPr>
                        <a:t>Spirito</a:t>
                      </a:r>
                      <a:r>
                        <a:rPr lang="it-IT" sz="1400" i="1" dirty="0">
                          <a:latin typeface="Times New Roman"/>
                          <a:ea typeface="Calibri"/>
                          <a:cs typeface="Arial"/>
                        </a:rPr>
                        <a:t> nel deserto per esser </a:t>
                      </a:r>
                      <a:r>
                        <a:rPr lang="it-IT" sz="1400" i="1" u="sng" dirty="0">
                          <a:latin typeface="Times New Roman"/>
                          <a:ea typeface="Calibri"/>
                          <a:cs typeface="Arial"/>
                        </a:rPr>
                        <a:t>tentato dal diavolo</a:t>
                      </a:r>
                      <a:r>
                        <a:rPr lang="it-IT" sz="1400" i="1" dirty="0">
                          <a:latin typeface="Times New Roman"/>
                          <a:ea typeface="Calibri"/>
                          <a:cs typeface="Arial"/>
                        </a:rPr>
                        <a:t>. E dopo aver digiunato </a:t>
                      </a:r>
                      <a:r>
                        <a:rPr lang="it-IT" sz="1400" i="1" u="sng" dirty="0">
                          <a:latin typeface="Times New Roman"/>
                          <a:ea typeface="Calibri"/>
                          <a:cs typeface="Arial"/>
                        </a:rPr>
                        <a:t>quaranta giorni </a:t>
                      </a:r>
                      <a:r>
                        <a:rPr lang="it-IT" sz="1400" i="1" dirty="0">
                          <a:latin typeface="Times New Roman"/>
                          <a:ea typeface="Calibri"/>
                          <a:cs typeface="Arial"/>
                        </a:rPr>
                        <a:t>e </a:t>
                      </a:r>
                      <a:r>
                        <a:rPr lang="it-IT" sz="1400" b="1" i="1" dirty="0">
                          <a:latin typeface="Times New Roman"/>
                          <a:ea typeface="Calibri"/>
                          <a:cs typeface="Arial"/>
                        </a:rPr>
                        <a:t>quaranta notti</a:t>
                      </a:r>
                      <a:r>
                        <a:rPr lang="it-IT" sz="1400" i="1" dirty="0">
                          <a:latin typeface="Times New Roman"/>
                          <a:ea typeface="Calibri"/>
                          <a:cs typeface="Arial"/>
                        </a:rPr>
                        <a:t>,</a:t>
                      </a:r>
                      <a:r>
                        <a:rPr lang="it-IT" sz="1400" b="1" i="1" dirty="0">
                          <a:latin typeface="Times New Roman"/>
                          <a:ea typeface="Calibri"/>
                          <a:cs typeface="Arial"/>
                        </a:rPr>
                        <a:t> ebbe fame</a:t>
                      </a:r>
                      <a:r>
                        <a:rPr lang="it-IT" sz="1400" i="1" dirty="0">
                          <a:latin typeface="Times New Roman"/>
                          <a:ea typeface="Calibri"/>
                          <a:cs typeface="Arial"/>
                        </a:rPr>
                        <a:t>. Il tentatore allora gli si accostò e gli disse: "Se sei Figlio di Dio, dì che questi sassi diventino pane". Ma egli rispose: "Sta scritto: Non di solo pane vivrà l' uomo, ma di ogni parola che esce dalla bocca di Dio". Allora il diavolo lo condusse con sé nella città santa</a:t>
                      </a:r>
                      <a:r>
                        <a:rPr lang="it-IT" sz="1400" b="0" i="1" u="sng" dirty="0">
                          <a:latin typeface="Times New Roman"/>
                          <a:ea typeface="Calibri"/>
                          <a:cs typeface="Arial"/>
                        </a:rPr>
                        <a:t>, lo depose sul pinnacolo del tempio</a:t>
                      </a:r>
                      <a:r>
                        <a:rPr lang="it-IT" sz="1400" b="1" i="1" dirty="0">
                          <a:latin typeface="Times New Roman"/>
                          <a:ea typeface="Calibri"/>
                          <a:cs typeface="Arial"/>
                        </a:rPr>
                        <a:t> </a:t>
                      </a:r>
                      <a:r>
                        <a:rPr lang="it-IT" sz="1400" i="1" dirty="0">
                          <a:latin typeface="Times New Roman"/>
                          <a:ea typeface="Calibri"/>
                          <a:cs typeface="Arial"/>
                        </a:rPr>
                        <a:t>e gli disse: "Se sei Figlio di Dio, gettati giù, poiché sta scritto: Ai suoi angeli darà ordini a tuo riguardo, ed essi ti sorreggeranno con le loro mani, perché non abbia a urtare contro un sasso il tuo piede". Gesù gli rispose: "Sta scritto anche: Non tentare il Signore Dio tuo". Di nuovo il diavolo lo condusse con sé sopra </a:t>
                      </a:r>
                      <a:r>
                        <a:rPr lang="it-IT" sz="1400" b="1" i="1" dirty="0">
                          <a:latin typeface="Times New Roman"/>
                          <a:ea typeface="Calibri"/>
                          <a:cs typeface="Arial"/>
                        </a:rPr>
                        <a:t>un monte altissimo </a:t>
                      </a:r>
                      <a:r>
                        <a:rPr lang="it-IT" sz="1400" i="1" dirty="0">
                          <a:latin typeface="Times New Roman"/>
                          <a:ea typeface="Calibri"/>
                          <a:cs typeface="Arial"/>
                        </a:rPr>
                        <a:t>e gli mostrò tutti i regni del mondo con la loro gloria e gli disse: "Tutte queste cose io ti darò, se, prostrandoti, mi adorerai".</a:t>
                      </a:r>
                      <a:endParaRPr lang="it-IT" sz="1400" dirty="0">
                        <a:latin typeface="Calibri"/>
                        <a:ea typeface="Calibri"/>
                        <a:cs typeface="Arial"/>
                      </a:endParaRPr>
                    </a:p>
                    <a:p>
                      <a:pPr algn="ctr">
                        <a:lnSpc>
                          <a:spcPct val="115000"/>
                        </a:lnSpc>
                        <a:spcAft>
                          <a:spcPts val="0"/>
                        </a:spcAft>
                      </a:pPr>
                      <a:r>
                        <a:rPr lang="it-IT" sz="1400" i="1" dirty="0">
                          <a:latin typeface="Times New Roman"/>
                          <a:ea typeface="Calibri"/>
                          <a:cs typeface="Arial"/>
                        </a:rPr>
                        <a:t>Ma Gesù gli rispose: "Vattene, satana! Sta scritto: Adora il Signore Dio tuo e a lui solo rendi culto".</a:t>
                      </a:r>
                      <a:endParaRPr lang="it-IT" sz="1400" dirty="0">
                        <a:latin typeface="Calibri"/>
                        <a:ea typeface="Calibri"/>
                        <a:cs typeface="Arial"/>
                      </a:endParaRPr>
                    </a:p>
                    <a:p>
                      <a:pPr algn="ctr">
                        <a:lnSpc>
                          <a:spcPct val="115000"/>
                        </a:lnSpc>
                        <a:spcAft>
                          <a:spcPts val="0"/>
                        </a:spcAft>
                      </a:pPr>
                      <a:r>
                        <a:rPr lang="it-IT" sz="1400" b="1" i="1" dirty="0">
                          <a:latin typeface="Times New Roman"/>
                          <a:ea typeface="Calibri"/>
                          <a:cs typeface="Arial"/>
                        </a:rPr>
                        <a:t>Allora il diavolo lo lasciò ed ecco angeli gli si accostarono e lo servivano</a:t>
                      </a:r>
                      <a:r>
                        <a:rPr lang="it-IT" sz="1400" i="1" dirty="0">
                          <a:latin typeface="Times New Roman"/>
                          <a:ea typeface="Calibri"/>
                          <a:cs typeface="Arial"/>
                        </a:rPr>
                        <a:t>. </a:t>
                      </a:r>
                      <a:endParaRPr lang="it-IT" sz="1400" dirty="0">
                        <a:latin typeface="Calibri"/>
                        <a:ea typeface="Calibri"/>
                        <a:cs typeface="Arial"/>
                      </a:endParaRPr>
                    </a:p>
                  </a:txBody>
                  <a:tcPr marL="68580" marR="68580" marT="0" marB="0"/>
                </a:tc>
                <a:tc>
                  <a:txBody>
                    <a:bodyPr/>
                    <a:lstStyle/>
                    <a:p>
                      <a:pPr algn="ctr">
                        <a:lnSpc>
                          <a:spcPct val="115000"/>
                        </a:lnSpc>
                        <a:spcAft>
                          <a:spcPts val="0"/>
                        </a:spcAft>
                      </a:pPr>
                      <a:r>
                        <a:rPr lang="it-IT" sz="1400" i="1" dirty="0">
                          <a:latin typeface="Times New Roman"/>
                          <a:ea typeface="Calibri"/>
                          <a:cs typeface="Arial"/>
                        </a:rPr>
                        <a:t>Subito dopo </a:t>
                      </a:r>
                      <a:endParaRPr lang="it-IT" sz="1400" i="1" dirty="0" smtClean="0">
                        <a:latin typeface="Times New Roman"/>
                        <a:ea typeface="Calibri"/>
                        <a:cs typeface="Arial"/>
                      </a:endParaRPr>
                    </a:p>
                    <a:p>
                      <a:pPr algn="ctr">
                        <a:lnSpc>
                          <a:spcPct val="115000"/>
                        </a:lnSpc>
                        <a:spcAft>
                          <a:spcPts val="0"/>
                        </a:spcAft>
                      </a:pPr>
                      <a:r>
                        <a:rPr lang="it-IT" sz="1400" i="1" u="sng" dirty="0" smtClean="0">
                          <a:latin typeface="Times New Roman"/>
                          <a:ea typeface="Calibri"/>
                          <a:cs typeface="Arial"/>
                        </a:rPr>
                        <a:t>lo </a:t>
                      </a:r>
                      <a:r>
                        <a:rPr lang="it-IT" sz="1400" i="1" u="sng" dirty="0">
                          <a:latin typeface="Times New Roman"/>
                          <a:ea typeface="Calibri"/>
                          <a:cs typeface="Arial"/>
                        </a:rPr>
                        <a:t>Spirito lo sospinse </a:t>
                      </a:r>
                      <a:endParaRPr lang="it-IT" sz="1400" i="1" u="sng" dirty="0" smtClean="0">
                        <a:latin typeface="Times New Roman"/>
                        <a:ea typeface="Calibri"/>
                        <a:cs typeface="Arial"/>
                      </a:endParaRPr>
                    </a:p>
                    <a:p>
                      <a:pPr algn="ctr">
                        <a:lnSpc>
                          <a:spcPct val="115000"/>
                        </a:lnSpc>
                        <a:spcAft>
                          <a:spcPts val="0"/>
                        </a:spcAft>
                      </a:pPr>
                      <a:r>
                        <a:rPr lang="it-IT" sz="1400" i="1" dirty="0" smtClean="0">
                          <a:latin typeface="Times New Roman"/>
                          <a:ea typeface="Calibri"/>
                          <a:cs typeface="Arial"/>
                        </a:rPr>
                        <a:t>nel </a:t>
                      </a:r>
                      <a:r>
                        <a:rPr lang="it-IT" sz="1400" i="1" dirty="0">
                          <a:latin typeface="Times New Roman"/>
                          <a:ea typeface="Calibri"/>
                          <a:cs typeface="Arial"/>
                        </a:rPr>
                        <a:t>deserto e vi rimase </a:t>
                      </a:r>
                      <a:endParaRPr lang="it-IT" sz="1400" i="1" dirty="0" smtClean="0">
                        <a:latin typeface="Times New Roman"/>
                        <a:ea typeface="Calibri"/>
                        <a:cs typeface="Arial"/>
                      </a:endParaRPr>
                    </a:p>
                    <a:p>
                      <a:pPr algn="ctr">
                        <a:lnSpc>
                          <a:spcPct val="115000"/>
                        </a:lnSpc>
                        <a:spcAft>
                          <a:spcPts val="0"/>
                        </a:spcAft>
                      </a:pPr>
                      <a:r>
                        <a:rPr lang="it-IT" sz="1400" i="1" u="sng" dirty="0" smtClean="0">
                          <a:latin typeface="Times New Roman"/>
                          <a:ea typeface="Calibri"/>
                          <a:cs typeface="Arial"/>
                        </a:rPr>
                        <a:t>quaranta </a:t>
                      </a:r>
                      <a:r>
                        <a:rPr lang="it-IT" sz="1400" i="1" u="sng" dirty="0">
                          <a:latin typeface="Times New Roman"/>
                          <a:ea typeface="Calibri"/>
                          <a:cs typeface="Arial"/>
                        </a:rPr>
                        <a:t>giorni</a:t>
                      </a:r>
                      <a:r>
                        <a:rPr lang="it-IT" sz="1400" i="1" dirty="0">
                          <a:latin typeface="Times New Roman"/>
                          <a:ea typeface="Calibri"/>
                          <a:cs typeface="Arial"/>
                        </a:rPr>
                        <a:t>, </a:t>
                      </a:r>
                      <a:endParaRPr lang="it-IT" sz="1400" i="1" dirty="0" smtClean="0">
                        <a:latin typeface="Times New Roman"/>
                        <a:ea typeface="Calibri"/>
                        <a:cs typeface="Arial"/>
                      </a:endParaRPr>
                    </a:p>
                    <a:p>
                      <a:pPr algn="ctr">
                        <a:lnSpc>
                          <a:spcPct val="115000"/>
                        </a:lnSpc>
                        <a:spcAft>
                          <a:spcPts val="0"/>
                        </a:spcAft>
                      </a:pPr>
                      <a:r>
                        <a:rPr lang="it-IT" sz="1400" i="1" u="sng" dirty="0" smtClean="0">
                          <a:latin typeface="Times New Roman"/>
                          <a:ea typeface="Calibri"/>
                          <a:cs typeface="Arial"/>
                        </a:rPr>
                        <a:t>tentato </a:t>
                      </a:r>
                      <a:r>
                        <a:rPr lang="it-IT" sz="1400" i="1" u="sng" dirty="0">
                          <a:latin typeface="Times New Roman"/>
                          <a:ea typeface="Calibri"/>
                          <a:cs typeface="Arial"/>
                        </a:rPr>
                        <a:t>da satana</a:t>
                      </a:r>
                      <a:r>
                        <a:rPr lang="it-IT" sz="1400" i="1" dirty="0">
                          <a:latin typeface="Times New Roman"/>
                          <a:ea typeface="Calibri"/>
                          <a:cs typeface="Arial"/>
                        </a:rPr>
                        <a:t>; </a:t>
                      </a:r>
                      <a:endParaRPr lang="it-IT" sz="1400" i="1" dirty="0" smtClean="0">
                        <a:latin typeface="Times New Roman"/>
                        <a:ea typeface="Calibri"/>
                        <a:cs typeface="Arial"/>
                      </a:endParaRPr>
                    </a:p>
                    <a:p>
                      <a:pPr algn="ctr">
                        <a:lnSpc>
                          <a:spcPct val="115000"/>
                        </a:lnSpc>
                        <a:spcAft>
                          <a:spcPts val="0"/>
                        </a:spcAft>
                      </a:pPr>
                      <a:r>
                        <a:rPr lang="it-IT" sz="1400" i="1" dirty="0" smtClean="0">
                          <a:latin typeface="Times New Roman"/>
                          <a:ea typeface="Calibri"/>
                          <a:cs typeface="Arial"/>
                        </a:rPr>
                        <a:t>stava </a:t>
                      </a:r>
                      <a:r>
                        <a:rPr lang="it-IT" sz="1400" i="1" dirty="0">
                          <a:latin typeface="Times New Roman"/>
                          <a:ea typeface="Calibri"/>
                          <a:cs typeface="Arial"/>
                        </a:rPr>
                        <a:t>con le fiere </a:t>
                      </a:r>
                      <a:endParaRPr lang="it-IT" sz="1400" i="1" dirty="0" smtClean="0">
                        <a:latin typeface="Times New Roman"/>
                        <a:ea typeface="Calibri"/>
                        <a:cs typeface="Arial"/>
                      </a:endParaRPr>
                    </a:p>
                    <a:p>
                      <a:pPr algn="ctr">
                        <a:lnSpc>
                          <a:spcPct val="115000"/>
                        </a:lnSpc>
                        <a:spcAft>
                          <a:spcPts val="0"/>
                        </a:spcAft>
                      </a:pPr>
                      <a:r>
                        <a:rPr lang="it-IT" sz="1400" i="1" dirty="0" smtClean="0">
                          <a:latin typeface="Times New Roman"/>
                          <a:ea typeface="Calibri"/>
                          <a:cs typeface="Arial"/>
                        </a:rPr>
                        <a:t>e </a:t>
                      </a:r>
                      <a:r>
                        <a:rPr lang="it-IT" sz="1400" i="1" dirty="0">
                          <a:latin typeface="Times New Roman"/>
                          <a:ea typeface="Calibri"/>
                          <a:cs typeface="Arial"/>
                        </a:rPr>
                        <a:t>gli angeli lo servivano. </a:t>
                      </a:r>
                      <a:endParaRPr lang="it-IT" sz="1400" dirty="0">
                        <a:latin typeface="Calibri"/>
                        <a:ea typeface="Calibri"/>
                        <a:cs typeface="Arial"/>
                      </a:endParaRPr>
                    </a:p>
                  </a:txBody>
                  <a:tcPr marL="68580" marR="68580" marT="0" marB="0"/>
                </a:tc>
                <a:tc>
                  <a:txBody>
                    <a:bodyPr/>
                    <a:lstStyle/>
                    <a:p>
                      <a:pPr algn="ctr">
                        <a:lnSpc>
                          <a:spcPct val="115000"/>
                        </a:lnSpc>
                        <a:spcAft>
                          <a:spcPts val="0"/>
                        </a:spcAft>
                      </a:pPr>
                      <a:r>
                        <a:rPr lang="it-IT" sz="1400" i="1" dirty="0">
                          <a:latin typeface="Times New Roman"/>
                          <a:ea typeface="Calibri"/>
                          <a:cs typeface="Arial"/>
                        </a:rPr>
                        <a:t>Gesù, pieno di </a:t>
                      </a:r>
                      <a:r>
                        <a:rPr lang="it-IT" sz="1400" i="1" u="sng" dirty="0">
                          <a:latin typeface="Times New Roman"/>
                          <a:ea typeface="Calibri"/>
                          <a:cs typeface="Arial"/>
                        </a:rPr>
                        <a:t>Spirito Santo</a:t>
                      </a:r>
                      <a:r>
                        <a:rPr lang="it-IT" sz="1400" i="1" dirty="0">
                          <a:latin typeface="Times New Roman"/>
                          <a:ea typeface="Calibri"/>
                          <a:cs typeface="Arial"/>
                        </a:rPr>
                        <a:t>, si allontanò dal Giordano </a:t>
                      </a:r>
                      <a:r>
                        <a:rPr lang="it-IT" sz="1400" i="1" u="sng" dirty="0">
                          <a:latin typeface="Times New Roman"/>
                          <a:ea typeface="Calibri"/>
                          <a:cs typeface="Arial"/>
                        </a:rPr>
                        <a:t>e fu condotto </a:t>
                      </a:r>
                      <a:r>
                        <a:rPr lang="it-IT" sz="1400" i="1" dirty="0">
                          <a:latin typeface="Times New Roman"/>
                          <a:ea typeface="Calibri"/>
                          <a:cs typeface="Arial"/>
                        </a:rPr>
                        <a:t>dallo Spirito nel deserto dove, per </a:t>
                      </a:r>
                      <a:r>
                        <a:rPr lang="it-IT" sz="1400" i="1" u="sng" dirty="0">
                          <a:latin typeface="Times New Roman"/>
                          <a:ea typeface="Calibri"/>
                          <a:cs typeface="Arial"/>
                        </a:rPr>
                        <a:t>quaranta giorni</a:t>
                      </a:r>
                      <a:r>
                        <a:rPr lang="it-IT" sz="1400" i="1" dirty="0">
                          <a:latin typeface="Times New Roman"/>
                          <a:ea typeface="Calibri"/>
                          <a:cs typeface="Arial"/>
                        </a:rPr>
                        <a:t>, fu t</a:t>
                      </a:r>
                      <a:r>
                        <a:rPr lang="it-IT" sz="1400" i="1" u="sng" dirty="0">
                          <a:latin typeface="Times New Roman"/>
                          <a:ea typeface="Calibri"/>
                          <a:cs typeface="Arial"/>
                        </a:rPr>
                        <a:t>entato dal diavolo</a:t>
                      </a:r>
                      <a:r>
                        <a:rPr lang="it-IT" sz="1400" i="1" dirty="0">
                          <a:latin typeface="Times New Roman"/>
                          <a:ea typeface="Calibri"/>
                          <a:cs typeface="Arial"/>
                        </a:rPr>
                        <a:t>. Non mangiò nulla in quei giorni; ma quando furono terminati </a:t>
                      </a:r>
                      <a:r>
                        <a:rPr lang="it-IT" sz="1400" b="1" i="1" dirty="0">
                          <a:latin typeface="Times New Roman"/>
                          <a:ea typeface="Calibri"/>
                          <a:cs typeface="Arial"/>
                        </a:rPr>
                        <a:t>ebbe fame</a:t>
                      </a:r>
                      <a:r>
                        <a:rPr lang="it-IT" sz="1400" i="1" dirty="0">
                          <a:latin typeface="Times New Roman"/>
                          <a:ea typeface="Calibri"/>
                          <a:cs typeface="Arial"/>
                        </a:rPr>
                        <a:t>. Allora il diavolo gli disse: "Se tu sei Figlio di Dio, dì a questa pietra che diventi pane". Gesù gli rispose: "Sta scritto: Non di solo pane vivrà l' uomo</a:t>
                      </a:r>
                      <a:r>
                        <a:rPr lang="it-IT" sz="1400" i="1" dirty="0" smtClean="0">
                          <a:latin typeface="Times New Roman"/>
                          <a:ea typeface="Calibri"/>
                          <a:cs typeface="Arial"/>
                        </a:rPr>
                        <a:t>". Il </a:t>
                      </a:r>
                      <a:r>
                        <a:rPr lang="it-IT" sz="1400" i="1" dirty="0">
                          <a:latin typeface="Times New Roman"/>
                          <a:ea typeface="Calibri"/>
                          <a:cs typeface="Arial"/>
                        </a:rPr>
                        <a:t>diavolo lo condusse in alto e, mostrandogli in un istante tutti i regni della terra, gli disse</a:t>
                      </a:r>
                      <a:r>
                        <a:rPr lang="it-IT" sz="1400" i="1" dirty="0" smtClean="0">
                          <a:latin typeface="Times New Roman"/>
                          <a:ea typeface="Calibri"/>
                          <a:cs typeface="Arial"/>
                        </a:rPr>
                        <a:t>: "</a:t>
                      </a:r>
                      <a:r>
                        <a:rPr lang="it-IT" sz="1400" i="1" dirty="0">
                          <a:latin typeface="Times New Roman"/>
                          <a:ea typeface="Calibri"/>
                          <a:cs typeface="Arial"/>
                        </a:rPr>
                        <a:t>Ti darò tutta questa potenza e la gloria di questi regni, perché è stata messa nelle mie mani e io la do a chi voglio</a:t>
                      </a:r>
                      <a:r>
                        <a:rPr lang="it-IT" sz="1400" i="1" dirty="0" smtClean="0">
                          <a:latin typeface="Times New Roman"/>
                          <a:ea typeface="Calibri"/>
                          <a:cs typeface="Arial"/>
                        </a:rPr>
                        <a:t>. Se </a:t>
                      </a:r>
                      <a:r>
                        <a:rPr lang="it-IT" sz="1400" i="1" dirty="0">
                          <a:latin typeface="Times New Roman"/>
                          <a:ea typeface="Calibri"/>
                          <a:cs typeface="Arial"/>
                        </a:rPr>
                        <a:t>ti prostri dinanzi a me tutto sarà tuo</a:t>
                      </a:r>
                      <a:r>
                        <a:rPr lang="it-IT" sz="1400" i="1" dirty="0" smtClean="0">
                          <a:latin typeface="Times New Roman"/>
                          <a:ea typeface="Calibri"/>
                          <a:cs typeface="Arial"/>
                        </a:rPr>
                        <a:t>". Gesù </a:t>
                      </a:r>
                      <a:r>
                        <a:rPr lang="it-IT" sz="1400" i="1" dirty="0">
                          <a:latin typeface="Times New Roman"/>
                          <a:ea typeface="Calibri"/>
                          <a:cs typeface="Arial"/>
                        </a:rPr>
                        <a:t>gli rispose: "Sta scritto: Solo al Signore Dio tuo ti prostrerai, lui solo adorerai". Lo condusse a Gerusalemme, </a:t>
                      </a:r>
                      <a:r>
                        <a:rPr lang="it-IT" sz="1400" i="1" u="sng" dirty="0">
                          <a:latin typeface="Times New Roman"/>
                          <a:ea typeface="Calibri"/>
                          <a:cs typeface="Arial"/>
                        </a:rPr>
                        <a:t>lo pose sul pinnacolo del tempio </a:t>
                      </a:r>
                      <a:r>
                        <a:rPr lang="it-IT" sz="1400" i="1" dirty="0">
                          <a:latin typeface="Times New Roman"/>
                          <a:ea typeface="Calibri"/>
                          <a:cs typeface="Arial"/>
                        </a:rPr>
                        <a:t>e gli disse: "Se tu sei Figlio di Dio, buttati giù; sta scritto infatti: Ai suoi angeli darà ordine per te, perché essi ti custodiscano; e anche: essi ti sosterranno con le mani, perché il tuo piede non inciampi in una pietra". Gesù gli rispose: "E' stato detto: Non tenterai il Signore Dio tuo". </a:t>
                      </a:r>
                      <a:r>
                        <a:rPr lang="it-IT" sz="1400" b="1" i="1" dirty="0">
                          <a:latin typeface="Times New Roman"/>
                          <a:ea typeface="Calibri"/>
                          <a:cs typeface="Arial"/>
                        </a:rPr>
                        <a:t>Dopo aver esaurito ogni specie di tentazione, il diavolo si allontanò da lui per ritornare al tempo fissato</a:t>
                      </a:r>
                      <a:r>
                        <a:rPr lang="it-IT" sz="1400" i="1" dirty="0">
                          <a:latin typeface="Times New Roman"/>
                          <a:ea typeface="Calibri"/>
                          <a:cs typeface="Arial"/>
                        </a:rPr>
                        <a:t>. </a:t>
                      </a:r>
                      <a:r>
                        <a:rPr lang="it-IT" sz="1400" b="0" i="1" dirty="0">
                          <a:latin typeface="Times New Roman"/>
                          <a:ea typeface="Calibri"/>
                          <a:cs typeface="Arial"/>
                        </a:rPr>
                        <a:t>Vedi 22,3</a:t>
                      </a:r>
                      <a:endParaRPr lang="it-IT" sz="1400" b="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7200" dirty="0" smtClean="0">
                <a:solidFill>
                  <a:srgbClr val="C00000"/>
                </a:solidFill>
              </a:rPr>
              <a:t>Attività taumaturgica e liberatrice </a:t>
            </a:r>
            <a:endParaRPr lang="it-IT" sz="72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latin typeface="Arial Black" pitchFamily="34" charset="0"/>
              </a:rPr>
              <a:t>Frammento </a:t>
            </a:r>
            <a:r>
              <a:rPr lang="it-IT" b="1" dirty="0" err="1" smtClean="0">
                <a:solidFill>
                  <a:srgbClr val="FF0000"/>
                </a:solidFill>
                <a:latin typeface="Arial Black" pitchFamily="34" charset="0"/>
              </a:rPr>
              <a:t>Muratoriano</a:t>
            </a:r>
            <a:endParaRPr lang="it-IT" b="1" dirty="0">
              <a:solidFill>
                <a:srgbClr val="FF0000"/>
              </a:solidFill>
              <a:latin typeface="Arial Black" pitchFamily="34" charset="0"/>
            </a:endParaRPr>
          </a:p>
        </p:txBody>
      </p:sp>
      <p:sp>
        <p:nvSpPr>
          <p:cNvPr id="3" name="Segnaposto contenuto 2"/>
          <p:cNvSpPr>
            <a:spLocks noGrp="1"/>
          </p:cNvSpPr>
          <p:nvPr>
            <p:ph idx="1"/>
          </p:nvPr>
        </p:nvSpPr>
        <p:spPr/>
        <p:txBody>
          <a:bodyPr>
            <a:normAutofit/>
          </a:bodyPr>
          <a:lstStyle/>
          <a:p>
            <a:pPr algn="ctr">
              <a:buNone/>
            </a:pPr>
            <a:r>
              <a:rPr lang="it-IT" dirty="0" smtClean="0"/>
              <a:t>Il </a:t>
            </a:r>
            <a:r>
              <a:rPr lang="it-IT" b="1" dirty="0" smtClean="0"/>
              <a:t>primo documento ufficiale </a:t>
            </a:r>
            <a:r>
              <a:rPr lang="it-IT" dirty="0" smtClean="0"/>
              <a:t>con l’elenco dei Libri costituenti il NT è il </a:t>
            </a:r>
            <a:r>
              <a:rPr lang="it-IT" b="1" i="1" dirty="0" smtClean="0">
                <a:solidFill>
                  <a:srgbClr val="FF0000"/>
                </a:solidFill>
              </a:rPr>
              <a:t>Frammento </a:t>
            </a:r>
            <a:r>
              <a:rPr lang="it-IT" b="1" i="1" dirty="0" err="1" smtClean="0">
                <a:solidFill>
                  <a:srgbClr val="FF0000"/>
                </a:solidFill>
              </a:rPr>
              <a:t>Muratoriano</a:t>
            </a:r>
            <a:r>
              <a:rPr lang="it-IT" i="1" dirty="0" smtClean="0"/>
              <a:t> </a:t>
            </a:r>
            <a:r>
              <a:rPr lang="it-IT" dirty="0" smtClean="0"/>
              <a:t>dal nome di colui </a:t>
            </a:r>
            <a:r>
              <a:rPr lang="it-IT" sz="2400" dirty="0" smtClean="0"/>
              <a:t>(Ludovico Antonio Muratori)</a:t>
            </a:r>
            <a:r>
              <a:rPr lang="it-IT" dirty="0" smtClean="0"/>
              <a:t> che lo scoprì e lo fece pubblicare nel 1740. In esso sono riconosciuti ‘validi’ i </a:t>
            </a:r>
            <a:r>
              <a:rPr lang="it-IT" b="1" dirty="0" smtClean="0"/>
              <a:t>quattro Vangeli, gli Atti, 13 lettere di Paolo, Giuda, 1 e 2 Giovanni e l’Apocalisse</a:t>
            </a:r>
            <a:r>
              <a:rPr lang="it-IT" dirty="0" smtClean="0"/>
              <a:t>. </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0"/>
          <a:ext cx="9144000" cy="6858000"/>
        </p:xfrm>
        <a:graphic>
          <a:graphicData uri="http://schemas.openxmlformats.org/drawingml/2006/table">
            <a:tbl>
              <a:tblPr firstRow="1" bandRow="1">
                <a:tableStyleId>{5C22544A-7EE6-4342-B048-85BDC9FD1C3A}</a:tableStyleId>
              </a:tblPr>
              <a:tblGrid>
                <a:gridCol w="3048000"/>
                <a:gridCol w="3048000"/>
                <a:gridCol w="3048000"/>
              </a:tblGrid>
              <a:tr h="644482">
                <a:tc>
                  <a:txBody>
                    <a:bodyPr/>
                    <a:lstStyle/>
                    <a:p>
                      <a:pPr algn="ctr">
                        <a:lnSpc>
                          <a:spcPct val="115000"/>
                        </a:lnSpc>
                        <a:spcAft>
                          <a:spcPts val="0"/>
                        </a:spcAft>
                      </a:pPr>
                      <a:r>
                        <a:rPr lang="it-IT" sz="2000" dirty="0">
                          <a:latin typeface="Times New Roman"/>
                          <a:ea typeface="Calibri"/>
                          <a:cs typeface="Arial"/>
                        </a:rPr>
                        <a:t>Mt 4,23-25</a:t>
                      </a:r>
                      <a:endParaRPr lang="it-IT" sz="2000" dirty="0">
                        <a:latin typeface="Calibri"/>
                        <a:ea typeface="Calibri"/>
                        <a:cs typeface="Arial"/>
                      </a:endParaRPr>
                    </a:p>
                  </a:txBody>
                  <a:tcPr marL="68580" marR="68580" marT="0" marB="0"/>
                </a:tc>
                <a:tc>
                  <a:txBody>
                    <a:bodyPr/>
                    <a:lstStyle/>
                    <a:p>
                      <a:pPr algn="ctr">
                        <a:lnSpc>
                          <a:spcPct val="115000"/>
                        </a:lnSpc>
                        <a:spcAft>
                          <a:spcPts val="0"/>
                        </a:spcAft>
                      </a:pPr>
                      <a:r>
                        <a:rPr lang="it-IT" sz="2000" dirty="0">
                          <a:latin typeface="Times New Roman"/>
                          <a:ea typeface="Calibri"/>
                          <a:cs typeface="Arial"/>
                        </a:rPr>
                        <a:t>Mc 3,7-12</a:t>
                      </a:r>
                      <a:endParaRPr lang="it-IT" sz="2000" dirty="0">
                        <a:latin typeface="Calibri"/>
                        <a:ea typeface="Calibri"/>
                        <a:cs typeface="Arial"/>
                      </a:endParaRPr>
                    </a:p>
                  </a:txBody>
                  <a:tcPr marL="68580" marR="68580" marT="0" marB="0"/>
                </a:tc>
                <a:tc>
                  <a:txBody>
                    <a:bodyPr/>
                    <a:lstStyle/>
                    <a:p>
                      <a:pPr algn="ctr">
                        <a:lnSpc>
                          <a:spcPct val="115000"/>
                        </a:lnSpc>
                        <a:spcAft>
                          <a:spcPts val="0"/>
                        </a:spcAft>
                      </a:pPr>
                      <a:r>
                        <a:rPr lang="it-IT" sz="2000" dirty="0" err="1">
                          <a:latin typeface="Times New Roman"/>
                          <a:ea typeface="Calibri"/>
                          <a:cs typeface="Arial"/>
                        </a:rPr>
                        <a:t>Lc</a:t>
                      </a:r>
                      <a:r>
                        <a:rPr lang="it-IT" sz="2000" dirty="0">
                          <a:latin typeface="Times New Roman"/>
                          <a:ea typeface="Calibri"/>
                          <a:cs typeface="Arial"/>
                        </a:rPr>
                        <a:t> 6,17-19</a:t>
                      </a:r>
                      <a:endParaRPr lang="it-IT" sz="2000" dirty="0">
                        <a:latin typeface="Calibri"/>
                        <a:ea typeface="Calibri"/>
                        <a:cs typeface="Arial"/>
                      </a:endParaRPr>
                    </a:p>
                  </a:txBody>
                  <a:tcPr marL="68580" marR="68580" marT="0" marB="0"/>
                </a:tc>
              </a:tr>
              <a:tr h="6213518">
                <a:tc>
                  <a:txBody>
                    <a:bodyPr/>
                    <a:lstStyle/>
                    <a:p>
                      <a:pPr algn="ctr">
                        <a:lnSpc>
                          <a:spcPct val="115000"/>
                        </a:lnSpc>
                        <a:spcAft>
                          <a:spcPts val="0"/>
                        </a:spcAft>
                      </a:pPr>
                      <a:r>
                        <a:rPr lang="it-IT" sz="1600" i="1" dirty="0">
                          <a:latin typeface="Times New Roman"/>
                          <a:ea typeface="Calibri"/>
                          <a:cs typeface="Arial"/>
                        </a:rPr>
                        <a:t>Gesù andava attorno per tutta la </a:t>
                      </a:r>
                      <a:r>
                        <a:rPr lang="it-IT" sz="1600" b="1" i="1" dirty="0">
                          <a:latin typeface="Times New Roman"/>
                          <a:ea typeface="Calibri"/>
                          <a:cs typeface="Arial"/>
                        </a:rPr>
                        <a:t>Galilea</a:t>
                      </a:r>
                      <a:r>
                        <a:rPr lang="it-IT" sz="1600" i="1" dirty="0">
                          <a:latin typeface="Times New Roman"/>
                          <a:ea typeface="Calibri"/>
                          <a:cs typeface="Arial"/>
                        </a:rPr>
                        <a:t>, insegnando nelle loro </a:t>
                      </a:r>
                      <a:r>
                        <a:rPr lang="it-IT" sz="1600" b="1" i="1" dirty="0">
                          <a:latin typeface="Times New Roman"/>
                          <a:ea typeface="Calibri"/>
                          <a:cs typeface="Arial"/>
                        </a:rPr>
                        <a:t>sinagoghe</a:t>
                      </a:r>
                      <a:r>
                        <a:rPr lang="it-IT" sz="1600" i="1" dirty="0">
                          <a:latin typeface="Times New Roman"/>
                          <a:ea typeface="Calibri"/>
                          <a:cs typeface="Arial"/>
                        </a:rPr>
                        <a:t> e predicando la buona novella del regno e </a:t>
                      </a:r>
                      <a:r>
                        <a:rPr lang="it-IT" sz="1600" i="1" u="sng" dirty="0">
                          <a:latin typeface="Times New Roman"/>
                          <a:ea typeface="Calibri"/>
                          <a:cs typeface="Arial"/>
                        </a:rPr>
                        <a:t>curando ogni sorta di malattie e di infermità nel popolo</a:t>
                      </a:r>
                      <a:r>
                        <a:rPr lang="it-IT" sz="1600" i="1" dirty="0">
                          <a:latin typeface="Times New Roman"/>
                          <a:ea typeface="Calibri"/>
                          <a:cs typeface="Arial"/>
                        </a:rPr>
                        <a:t>. La sua fama si sparse per tutta la Siria e così condussero a lui tutti i malati, tormentati da varie malattie e dolori, </a:t>
                      </a:r>
                      <a:r>
                        <a:rPr lang="it-IT" sz="1600" b="1" i="1" dirty="0">
                          <a:latin typeface="Times New Roman"/>
                          <a:ea typeface="Calibri"/>
                          <a:cs typeface="Arial"/>
                        </a:rPr>
                        <a:t>indemoniati</a:t>
                      </a:r>
                      <a:r>
                        <a:rPr lang="it-IT" sz="1600" i="1" dirty="0">
                          <a:latin typeface="Times New Roman"/>
                          <a:ea typeface="Calibri"/>
                          <a:cs typeface="Arial"/>
                        </a:rPr>
                        <a:t>, epilettici e paralitici; ed egli li </a:t>
                      </a:r>
                      <a:r>
                        <a:rPr lang="it-IT" sz="1600" i="1" u="sng" dirty="0">
                          <a:latin typeface="Times New Roman"/>
                          <a:ea typeface="Calibri"/>
                          <a:cs typeface="Arial"/>
                        </a:rPr>
                        <a:t>guariva</a:t>
                      </a:r>
                      <a:r>
                        <a:rPr lang="it-IT" sz="1600" i="1" dirty="0">
                          <a:latin typeface="Times New Roman"/>
                          <a:ea typeface="Calibri"/>
                          <a:cs typeface="Arial"/>
                        </a:rPr>
                        <a:t>. E grandi folle cominciarono a seguirlo dalla </a:t>
                      </a:r>
                      <a:r>
                        <a:rPr lang="it-IT" sz="1600" i="1" u="sng" dirty="0">
                          <a:latin typeface="Times New Roman"/>
                          <a:ea typeface="Calibri"/>
                          <a:cs typeface="Arial"/>
                        </a:rPr>
                        <a:t>Galilea, dalla </a:t>
                      </a:r>
                      <a:r>
                        <a:rPr lang="it-IT" sz="1600" i="1" u="sng" dirty="0" err="1">
                          <a:latin typeface="Times New Roman"/>
                          <a:ea typeface="Calibri"/>
                          <a:cs typeface="Arial"/>
                        </a:rPr>
                        <a:t>Decàpoli</a:t>
                      </a:r>
                      <a:r>
                        <a:rPr lang="it-IT" sz="1600" i="1" u="sng" dirty="0">
                          <a:latin typeface="Times New Roman"/>
                          <a:ea typeface="Calibri"/>
                          <a:cs typeface="Arial"/>
                        </a:rPr>
                        <a:t>, da Gerusalemme, dalla Giudea e da oltre il Giordano</a:t>
                      </a:r>
                      <a:r>
                        <a:rPr lang="it-IT" sz="1600" i="1" dirty="0">
                          <a:latin typeface="Times New Roman"/>
                          <a:ea typeface="Calibri"/>
                          <a:cs typeface="Arial"/>
                        </a:rPr>
                        <a:t>. </a:t>
                      </a:r>
                      <a:endParaRPr lang="it-IT" sz="1600" dirty="0">
                        <a:latin typeface="Calibri"/>
                        <a:ea typeface="Calibri"/>
                        <a:cs typeface="Arial"/>
                      </a:endParaRPr>
                    </a:p>
                  </a:txBody>
                  <a:tcPr marL="68580" marR="68580" marT="0" marB="0"/>
                </a:tc>
                <a:tc>
                  <a:txBody>
                    <a:bodyPr/>
                    <a:lstStyle/>
                    <a:p>
                      <a:pPr algn="ctr">
                        <a:lnSpc>
                          <a:spcPct val="115000"/>
                        </a:lnSpc>
                        <a:spcAft>
                          <a:spcPts val="0"/>
                        </a:spcAft>
                      </a:pPr>
                      <a:r>
                        <a:rPr lang="it-IT" sz="1600" i="1" dirty="0">
                          <a:latin typeface="Times New Roman"/>
                          <a:ea typeface="Calibri"/>
                          <a:cs typeface="Arial"/>
                        </a:rPr>
                        <a:t>Gesù intanto si ritirò presso il mare con i suoi discepoli e lo seguì molta folla dalla </a:t>
                      </a:r>
                      <a:r>
                        <a:rPr lang="it-IT" sz="1600" i="1" u="sng" dirty="0">
                          <a:latin typeface="Times New Roman"/>
                          <a:ea typeface="Calibri"/>
                          <a:cs typeface="Arial"/>
                        </a:rPr>
                        <a:t>Galilea. Dalla Giudea e da Gerusalemme e dall' </a:t>
                      </a:r>
                      <a:r>
                        <a:rPr lang="it-IT" sz="1600" i="1" u="sng" dirty="0" err="1">
                          <a:latin typeface="Times New Roman"/>
                          <a:ea typeface="Calibri"/>
                          <a:cs typeface="Arial"/>
                        </a:rPr>
                        <a:t>Idumea</a:t>
                      </a:r>
                      <a:r>
                        <a:rPr lang="it-IT" sz="1600" i="1" u="sng" dirty="0">
                          <a:latin typeface="Times New Roman"/>
                          <a:ea typeface="Calibri"/>
                          <a:cs typeface="Arial"/>
                        </a:rPr>
                        <a:t> e dalla Transgiordania e dalle parti di Tiro e </a:t>
                      </a:r>
                      <a:r>
                        <a:rPr lang="it-IT" sz="1600" i="1" u="sng" dirty="0" err="1">
                          <a:latin typeface="Times New Roman"/>
                          <a:ea typeface="Calibri"/>
                          <a:cs typeface="Arial"/>
                        </a:rPr>
                        <a:t>Sidone</a:t>
                      </a:r>
                      <a:r>
                        <a:rPr lang="it-IT" sz="1600" i="1" u="sng" dirty="0">
                          <a:latin typeface="Times New Roman"/>
                          <a:ea typeface="Calibri"/>
                          <a:cs typeface="Arial"/>
                        </a:rPr>
                        <a:t> </a:t>
                      </a:r>
                      <a:r>
                        <a:rPr lang="it-IT" sz="1600" i="1" dirty="0">
                          <a:latin typeface="Times New Roman"/>
                          <a:ea typeface="Calibri"/>
                          <a:cs typeface="Arial"/>
                        </a:rPr>
                        <a:t>una gran folla, sentendo ciò che faceva, si recò da lui. Allora egli pregò i suoi discepoli che gli mettessero a disposizione una barca, a causa della folla, perché non lo schiacciassero. Infatti ne aveva </a:t>
                      </a:r>
                      <a:r>
                        <a:rPr lang="it-IT" sz="1600" i="1" u="sng" dirty="0">
                          <a:latin typeface="Times New Roman"/>
                          <a:ea typeface="Calibri"/>
                          <a:cs typeface="Arial"/>
                        </a:rPr>
                        <a:t>guariti molti</a:t>
                      </a:r>
                      <a:r>
                        <a:rPr lang="it-IT" sz="1600" i="1" dirty="0">
                          <a:latin typeface="Times New Roman"/>
                          <a:ea typeface="Calibri"/>
                          <a:cs typeface="Arial"/>
                        </a:rPr>
                        <a:t>, così che quanti avevano qualche male gli si gettavano addosso per toccarlo. Gli </a:t>
                      </a:r>
                      <a:r>
                        <a:rPr lang="it-IT" sz="1600" i="1" u="sng" dirty="0">
                          <a:latin typeface="Times New Roman"/>
                          <a:ea typeface="Calibri"/>
                          <a:cs typeface="Arial"/>
                        </a:rPr>
                        <a:t>spiriti immondi</a:t>
                      </a:r>
                      <a:r>
                        <a:rPr lang="it-IT" sz="1600" i="1" dirty="0">
                          <a:latin typeface="Times New Roman"/>
                          <a:ea typeface="Calibri"/>
                          <a:cs typeface="Arial"/>
                        </a:rPr>
                        <a:t>, quando lo vedevano, gli si gettavano ai piedi gridando: "Tu sei il Figlio di Dio!". </a:t>
                      </a:r>
                      <a:r>
                        <a:rPr lang="it-IT" sz="1600" b="1" i="1" dirty="0">
                          <a:latin typeface="Times New Roman"/>
                          <a:ea typeface="Calibri"/>
                          <a:cs typeface="Arial"/>
                        </a:rPr>
                        <a:t>Ma egli li sgridava severamente perché non lo manifestassero</a:t>
                      </a:r>
                      <a:r>
                        <a:rPr lang="it-IT" sz="1600" i="1" dirty="0">
                          <a:latin typeface="Times New Roman"/>
                          <a:ea typeface="Calibri"/>
                          <a:cs typeface="Arial"/>
                        </a:rPr>
                        <a:t>. </a:t>
                      </a:r>
                      <a:endParaRPr lang="it-IT" sz="1600" dirty="0">
                        <a:latin typeface="Calibri"/>
                        <a:ea typeface="Calibri"/>
                        <a:cs typeface="Arial"/>
                      </a:endParaRPr>
                    </a:p>
                  </a:txBody>
                  <a:tcPr marL="68580" marR="68580" marT="0" marB="0"/>
                </a:tc>
                <a:tc>
                  <a:txBody>
                    <a:bodyPr/>
                    <a:lstStyle/>
                    <a:p>
                      <a:pPr algn="ctr">
                        <a:lnSpc>
                          <a:spcPct val="115000"/>
                        </a:lnSpc>
                        <a:spcAft>
                          <a:spcPts val="0"/>
                        </a:spcAft>
                      </a:pPr>
                      <a:r>
                        <a:rPr lang="it-IT" sz="1600" i="1" dirty="0">
                          <a:latin typeface="Times New Roman"/>
                          <a:ea typeface="Calibri"/>
                          <a:cs typeface="Arial"/>
                        </a:rPr>
                        <a:t>Disceso con loro, si fermò in un luogo pianeggiante. C' era gran folla di suoi discepoli e gran moltitudine di gente </a:t>
                      </a:r>
                      <a:r>
                        <a:rPr lang="it-IT" sz="1600" i="1" u="sng" dirty="0">
                          <a:latin typeface="Times New Roman"/>
                          <a:ea typeface="Calibri"/>
                          <a:cs typeface="Arial"/>
                        </a:rPr>
                        <a:t>da tutta la Giudea, da Gerusalemme e dal litorale di Tiro e di </a:t>
                      </a:r>
                      <a:r>
                        <a:rPr lang="it-IT" sz="1600" i="1" u="sng" dirty="0" err="1">
                          <a:latin typeface="Times New Roman"/>
                          <a:ea typeface="Calibri"/>
                          <a:cs typeface="Arial"/>
                        </a:rPr>
                        <a:t>Sidone</a:t>
                      </a:r>
                      <a:r>
                        <a:rPr lang="it-IT" sz="1600" i="1" dirty="0">
                          <a:latin typeface="Times New Roman"/>
                          <a:ea typeface="Calibri"/>
                          <a:cs typeface="Arial"/>
                        </a:rPr>
                        <a:t>, che erano venuti per </a:t>
                      </a:r>
                      <a:r>
                        <a:rPr lang="it-IT" sz="1600" b="1" i="1" dirty="0">
                          <a:latin typeface="Times New Roman"/>
                          <a:ea typeface="Calibri"/>
                          <a:cs typeface="Arial"/>
                        </a:rPr>
                        <a:t>ascoltarlo</a:t>
                      </a:r>
                      <a:r>
                        <a:rPr lang="it-IT" sz="1600" i="1" dirty="0">
                          <a:latin typeface="Times New Roman"/>
                          <a:ea typeface="Calibri"/>
                          <a:cs typeface="Arial"/>
                        </a:rPr>
                        <a:t> ed </a:t>
                      </a:r>
                      <a:r>
                        <a:rPr lang="it-IT" sz="1600" i="1" u="sng" dirty="0">
                          <a:latin typeface="Times New Roman"/>
                          <a:ea typeface="Calibri"/>
                          <a:cs typeface="Arial"/>
                        </a:rPr>
                        <a:t>esser guariti dalle loro malattie</a:t>
                      </a:r>
                      <a:r>
                        <a:rPr lang="it-IT" sz="1600" i="1" dirty="0">
                          <a:latin typeface="Times New Roman"/>
                          <a:ea typeface="Calibri"/>
                          <a:cs typeface="Arial"/>
                        </a:rPr>
                        <a:t>; anche quelli che erano tormentati </a:t>
                      </a:r>
                      <a:r>
                        <a:rPr lang="it-IT" sz="1600" i="1" u="sng" dirty="0">
                          <a:latin typeface="Times New Roman"/>
                          <a:ea typeface="Calibri"/>
                          <a:cs typeface="Arial"/>
                        </a:rPr>
                        <a:t>da spiriti immondi</a:t>
                      </a:r>
                      <a:r>
                        <a:rPr lang="it-IT" sz="1600" i="1" dirty="0">
                          <a:latin typeface="Times New Roman"/>
                          <a:ea typeface="Calibri"/>
                          <a:cs typeface="Arial"/>
                        </a:rPr>
                        <a:t>, venivano </a:t>
                      </a:r>
                      <a:r>
                        <a:rPr lang="it-IT" sz="1600" i="1" u="sng" dirty="0">
                          <a:latin typeface="Times New Roman"/>
                          <a:ea typeface="Calibri"/>
                          <a:cs typeface="Arial"/>
                        </a:rPr>
                        <a:t>guariti</a:t>
                      </a:r>
                      <a:r>
                        <a:rPr lang="it-IT" sz="1600" i="1" dirty="0">
                          <a:latin typeface="Times New Roman"/>
                          <a:ea typeface="Calibri"/>
                          <a:cs typeface="Arial"/>
                        </a:rPr>
                        <a:t>. Tutta la folla cercava di toccarlo, perché da lui usciva una forza che sanava tutti. </a:t>
                      </a:r>
                      <a:endParaRPr lang="it-IT" sz="16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Tipico di Matteo …</a:t>
            </a:r>
            <a:endParaRPr lang="it-IT" dirty="0"/>
          </a:p>
        </p:txBody>
      </p:sp>
      <p:sp>
        <p:nvSpPr>
          <p:cNvPr id="3" name="Segnaposto contenuto 2"/>
          <p:cNvSpPr>
            <a:spLocks noGrp="1"/>
          </p:cNvSpPr>
          <p:nvPr>
            <p:ph idx="1"/>
          </p:nvPr>
        </p:nvSpPr>
        <p:spPr/>
        <p:txBody>
          <a:bodyPr/>
          <a:lstStyle/>
          <a:p>
            <a:pPr algn="ctr">
              <a:buNone/>
            </a:pPr>
            <a:endParaRPr lang="it-IT" dirty="0" smtClean="0"/>
          </a:p>
          <a:p>
            <a:pPr algn="ctr">
              <a:buNone/>
            </a:pPr>
            <a:r>
              <a:rPr lang="it-IT" sz="6000" b="1" dirty="0" smtClean="0">
                <a:solidFill>
                  <a:srgbClr val="7030A0"/>
                </a:solidFill>
              </a:rPr>
              <a:t>‘Geenna’ </a:t>
            </a:r>
            <a:r>
              <a:rPr lang="it-IT" dirty="0" smtClean="0"/>
              <a:t>Mt 5,20-48</a:t>
            </a:r>
          </a:p>
          <a:p>
            <a:pPr>
              <a:buNone/>
            </a:pP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endParaRPr lang="it-IT" dirty="0" smtClean="0"/>
          </a:p>
          <a:p>
            <a:pPr algn="ctr">
              <a:buNone/>
            </a:pPr>
            <a:r>
              <a:rPr lang="it-IT" dirty="0" smtClean="0"/>
              <a:t>Padre nostro Mt 6,9-13 e </a:t>
            </a:r>
            <a:r>
              <a:rPr lang="it-IT" dirty="0" err="1" smtClean="0"/>
              <a:t>Lc</a:t>
            </a:r>
            <a:r>
              <a:rPr lang="it-IT" dirty="0" smtClean="0"/>
              <a:t> 11,2-4: </a:t>
            </a:r>
          </a:p>
          <a:p>
            <a:pPr algn="ctr">
              <a:buNone/>
            </a:pPr>
            <a:r>
              <a:rPr lang="it-IT" i="1" dirty="0" smtClean="0"/>
              <a:t>non entriamo nella tentazione</a:t>
            </a: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endParaRPr lang="it-IT" sz="7200" dirty="0" smtClean="0">
              <a:solidFill>
                <a:srgbClr val="C00000"/>
              </a:solidFill>
            </a:endParaRPr>
          </a:p>
          <a:p>
            <a:pPr algn="ctr">
              <a:buNone/>
            </a:pPr>
            <a:r>
              <a:rPr lang="it-IT" sz="7200" dirty="0" smtClean="0">
                <a:solidFill>
                  <a:srgbClr val="C00000"/>
                </a:solidFill>
              </a:rPr>
              <a:t>Parola e liberazione</a:t>
            </a:r>
            <a:endParaRPr lang="it-IT" sz="7200" dirty="0">
              <a:solidFill>
                <a:srgbClr val="C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44624"/>
          <a:ext cx="9144000" cy="6813416"/>
        </p:xfrm>
        <a:graphic>
          <a:graphicData uri="http://schemas.openxmlformats.org/drawingml/2006/table">
            <a:tbl>
              <a:tblPr firstRow="1" bandRow="1">
                <a:tableStyleId>{5C22544A-7EE6-4342-B048-85BDC9FD1C3A}</a:tableStyleId>
              </a:tblPr>
              <a:tblGrid>
                <a:gridCol w="3048000"/>
                <a:gridCol w="3048000"/>
                <a:gridCol w="3048000"/>
              </a:tblGrid>
              <a:tr h="504056">
                <a:tc>
                  <a:txBody>
                    <a:bodyPr/>
                    <a:lstStyle/>
                    <a:p>
                      <a:pPr algn="ctr">
                        <a:lnSpc>
                          <a:spcPct val="115000"/>
                        </a:lnSpc>
                        <a:spcAft>
                          <a:spcPts val="0"/>
                        </a:spcAft>
                      </a:pPr>
                      <a:r>
                        <a:rPr lang="it-IT" sz="1600" dirty="0">
                          <a:latin typeface="Times New Roman"/>
                          <a:ea typeface="Calibri"/>
                          <a:cs typeface="Arial"/>
                        </a:rPr>
                        <a:t>Mt 8,16-17</a:t>
                      </a:r>
                      <a:endParaRPr lang="it-IT" sz="1600" dirty="0">
                        <a:latin typeface="Calibri"/>
                        <a:ea typeface="Calibri"/>
                        <a:cs typeface="Arial"/>
                      </a:endParaRPr>
                    </a:p>
                  </a:txBody>
                  <a:tcPr marL="68580" marR="68580" marT="0" marB="0"/>
                </a:tc>
                <a:tc>
                  <a:txBody>
                    <a:bodyPr/>
                    <a:lstStyle/>
                    <a:p>
                      <a:pPr algn="ctr">
                        <a:lnSpc>
                          <a:spcPct val="115000"/>
                        </a:lnSpc>
                        <a:spcAft>
                          <a:spcPts val="0"/>
                        </a:spcAft>
                      </a:pPr>
                      <a:r>
                        <a:rPr lang="it-IT" sz="1600" dirty="0">
                          <a:latin typeface="Times New Roman"/>
                          <a:ea typeface="Calibri"/>
                          <a:cs typeface="Arial"/>
                        </a:rPr>
                        <a:t>Mc 1,32-34</a:t>
                      </a:r>
                      <a:endParaRPr lang="it-IT" sz="1600" dirty="0">
                        <a:latin typeface="Calibri"/>
                        <a:ea typeface="Calibri"/>
                        <a:cs typeface="Arial"/>
                      </a:endParaRPr>
                    </a:p>
                  </a:txBody>
                  <a:tcPr marL="68580" marR="68580" marT="0" marB="0"/>
                </a:tc>
                <a:tc>
                  <a:txBody>
                    <a:bodyPr/>
                    <a:lstStyle/>
                    <a:p>
                      <a:pPr algn="ctr">
                        <a:lnSpc>
                          <a:spcPct val="115000"/>
                        </a:lnSpc>
                        <a:spcAft>
                          <a:spcPts val="0"/>
                        </a:spcAft>
                      </a:pPr>
                      <a:r>
                        <a:rPr lang="it-IT" sz="1600" dirty="0" err="1">
                          <a:latin typeface="Times New Roman"/>
                          <a:ea typeface="Calibri"/>
                          <a:cs typeface="Arial"/>
                        </a:rPr>
                        <a:t>Lc</a:t>
                      </a:r>
                      <a:r>
                        <a:rPr lang="it-IT" sz="1600" dirty="0">
                          <a:latin typeface="Times New Roman"/>
                          <a:ea typeface="Calibri"/>
                          <a:cs typeface="Arial"/>
                        </a:rPr>
                        <a:t> 4,40-41</a:t>
                      </a:r>
                      <a:endParaRPr lang="it-IT" sz="1600" dirty="0">
                        <a:latin typeface="Calibri"/>
                        <a:ea typeface="Calibri"/>
                        <a:cs typeface="Arial"/>
                      </a:endParaRPr>
                    </a:p>
                  </a:txBody>
                  <a:tcPr marL="68580" marR="68580" marT="0" marB="0"/>
                </a:tc>
              </a:tr>
              <a:tr h="5810715">
                <a:tc>
                  <a:txBody>
                    <a:bodyPr/>
                    <a:lstStyle/>
                    <a:p>
                      <a:pPr algn="ctr">
                        <a:lnSpc>
                          <a:spcPct val="115000"/>
                        </a:lnSpc>
                        <a:spcAft>
                          <a:spcPts val="0"/>
                        </a:spcAft>
                      </a:pPr>
                      <a:r>
                        <a:rPr lang="it-IT" sz="2400" i="1" dirty="0">
                          <a:latin typeface="Times New Roman"/>
                          <a:ea typeface="Calibri"/>
                          <a:cs typeface="Arial"/>
                        </a:rPr>
                        <a:t>Venuta la sera, gli portarono </a:t>
                      </a:r>
                      <a:r>
                        <a:rPr lang="it-IT" sz="2400" b="1" i="1" dirty="0">
                          <a:latin typeface="Times New Roman"/>
                          <a:ea typeface="Calibri"/>
                          <a:cs typeface="Arial"/>
                        </a:rPr>
                        <a:t>molti indemoniati</a:t>
                      </a:r>
                      <a:r>
                        <a:rPr lang="it-IT" sz="2400" i="1" dirty="0">
                          <a:latin typeface="Times New Roman"/>
                          <a:ea typeface="Calibri"/>
                          <a:cs typeface="Arial"/>
                        </a:rPr>
                        <a:t> ed egli </a:t>
                      </a:r>
                      <a:r>
                        <a:rPr lang="it-IT" sz="2400" b="1" i="1" dirty="0">
                          <a:latin typeface="Times New Roman"/>
                          <a:ea typeface="Calibri"/>
                          <a:cs typeface="Arial"/>
                        </a:rPr>
                        <a:t>scacciò gli spiriti con la sua parola </a:t>
                      </a:r>
                      <a:r>
                        <a:rPr lang="it-IT" sz="2400" i="1" dirty="0">
                          <a:latin typeface="Times New Roman"/>
                          <a:ea typeface="Calibri"/>
                          <a:cs typeface="Arial"/>
                        </a:rPr>
                        <a:t>e guarì tutti i malati, perché si adempisse ciò che era stato detto per mezzo del profeta Isaia: </a:t>
                      </a:r>
                      <a:r>
                        <a:rPr lang="it-IT" sz="2400" b="1" i="1" dirty="0">
                          <a:latin typeface="Times New Roman"/>
                          <a:ea typeface="Calibri"/>
                          <a:cs typeface="Arial"/>
                        </a:rPr>
                        <a:t>‘Egli ha preso le nostre infermità e si è addossato le nostre malattie’</a:t>
                      </a:r>
                      <a:r>
                        <a:rPr lang="it-IT" sz="2400" i="1" dirty="0">
                          <a:latin typeface="Times New Roman"/>
                          <a:ea typeface="Calibri"/>
                          <a:cs typeface="Arial"/>
                        </a:rPr>
                        <a:t>.</a:t>
                      </a:r>
                      <a:endParaRPr lang="it-IT" sz="2400" dirty="0">
                        <a:latin typeface="Calibri"/>
                        <a:ea typeface="Calibri"/>
                        <a:cs typeface="Arial"/>
                      </a:endParaRPr>
                    </a:p>
                  </a:txBody>
                  <a:tcPr marL="68580" marR="68580" marT="0" marB="0"/>
                </a:tc>
                <a:tc>
                  <a:txBody>
                    <a:bodyPr/>
                    <a:lstStyle/>
                    <a:p>
                      <a:pPr algn="ctr">
                        <a:lnSpc>
                          <a:spcPct val="115000"/>
                        </a:lnSpc>
                        <a:spcAft>
                          <a:spcPts val="0"/>
                        </a:spcAft>
                      </a:pPr>
                      <a:r>
                        <a:rPr lang="it-IT" sz="2400" i="1" dirty="0">
                          <a:latin typeface="Times New Roman"/>
                          <a:ea typeface="Calibri"/>
                          <a:cs typeface="Arial"/>
                        </a:rPr>
                        <a:t>Venuta la sera, dopo il tramonto del sole, gli portavano tutti i malati e gli indemoniati. Tutta la città era riunita davanti alla porta. Guarì molti che erano afflitti da varie malattie e scacciò molti </a:t>
                      </a:r>
                      <a:r>
                        <a:rPr lang="it-IT" sz="2400" i="1" dirty="0" err="1">
                          <a:latin typeface="Times New Roman"/>
                          <a:ea typeface="Calibri"/>
                          <a:cs typeface="Arial"/>
                        </a:rPr>
                        <a:t>demòni</a:t>
                      </a:r>
                      <a:r>
                        <a:rPr lang="it-IT" sz="2400" i="1" dirty="0">
                          <a:latin typeface="Times New Roman"/>
                          <a:ea typeface="Calibri"/>
                          <a:cs typeface="Arial"/>
                        </a:rPr>
                        <a:t>; ma </a:t>
                      </a:r>
                      <a:r>
                        <a:rPr lang="it-IT" sz="2400" i="1" u="sng" dirty="0">
                          <a:latin typeface="Times New Roman"/>
                          <a:ea typeface="Calibri"/>
                          <a:cs typeface="Arial"/>
                        </a:rPr>
                        <a:t>non permetteva ai </a:t>
                      </a:r>
                      <a:r>
                        <a:rPr lang="it-IT" sz="2400" i="1" u="sng" dirty="0" err="1">
                          <a:latin typeface="Times New Roman"/>
                          <a:ea typeface="Calibri"/>
                          <a:cs typeface="Arial"/>
                        </a:rPr>
                        <a:t>demòni</a:t>
                      </a:r>
                      <a:r>
                        <a:rPr lang="it-IT" sz="2400" i="1" u="sng" dirty="0">
                          <a:latin typeface="Times New Roman"/>
                          <a:ea typeface="Calibri"/>
                          <a:cs typeface="Arial"/>
                        </a:rPr>
                        <a:t> di parlare, perché lo conoscevano</a:t>
                      </a:r>
                      <a:r>
                        <a:rPr lang="it-IT" sz="2400" i="1" dirty="0">
                          <a:latin typeface="Times New Roman"/>
                          <a:ea typeface="Calibri"/>
                          <a:cs typeface="Arial"/>
                        </a:rPr>
                        <a:t>.</a:t>
                      </a:r>
                      <a:endParaRPr lang="it-IT" sz="2400" dirty="0">
                        <a:latin typeface="Calibri"/>
                        <a:ea typeface="Calibri"/>
                        <a:cs typeface="Arial"/>
                      </a:endParaRPr>
                    </a:p>
                  </a:txBody>
                  <a:tcPr marL="68580" marR="68580" marT="0" marB="0"/>
                </a:tc>
                <a:tc>
                  <a:txBody>
                    <a:bodyPr/>
                    <a:lstStyle/>
                    <a:p>
                      <a:pPr algn="ctr">
                        <a:lnSpc>
                          <a:spcPct val="115000"/>
                        </a:lnSpc>
                        <a:spcAft>
                          <a:spcPts val="0"/>
                        </a:spcAft>
                      </a:pPr>
                      <a:r>
                        <a:rPr lang="it-IT" sz="2400" i="1" dirty="0">
                          <a:latin typeface="Times New Roman"/>
                          <a:ea typeface="Calibri"/>
                          <a:cs typeface="Arial"/>
                        </a:rPr>
                        <a:t>Al calar del sole, tutti quelli che avevano infermi colpiti da mali di ogni genere li condussero a lui. Ed egli, imponendo su ciascuno le mani, li guariva. Da molti uscivano </a:t>
                      </a:r>
                      <a:r>
                        <a:rPr lang="it-IT" sz="2400" i="1" dirty="0" err="1">
                          <a:latin typeface="Times New Roman"/>
                          <a:ea typeface="Calibri"/>
                          <a:cs typeface="Arial"/>
                        </a:rPr>
                        <a:t>demòni</a:t>
                      </a:r>
                      <a:r>
                        <a:rPr lang="it-IT" sz="2400" i="1" dirty="0">
                          <a:latin typeface="Times New Roman"/>
                          <a:ea typeface="Calibri"/>
                          <a:cs typeface="Arial"/>
                        </a:rPr>
                        <a:t> gridando: "Tu sei il Figlio di Dio!". </a:t>
                      </a:r>
                      <a:r>
                        <a:rPr lang="it-IT" sz="2400" b="1" i="1" dirty="0">
                          <a:latin typeface="Times New Roman"/>
                          <a:ea typeface="Calibri"/>
                          <a:cs typeface="Arial"/>
                        </a:rPr>
                        <a:t>Ma egli li minacciava e non li lasciava parlare, perché sapevano che era il Cristo</a:t>
                      </a:r>
                      <a:r>
                        <a:rPr lang="it-IT" sz="2400" i="1" dirty="0">
                          <a:latin typeface="Times New Roman"/>
                          <a:ea typeface="Calibri"/>
                          <a:cs typeface="Arial"/>
                        </a:rPr>
                        <a:t>. </a:t>
                      </a:r>
                      <a:endParaRPr lang="it-IT" sz="24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7200" dirty="0" smtClean="0"/>
              <a:t>Episodio estremo …</a:t>
            </a:r>
            <a:endParaRPr lang="it-IT" sz="7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27385"/>
          <a:ext cx="9144000" cy="6857999"/>
        </p:xfrm>
        <a:graphic>
          <a:graphicData uri="http://schemas.openxmlformats.org/drawingml/2006/table">
            <a:tbl>
              <a:tblPr firstRow="1" bandRow="1">
                <a:tableStyleId>{5C22544A-7EE6-4342-B048-85BDC9FD1C3A}</a:tableStyleId>
              </a:tblPr>
              <a:tblGrid>
                <a:gridCol w="3048000"/>
                <a:gridCol w="3048000"/>
                <a:gridCol w="3048000"/>
              </a:tblGrid>
              <a:tr h="351979">
                <a:tc>
                  <a:txBody>
                    <a:bodyPr/>
                    <a:lstStyle/>
                    <a:p>
                      <a:pPr algn="ctr">
                        <a:lnSpc>
                          <a:spcPct val="115000"/>
                        </a:lnSpc>
                        <a:spcAft>
                          <a:spcPts val="0"/>
                        </a:spcAft>
                      </a:pPr>
                      <a:r>
                        <a:rPr lang="it-IT" sz="1400" dirty="0">
                          <a:latin typeface="Times New Roman"/>
                          <a:ea typeface="Calibri"/>
                          <a:cs typeface="Arial"/>
                        </a:rPr>
                        <a:t>Mt 8,28-34</a:t>
                      </a:r>
                      <a:endParaRPr lang="it-IT" sz="1400" dirty="0">
                        <a:latin typeface="Calibri"/>
                        <a:ea typeface="Calibri"/>
                        <a:cs typeface="Arial"/>
                      </a:endParaRPr>
                    </a:p>
                  </a:txBody>
                  <a:tcPr marL="68580" marR="68580" marT="0" marB="0"/>
                </a:tc>
                <a:tc>
                  <a:txBody>
                    <a:bodyPr/>
                    <a:lstStyle/>
                    <a:p>
                      <a:pPr algn="ctr">
                        <a:lnSpc>
                          <a:spcPct val="115000"/>
                        </a:lnSpc>
                        <a:spcAft>
                          <a:spcPts val="0"/>
                        </a:spcAft>
                      </a:pPr>
                      <a:r>
                        <a:rPr lang="it-IT" sz="1400">
                          <a:latin typeface="Times New Roman"/>
                          <a:ea typeface="Calibri"/>
                          <a:cs typeface="Arial"/>
                        </a:rPr>
                        <a:t>Mc 5,1-20</a:t>
                      </a:r>
                      <a:endParaRPr lang="it-IT" sz="1400">
                        <a:latin typeface="Calibri"/>
                        <a:ea typeface="Calibri"/>
                        <a:cs typeface="Arial"/>
                      </a:endParaRPr>
                    </a:p>
                  </a:txBody>
                  <a:tcPr marL="68580" marR="68580" marT="0" marB="0"/>
                </a:tc>
                <a:tc>
                  <a:txBody>
                    <a:bodyPr/>
                    <a:lstStyle/>
                    <a:p>
                      <a:pPr algn="ctr">
                        <a:lnSpc>
                          <a:spcPct val="115000"/>
                        </a:lnSpc>
                        <a:spcAft>
                          <a:spcPts val="0"/>
                        </a:spcAft>
                      </a:pPr>
                      <a:r>
                        <a:rPr lang="it-IT" sz="1400" dirty="0" err="1">
                          <a:latin typeface="Times New Roman"/>
                          <a:ea typeface="Calibri"/>
                          <a:cs typeface="Arial"/>
                        </a:rPr>
                        <a:t>Lc</a:t>
                      </a:r>
                      <a:r>
                        <a:rPr lang="it-IT" sz="1400" dirty="0">
                          <a:latin typeface="Times New Roman"/>
                          <a:ea typeface="Calibri"/>
                          <a:cs typeface="Arial"/>
                        </a:rPr>
                        <a:t> 8,26-39</a:t>
                      </a:r>
                      <a:endParaRPr lang="it-IT" sz="1400" dirty="0">
                        <a:latin typeface="Calibri"/>
                        <a:ea typeface="Calibri"/>
                        <a:cs typeface="Arial"/>
                      </a:endParaRPr>
                    </a:p>
                  </a:txBody>
                  <a:tcPr marL="68580" marR="68580" marT="0" marB="0"/>
                </a:tc>
              </a:tr>
              <a:tr h="6506020">
                <a:tc>
                  <a:txBody>
                    <a:bodyPr/>
                    <a:lstStyle/>
                    <a:p>
                      <a:pPr algn="ctr">
                        <a:lnSpc>
                          <a:spcPct val="115000"/>
                        </a:lnSpc>
                        <a:spcAft>
                          <a:spcPts val="0"/>
                        </a:spcAft>
                      </a:pPr>
                      <a:r>
                        <a:rPr lang="it-IT" sz="1400" i="1" dirty="0">
                          <a:latin typeface="Times New Roman"/>
                          <a:ea typeface="Calibri"/>
                          <a:cs typeface="Arial"/>
                        </a:rPr>
                        <a:t>Giunto all' altra riva, nel paese dei </a:t>
                      </a:r>
                      <a:r>
                        <a:rPr lang="it-IT" sz="1400" b="1" i="1" dirty="0" err="1">
                          <a:latin typeface="Times New Roman"/>
                          <a:ea typeface="Calibri"/>
                          <a:cs typeface="Arial"/>
                        </a:rPr>
                        <a:t>Gadarèni</a:t>
                      </a:r>
                      <a:r>
                        <a:rPr lang="it-IT" sz="1400" i="1" dirty="0">
                          <a:latin typeface="Times New Roman"/>
                          <a:ea typeface="Calibri"/>
                          <a:cs typeface="Arial"/>
                        </a:rPr>
                        <a:t>, </a:t>
                      </a:r>
                      <a:r>
                        <a:rPr lang="it-IT" sz="1400" b="1" i="1" dirty="0">
                          <a:latin typeface="Times New Roman"/>
                          <a:ea typeface="Calibri"/>
                          <a:cs typeface="Arial"/>
                        </a:rPr>
                        <a:t>due indemoniati</a:t>
                      </a:r>
                      <a:r>
                        <a:rPr lang="it-IT" sz="1400" i="1" dirty="0">
                          <a:latin typeface="Times New Roman"/>
                          <a:ea typeface="Calibri"/>
                          <a:cs typeface="Arial"/>
                        </a:rPr>
                        <a:t>, uscendo dai sepolcri, gli vennero incontro; erano tanto furiosi che nessuno poteva più passare per quella strada. </a:t>
                      </a:r>
                      <a:r>
                        <a:rPr lang="it-IT" sz="1400" i="1" dirty="0" smtClean="0">
                          <a:latin typeface="Times New Roman"/>
                          <a:ea typeface="Calibri"/>
                          <a:cs typeface="Arial"/>
                        </a:rPr>
                        <a:t>Cominciarono </a:t>
                      </a:r>
                      <a:r>
                        <a:rPr lang="it-IT" sz="1400" i="1" dirty="0">
                          <a:latin typeface="Times New Roman"/>
                          <a:ea typeface="Calibri"/>
                          <a:cs typeface="Arial"/>
                        </a:rPr>
                        <a:t>a gridare: "Che cosa abbiamo noi in comune con te, Figlio di Dio? Sei venuto qui prima del tempo a tormentarci?". A qualche distanza da loro c'era una numerosa mandria di </a:t>
                      </a:r>
                      <a:r>
                        <a:rPr lang="it-IT" sz="1400" i="1" dirty="0">
                          <a:solidFill>
                            <a:srgbClr val="FF0000"/>
                          </a:solidFill>
                          <a:latin typeface="Times New Roman"/>
                          <a:ea typeface="Calibri"/>
                          <a:cs typeface="Arial"/>
                        </a:rPr>
                        <a:t>porci</a:t>
                      </a:r>
                      <a:r>
                        <a:rPr lang="it-IT" sz="1400" i="1" dirty="0">
                          <a:latin typeface="Times New Roman"/>
                          <a:ea typeface="Calibri"/>
                          <a:cs typeface="Arial"/>
                        </a:rPr>
                        <a:t> a pascolare; e i </a:t>
                      </a:r>
                      <a:r>
                        <a:rPr lang="it-IT" sz="1400" i="1" dirty="0" err="1">
                          <a:latin typeface="Times New Roman"/>
                          <a:ea typeface="Calibri"/>
                          <a:cs typeface="Arial"/>
                        </a:rPr>
                        <a:t>demòni</a:t>
                      </a:r>
                      <a:r>
                        <a:rPr lang="it-IT" sz="1400" i="1" dirty="0">
                          <a:latin typeface="Times New Roman"/>
                          <a:ea typeface="Calibri"/>
                          <a:cs typeface="Arial"/>
                        </a:rPr>
                        <a:t> presero a scongiurarlo dicendo: "Se ci scacci, mandaci in quella mandria". Egli disse loro: "Andate!". Ed essi, usciti dai corpi degli uomini, entrarono in quelli dei porci: ed ecco tutta la mandria si precipitò dal dirupo nel mare e perì nei flutti</a:t>
                      </a:r>
                      <a:r>
                        <a:rPr lang="it-IT" sz="1400" i="1" u="sng" dirty="0">
                          <a:latin typeface="Times New Roman"/>
                          <a:ea typeface="Calibri"/>
                          <a:cs typeface="Arial"/>
                        </a:rPr>
                        <a:t>. I mandriani allora fuggirono ed entrati in città raccontarono ogni cosa e il fatto degli indemoniati. </a:t>
                      </a:r>
                      <a:r>
                        <a:rPr lang="it-IT" sz="1400" b="1" i="1" u="none" dirty="0">
                          <a:latin typeface="Times New Roman"/>
                          <a:ea typeface="Calibri"/>
                          <a:cs typeface="Arial"/>
                        </a:rPr>
                        <a:t>Tutta la città allora uscì incontro a Gesù e, vistolo, lo pregarono che si allontanasse dal loro territorio. </a:t>
                      </a:r>
                      <a:endParaRPr lang="it-IT" sz="1400" b="1" u="none" dirty="0">
                        <a:latin typeface="Calibri"/>
                        <a:ea typeface="Calibri"/>
                        <a:cs typeface="Arial"/>
                      </a:endParaRPr>
                    </a:p>
                  </a:txBody>
                  <a:tcPr marL="68580" marR="68580" marT="0" marB="0"/>
                </a:tc>
                <a:tc>
                  <a:txBody>
                    <a:bodyPr/>
                    <a:lstStyle/>
                    <a:p>
                      <a:pPr algn="ctr">
                        <a:lnSpc>
                          <a:spcPct val="115000"/>
                        </a:lnSpc>
                        <a:spcAft>
                          <a:spcPts val="0"/>
                        </a:spcAft>
                      </a:pPr>
                      <a:r>
                        <a:rPr lang="it-IT" sz="1400" i="1" dirty="0">
                          <a:latin typeface="Times New Roman"/>
                          <a:ea typeface="Calibri"/>
                          <a:cs typeface="Arial"/>
                        </a:rPr>
                        <a:t>Intanto giunsero all' altra riva del mare, nella regione dei </a:t>
                      </a:r>
                      <a:r>
                        <a:rPr lang="it-IT" sz="1400" i="1" dirty="0" err="1">
                          <a:latin typeface="Times New Roman"/>
                          <a:ea typeface="Calibri"/>
                          <a:cs typeface="Arial"/>
                        </a:rPr>
                        <a:t>Gerasèni</a:t>
                      </a:r>
                      <a:r>
                        <a:rPr lang="it-IT" sz="1400" i="1" dirty="0">
                          <a:latin typeface="Times New Roman"/>
                          <a:ea typeface="Calibri"/>
                          <a:cs typeface="Arial"/>
                        </a:rPr>
                        <a:t>. Come scese dalla barca, gli venne incontro dai sepolcri un uomo posseduto da uno spirito immondo. Egli aveva la sua dimora nei sepolcri e nessuno più riusciva a tenerlo legato neanche con catene, perché più volte era stato legato con ceppi e catene, ma aveva sempre spezzato le catene e infranto i ceppi, e nessuno più riusciva a domarlo. Continuamente, notte e giorno, tra i sepolcri e sui monti, gridava e si percuoteva con pietre. Visto Gesù da lontano, accorse, gli si gettò ai piedi, e urlando a gran voce disse: "Che hai tu in comune con me, Gesù, Figlio del Dio altissimo? Ti scongiuro, in nome di Dio, non tormentarmi!". Gli diceva infatti: "Esci, spirito immondo, da quest' uomo!". E gli domandò: "Come ti chiami?". "Mi chiamo Legione, gli rispose, perché siamo in molti". E prese a scongiurarlo con insistenza perché non lo cacciasse fuori da quella regione. </a:t>
                      </a:r>
                      <a:endParaRPr lang="it-IT" sz="1400" dirty="0">
                        <a:latin typeface="Calibri"/>
                        <a:ea typeface="Calibri"/>
                        <a:cs typeface="Arial"/>
                      </a:endParaRPr>
                    </a:p>
                  </a:txBody>
                  <a:tcPr marL="68580" marR="68580" marT="0" marB="0"/>
                </a:tc>
                <a:tc>
                  <a:txBody>
                    <a:bodyPr/>
                    <a:lstStyle/>
                    <a:p>
                      <a:pPr algn="ctr">
                        <a:lnSpc>
                          <a:spcPct val="115000"/>
                        </a:lnSpc>
                        <a:spcAft>
                          <a:spcPts val="0"/>
                        </a:spcAft>
                      </a:pPr>
                      <a:r>
                        <a:rPr lang="it-IT" sz="1400" dirty="0">
                          <a:latin typeface="Times New Roman"/>
                          <a:ea typeface="Calibri"/>
                          <a:cs typeface="Arial"/>
                        </a:rPr>
                        <a:t>Approdarono nella regione dei </a:t>
                      </a:r>
                      <a:r>
                        <a:rPr lang="it-IT" sz="1400" dirty="0" err="1">
                          <a:latin typeface="Times New Roman"/>
                          <a:ea typeface="Calibri"/>
                          <a:cs typeface="Arial"/>
                        </a:rPr>
                        <a:t>Gerasèni</a:t>
                      </a:r>
                      <a:r>
                        <a:rPr lang="it-IT" sz="1400" dirty="0">
                          <a:latin typeface="Times New Roman"/>
                          <a:ea typeface="Calibri"/>
                          <a:cs typeface="Arial"/>
                        </a:rPr>
                        <a:t>, che sta di fronte alla Galilea. Era appena sceso a terra, quando gli venne incontro un uomo della città posseduto dai </a:t>
                      </a:r>
                      <a:r>
                        <a:rPr lang="it-IT" sz="1400" dirty="0" err="1">
                          <a:latin typeface="Times New Roman"/>
                          <a:ea typeface="Calibri"/>
                          <a:cs typeface="Arial"/>
                        </a:rPr>
                        <a:t>demòni</a:t>
                      </a:r>
                      <a:r>
                        <a:rPr lang="it-IT" sz="1400" dirty="0">
                          <a:latin typeface="Times New Roman"/>
                          <a:ea typeface="Calibri"/>
                          <a:cs typeface="Arial"/>
                        </a:rPr>
                        <a:t>. Da molto tempo non portava vestiti, né abitava in casa, ma nei sepolcri. Alla vista di Gesù gli si gettò ai piedi urlando e disse a gran voce: "Che vuoi da me, Gesù, Figlio del Dio Altissimo? Ti prego, non tormentarmi!". Gesù infatti stava ordinando allo spirito immondo di uscire da quell' uomo. Molte volte infatti s' era impossessato di lui; allora lo legavano con catene e lo custodivano in ceppi, ma egli spezzava i legami e veniva spinto dal demonio in luoghi deserti. Gesù gli domandò: "Qual è il tuo nome?". Rispose: "Legione", perché molti </a:t>
                      </a:r>
                      <a:r>
                        <a:rPr lang="it-IT" sz="1400" dirty="0" err="1">
                          <a:latin typeface="Times New Roman"/>
                          <a:ea typeface="Calibri"/>
                          <a:cs typeface="Arial"/>
                        </a:rPr>
                        <a:t>demòni</a:t>
                      </a:r>
                      <a:r>
                        <a:rPr lang="it-IT" sz="1400" dirty="0">
                          <a:latin typeface="Times New Roman"/>
                          <a:ea typeface="Calibri"/>
                          <a:cs typeface="Arial"/>
                        </a:rPr>
                        <a:t> erano entrati in lui. E lo supplicavano che non ordinasse loro di andarsene nell' abisso. Vi era là un numeroso branco di porci che pascolavano sul monte. Lo pregarono che concedesse loro di entrare nei porci; ed egli lo </a:t>
                      </a:r>
                      <a:r>
                        <a:rPr lang="it-IT" sz="1400" dirty="0" smtClean="0">
                          <a:latin typeface="Times New Roman"/>
                          <a:ea typeface="Calibri"/>
                          <a:cs typeface="Arial"/>
                        </a:rPr>
                        <a:t>permise</a:t>
                      </a:r>
                      <a:endParaRPr lang="it-IT" sz="14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0"/>
            <a:ext cx="8229600" cy="1143000"/>
          </a:xfrm>
        </p:spPr>
        <p:txBody>
          <a:bodyPr/>
          <a:lstStyle/>
          <a:p>
            <a:r>
              <a:rPr lang="it-IT" dirty="0" smtClean="0"/>
              <a:t>Continua Marco …</a:t>
            </a:r>
            <a:endParaRPr lang="it-IT" dirty="0"/>
          </a:p>
        </p:txBody>
      </p:sp>
      <p:graphicFrame>
        <p:nvGraphicFramePr>
          <p:cNvPr id="4" name="Segnaposto contenuto 3"/>
          <p:cNvGraphicFramePr>
            <a:graphicFrameLocks noGrp="1"/>
          </p:cNvGraphicFramePr>
          <p:nvPr>
            <p:ph idx="1"/>
          </p:nvPr>
        </p:nvGraphicFramePr>
        <p:xfrm>
          <a:off x="0" y="908721"/>
          <a:ext cx="9144000" cy="6583680"/>
        </p:xfrm>
        <a:graphic>
          <a:graphicData uri="http://schemas.openxmlformats.org/drawingml/2006/table">
            <a:tbl>
              <a:tblPr firstRow="1" bandRow="1">
                <a:tableStyleId>{5C22544A-7EE6-4342-B048-85BDC9FD1C3A}</a:tableStyleId>
              </a:tblPr>
              <a:tblGrid>
                <a:gridCol w="9144000"/>
              </a:tblGrid>
              <a:tr h="64087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i="1" dirty="0" smtClean="0">
                          <a:latin typeface="Times New Roman" pitchFamily="18" charset="0"/>
                          <a:ea typeface="Calibri"/>
                          <a:cs typeface="Times New Roman" pitchFamily="18" charset="0"/>
                        </a:rPr>
                        <a:t>Ora c’era là, sul monte, un numeroso branco di </a:t>
                      </a:r>
                      <a:r>
                        <a:rPr lang="it-IT" sz="2400" i="1" dirty="0" smtClean="0">
                          <a:solidFill>
                            <a:srgbClr val="FF0000"/>
                          </a:solidFill>
                          <a:latin typeface="Times New Roman" pitchFamily="18" charset="0"/>
                          <a:ea typeface="Calibri"/>
                          <a:cs typeface="Times New Roman" pitchFamily="18" charset="0"/>
                        </a:rPr>
                        <a:t>porci </a:t>
                      </a:r>
                      <a:r>
                        <a:rPr lang="it-IT" sz="2400" i="1" dirty="0" smtClean="0">
                          <a:latin typeface="Times New Roman" pitchFamily="18" charset="0"/>
                          <a:ea typeface="Calibri"/>
                          <a:cs typeface="Times New Roman" pitchFamily="18" charset="0"/>
                        </a:rPr>
                        <a:t>al pascolo. E gli spiriti lo scongiurarono: "Mandaci da quei porci, perché entriamo in essi". Glielo permise. E gli spiriti immondi uscirono ed entrarono nei porci e il branco si precipitò dal burrone nel mare; erano circa duemila e affogarono uno dopo l’altro nel mare. I mandriani allora fuggirono, portarono la notizia in città e nella campagna e la gente si mosse a vedere che cosa fosse accaduto. Giunti che furono da Gesù, videro l‘ indemoniato seduto, vestito e sano di mente, lui che era stato posseduto dalla Legione, ed ebbero paura. Quelli che avevano visto tutto, spiegarono loro che cosa era accaduto all' indemoniato e il fatto dei porci. Ed essi si misero a pregarlo di andarsene dal loro territorio. Mentre risaliva nella barca, colui che era stato indemoniato lo pregava di permettergli di stare con lui. Non glielo permise, ma gli disse: "Và nella tua casa, dai tuoi, annunzia loro ciò che il Signore ti ha fatto e la misericordia che ti ha usato". </a:t>
                      </a:r>
                      <a:r>
                        <a:rPr lang="it-IT" sz="2400" i="1" dirty="0" smtClean="0">
                          <a:solidFill>
                            <a:srgbClr val="FFFF00"/>
                          </a:solidFill>
                          <a:latin typeface="Times New Roman" pitchFamily="18" charset="0"/>
                          <a:ea typeface="Calibri"/>
                          <a:cs typeface="Times New Roman" pitchFamily="18" charset="0"/>
                        </a:rPr>
                        <a:t>Egli se ne andò e si mise a proclamare per la </a:t>
                      </a:r>
                      <a:r>
                        <a:rPr lang="it-IT" sz="2400" i="1" dirty="0" err="1" smtClean="0">
                          <a:solidFill>
                            <a:srgbClr val="FFFF00"/>
                          </a:solidFill>
                          <a:latin typeface="Times New Roman" pitchFamily="18" charset="0"/>
                          <a:ea typeface="Calibri"/>
                          <a:cs typeface="Times New Roman" pitchFamily="18" charset="0"/>
                        </a:rPr>
                        <a:t>Decàpoli</a:t>
                      </a:r>
                      <a:r>
                        <a:rPr lang="it-IT" sz="2400" i="1" dirty="0" smtClean="0">
                          <a:solidFill>
                            <a:srgbClr val="FFFF00"/>
                          </a:solidFill>
                          <a:latin typeface="Times New Roman" pitchFamily="18" charset="0"/>
                          <a:ea typeface="Calibri"/>
                          <a:cs typeface="Times New Roman" pitchFamily="18" charset="0"/>
                        </a:rPr>
                        <a:t> ciò che Gesù gli aveva fatto, e tutti ne erano meravigliati. </a:t>
                      </a:r>
                      <a:endParaRPr lang="it-IT" sz="2400" dirty="0" smtClean="0">
                        <a:solidFill>
                          <a:srgbClr val="FFFF00"/>
                        </a:solidFill>
                        <a:latin typeface="Times New Roman" pitchFamily="18" charset="0"/>
                        <a:cs typeface="Times New Roman" pitchFamily="18" charset="0"/>
                      </a:endParaRPr>
                    </a:p>
                    <a:p>
                      <a:endParaRPr lang="it-IT" dirty="0">
                        <a:solidFill>
                          <a:srgbClr val="FFFF00"/>
                        </a:solidFill>
                      </a:endParaRPr>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Continua Luca …</a:t>
            </a:r>
            <a:endParaRPr lang="it-IT" dirty="0"/>
          </a:p>
        </p:txBody>
      </p:sp>
      <p:graphicFrame>
        <p:nvGraphicFramePr>
          <p:cNvPr id="4" name="Segnaposto contenuto 3"/>
          <p:cNvGraphicFramePr>
            <a:graphicFrameLocks noGrp="1"/>
          </p:cNvGraphicFramePr>
          <p:nvPr>
            <p:ph idx="1"/>
          </p:nvPr>
        </p:nvGraphicFramePr>
        <p:xfrm>
          <a:off x="0" y="1268760"/>
          <a:ext cx="9144000" cy="5486400"/>
        </p:xfrm>
        <a:graphic>
          <a:graphicData uri="http://schemas.openxmlformats.org/drawingml/2006/table">
            <a:tbl>
              <a:tblPr firstRow="1" bandRow="1">
                <a:tableStyleId>{5C22544A-7EE6-4342-B048-85BDC9FD1C3A}</a:tableStyleId>
              </a:tblPr>
              <a:tblGrid>
                <a:gridCol w="9144000"/>
              </a:tblGrid>
              <a:tr h="5184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400" dirty="0" smtClean="0">
                          <a:latin typeface="Times New Roman" pitchFamily="18" charset="0"/>
                          <a:ea typeface="Calibri"/>
                          <a:cs typeface="Times New Roman" pitchFamily="18" charset="0"/>
                        </a:rPr>
                        <a:t>I </a:t>
                      </a:r>
                      <a:r>
                        <a:rPr lang="it-IT" sz="2400" dirty="0" err="1" smtClean="0">
                          <a:latin typeface="Times New Roman" pitchFamily="18" charset="0"/>
                          <a:ea typeface="Calibri"/>
                          <a:cs typeface="Times New Roman" pitchFamily="18" charset="0"/>
                        </a:rPr>
                        <a:t>demòni</a:t>
                      </a:r>
                      <a:r>
                        <a:rPr lang="it-IT" sz="2400" dirty="0" smtClean="0">
                          <a:latin typeface="Times New Roman" pitchFamily="18" charset="0"/>
                          <a:ea typeface="Calibri"/>
                          <a:cs typeface="Times New Roman" pitchFamily="18" charset="0"/>
                        </a:rPr>
                        <a:t> uscirono dall' uomo ed entrarono nei </a:t>
                      </a:r>
                      <a:r>
                        <a:rPr lang="it-IT" sz="2400" dirty="0" smtClean="0">
                          <a:solidFill>
                            <a:srgbClr val="FF0000"/>
                          </a:solidFill>
                          <a:latin typeface="Times New Roman" pitchFamily="18" charset="0"/>
                          <a:ea typeface="Calibri"/>
                          <a:cs typeface="Times New Roman" pitchFamily="18" charset="0"/>
                        </a:rPr>
                        <a:t>porci </a:t>
                      </a:r>
                      <a:r>
                        <a:rPr lang="it-IT" sz="2400" dirty="0" smtClean="0">
                          <a:latin typeface="Times New Roman" pitchFamily="18" charset="0"/>
                          <a:ea typeface="Calibri"/>
                          <a:cs typeface="Times New Roman" pitchFamily="18" charset="0"/>
                        </a:rPr>
                        <a:t>e quel branco corse a gettarsi a precipizio dalla rupe nel lago e annegò. Quando videro ciò che era accaduto, i mandriani fuggirono e portarono la notizia nella città e nei villaggi. La gente uscì per vedere l' accaduto, arrivarono da Gesù e trovarono l' uomo dal quale erano usciti i </a:t>
                      </a:r>
                      <a:r>
                        <a:rPr lang="it-IT" sz="2400" dirty="0" err="1" smtClean="0">
                          <a:latin typeface="Times New Roman" pitchFamily="18" charset="0"/>
                          <a:ea typeface="Calibri"/>
                          <a:cs typeface="Times New Roman" pitchFamily="18" charset="0"/>
                        </a:rPr>
                        <a:t>demòni</a:t>
                      </a:r>
                      <a:r>
                        <a:rPr lang="it-IT" sz="2400" dirty="0" smtClean="0">
                          <a:latin typeface="Times New Roman" pitchFamily="18" charset="0"/>
                          <a:ea typeface="Calibri"/>
                          <a:cs typeface="Times New Roman" pitchFamily="18" charset="0"/>
                        </a:rPr>
                        <a:t> vestito e sano di mente, che sedeva ai piedi di Gesù; e furono presi da spavento. Quelli che erano stati spettatori riferirono come l' indemoniato era stato guarito. Allora tutta la popolazione del territorio dei </a:t>
                      </a:r>
                      <a:r>
                        <a:rPr lang="it-IT" sz="2400" dirty="0" err="1" smtClean="0">
                          <a:latin typeface="Times New Roman" pitchFamily="18" charset="0"/>
                          <a:ea typeface="Calibri"/>
                          <a:cs typeface="Times New Roman" pitchFamily="18" charset="0"/>
                        </a:rPr>
                        <a:t>Gerasèni</a:t>
                      </a:r>
                      <a:r>
                        <a:rPr lang="it-IT" sz="2400" dirty="0" smtClean="0">
                          <a:latin typeface="Times New Roman" pitchFamily="18" charset="0"/>
                          <a:ea typeface="Calibri"/>
                          <a:cs typeface="Times New Roman" pitchFamily="18" charset="0"/>
                        </a:rPr>
                        <a:t> gli chiese che si allontanasse da loro, perché avevano molta paura. Gesù, salito su una barca, tornò indietro. L'uomo dal quale erano usciti i </a:t>
                      </a:r>
                      <a:r>
                        <a:rPr lang="it-IT" sz="2400" dirty="0" err="1" smtClean="0">
                          <a:latin typeface="Times New Roman" pitchFamily="18" charset="0"/>
                          <a:ea typeface="Calibri"/>
                          <a:cs typeface="Times New Roman" pitchFamily="18" charset="0"/>
                        </a:rPr>
                        <a:t>demòni</a:t>
                      </a:r>
                      <a:r>
                        <a:rPr lang="it-IT" sz="2400" dirty="0" smtClean="0">
                          <a:latin typeface="Times New Roman" pitchFamily="18" charset="0"/>
                          <a:ea typeface="Calibri"/>
                          <a:cs typeface="Times New Roman" pitchFamily="18" charset="0"/>
                        </a:rPr>
                        <a:t> gli chiese di restare con lui, ma egli lo congedò dicendo: "</a:t>
                      </a:r>
                      <a:r>
                        <a:rPr lang="it-IT" sz="2400" dirty="0" smtClean="0">
                          <a:solidFill>
                            <a:srgbClr val="FFFF00"/>
                          </a:solidFill>
                          <a:latin typeface="Times New Roman" pitchFamily="18" charset="0"/>
                          <a:ea typeface="Calibri"/>
                          <a:cs typeface="Times New Roman" pitchFamily="18" charset="0"/>
                        </a:rPr>
                        <a:t>Torna a casa tua e racconta quello che Dio ti ha fatto". L' uomo se ne andò, proclamando per tutta la città quello che Gesù gli aveva fatto</a:t>
                      </a:r>
                      <a:r>
                        <a:rPr lang="it-IT" sz="2400" dirty="0" smtClean="0">
                          <a:latin typeface="Times New Roman" pitchFamily="18" charset="0"/>
                          <a:ea typeface="Calibri"/>
                          <a:cs typeface="Times New Roman" pitchFamily="18" charset="0"/>
                        </a:rPr>
                        <a:t>. </a:t>
                      </a:r>
                      <a:endParaRPr lang="it-IT" sz="2400" dirty="0" smtClean="0">
                        <a:latin typeface="Times New Roman" pitchFamily="18" charset="0"/>
                        <a:cs typeface="Times New Roman" pitchFamily="18" charset="0"/>
                      </a:endParaRPr>
                    </a:p>
                    <a:p>
                      <a:endParaRPr lang="it-IT"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lgn="ctr">
              <a:buNone/>
            </a:pPr>
            <a:endParaRPr lang="it-IT" dirty="0" smtClean="0"/>
          </a:p>
          <a:p>
            <a:pPr algn="ctr">
              <a:buNone/>
            </a:pPr>
            <a:r>
              <a:rPr lang="it-IT" dirty="0" smtClean="0"/>
              <a:t>Solo Matteo … muto indemoniato</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latin typeface="Arial Black" pitchFamily="34" charset="0"/>
              </a:rPr>
              <a:t>… Frammento </a:t>
            </a:r>
            <a:r>
              <a:rPr lang="it-IT" b="1" dirty="0" err="1" smtClean="0">
                <a:solidFill>
                  <a:srgbClr val="FF0000"/>
                </a:solidFill>
                <a:latin typeface="Arial Black" pitchFamily="34" charset="0"/>
              </a:rPr>
              <a:t>Muratoriano</a:t>
            </a:r>
            <a:endParaRPr lang="it-IT" b="1" dirty="0">
              <a:solidFill>
                <a:srgbClr val="FF0000"/>
              </a:solidFill>
              <a:latin typeface="Arial Black" pitchFamily="34" charset="0"/>
            </a:endParaRPr>
          </a:p>
        </p:txBody>
      </p:sp>
      <p:sp>
        <p:nvSpPr>
          <p:cNvPr id="3" name="Segnaposto contenuto 2"/>
          <p:cNvSpPr>
            <a:spLocks noGrp="1"/>
          </p:cNvSpPr>
          <p:nvPr>
            <p:ph idx="1"/>
          </p:nvPr>
        </p:nvSpPr>
        <p:spPr/>
        <p:txBody>
          <a:bodyPr/>
          <a:lstStyle/>
          <a:p>
            <a:endParaRPr lang="it-IT" b="1" dirty="0" smtClean="0"/>
          </a:p>
          <a:p>
            <a:endParaRPr lang="it-IT" b="1" dirty="0" smtClean="0"/>
          </a:p>
          <a:p>
            <a:r>
              <a:rPr lang="it-IT" b="1" dirty="0" smtClean="0"/>
              <a:t>Conservato in un </a:t>
            </a:r>
            <a:r>
              <a:rPr lang="it-IT" b="1" dirty="0" err="1" smtClean="0"/>
              <a:t>mss</a:t>
            </a:r>
            <a:r>
              <a:rPr lang="it-IT" b="1" dirty="0" smtClean="0"/>
              <a:t> dell’VIII sec. presso la </a:t>
            </a:r>
            <a:r>
              <a:rPr lang="it-IT" b="1" dirty="0" err="1" smtClean="0"/>
              <a:t>Bib</a:t>
            </a:r>
            <a:r>
              <a:rPr lang="it-IT" b="1" dirty="0" smtClean="0"/>
              <a:t> Ambrosiana di Milano</a:t>
            </a:r>
          </a:p>
          <a:p>
            <a:pPr algn="ctr">
              <a:buNone/>
            </a:pPr>
            <a:r>
              <a:rPr lang="it-IT" b="1" dirty="0" smtClean="0">
                <a:solidFill>
                  <a:srgbClr val="FF0000"/>
                </a:solidFill>
              </a:rPr>
              <a:t>Traduzione  latina di un originale greco </a:t>
            </a:r>
          </a:p>
          <a:p>
            <a:pPr algn="ctr">
              <a:buNone/>
            </a:pPr>
            <a:r>
              <a:rPr lang="it-IT" b="1" dirty="0" smtClean="0">
                <a:solidFill>
                  <a:srgbClr val="FF0000"/>
                </a:solidFill>
              </a:rPr>
              <a:t>del II / III secolo.</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lgn="ctr">
              <a:buNone/>
            </a:pPr>
            <a:r>
              <a:rPr lang="it-IT" i="1" dirty="0" smtClean="0"/>
              <a:t>Usciti costoro, gli presentarono un muto indemoniato. Scacciato il demonio, quel muto cominciò a parlare e la folla presa da stupore diceva: "Non si è mai vista una cosa simile in Israele!". Ma i farisei dicevano: "Egli scaccia i </a:t>
            </a:r>
            <a:r>
              <a:rPr lang="it-IT" i="1" dirty="0" err="1" smtClean="0"/>
              <a:t>demòni</a:t>
            </a:r>
            <a:r>
              <a:rPr lang="it-IT" i="1" dirty="0" smtClean="0"/>
              <a:t> per opera del principe dei </a:t>
            </a:r>
            <a:r>
              <a:rPr lang="it-IT" i="1" dirty="0" err="1" smtClean="0"/>
              <a:t>demòni</a:t>
            </a:r>
            <a:r>
              <a:rPr lang="it-IT" i="1" dirty="0" smtClean="0"/>
              <a:t>"</a:t>
            </a:r>
            <a:r>
              <a:rPr lang="it-IT" dirty="0" smtClean="0"/>
              <a:t> (Mt 9,32-34).</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7200" b="1" dirty="0" smtClean="0">
                <a:solidFill>
                  <a:srgbClr val="C00000"/>
                </a:solidFill>
              </a:rPr>
              <a:t>Mandato agli apostoli di scacciare</a:t>
            </a:r>
            <a:endParaRPr lang="it-IT" sz="7200" b="1" dirty="0">
              <a:solidFill>
                <a:srgbClr val="C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44624"/>
          <a:ext cx="9144000" cy="6813376"/>
        </p:xfrm>
        <a:graphic>
          <a:graphicData uri="http://schemas.openxmlformats.org/drawingml/2006/table">
            <a:tbl>
              <a:tblPr firstRow="1" bandRow="1">
                <a:tableStyleId>{5C22544A-7EE6-4342-B048-85BDC9FD1C3A}</a:tableStyleId>
              </a:tblPr>
              <a:tblGrid>
                <a:gridCol w="3419872"/>
                <a:gridCol w="3096344"/>
                <a:gridCol w="2627784"/>
              </a:tblGrid>
              <a:tr h="380333">
                <a:tc>
                  <a:txBody>
                    <a:bodyPr/>
                    <a:lstStyle/>
                    <a:p>
                      <a:pPr algn="ctr">
                        <a:lnSpc>
                          <a:spcPct val="115000"/>
                        </a:lnSpc>
                        <a:spcAft>
                          <a:spcPts val="0"/>
                        </a:spcAft>
                      </a:pPr>
                      <a:r>
                        <a:rPr lang="it-IT" sz="1800" b="0" dirty="0">
                          <a:latin typeface="Times New Roman" pitchFamily="18" charset="0"/>
                          <a:ea typeface="Calibri"/>
                          <a:cs typeface="Times New Roman" pitchFamily="18" charset="0"/>
                        </a:rPr>
                        <a:t>Mt 10,1.7-8</a:t>
                      </a:r>
                    </a:p>
                  </a:txBody>
                  <a:tcPr marL="68580" marR="68580" marT="0" marB="0"/>
                </a:tc>
                <a:tc>
                  <a:txBody>
                    <a:bodyPr/>
                    <a:lstStyle/>
                    <a:p>
                      <a:pPr algn="ctr">
                        <a:lnSpc>
                          <a:spcPct val="115000"/>
                        </a:lnSpc>
                        <a:spcAft>
                          <a:spcPts val="0"/>
                        </a:spcAft>
                      </a:pPr>
                      <a:r>
                        <a:rPr lang="it-IT" sz="1800" b="0">
                          <a:latin typeface="Times New Roman" pitchFamily="18" charset="0"/>
                          <a:ea typeface="Calibri"/>
                          <a:cs typeface="Times New Roman" pitchFamily="18" charset="0"/>
                        </a:rPr>
                        <a:t>Mc 6,7.12-13</a:t>
                      </a:r>
                    </a:p>
                  </a:txBody>
                  <a:tcPr marL="68580" marR="68580" marT="0" marB="0"/>
                </a:tc>
                <a:tc>
                  <a:txBody>
                    <a:bodyPr/>
                    <a:lstStyle/>
                    <a:p>
                      <a:pPr algn="ctr">
                        <a:lnSpc>
                          <a:spcPct val="115000"/>
                        </a:lnSpc>
                        <a:spcAft>
                          <a:spcPts val="0"/>
                        </a:spcAft>
                      </a:pPr>
                      <a:r>
                        <a:rPr lang="it-IT" sz="1800" b="0">
                          <a:latin typeface="Times New Roman" pitchFamily="18" charset="0"/>
                          <a:ea typeface="Calibri"/>
                          <a:cs typeface="Times New Roman" pitchFamily="18" charset="0"/>
                        </a:rPr>
                        <a:t>Lc 9,1</a:t>
                      </a:r>
                    </a:p>
                  </a:txBody>
                  <a:tcPr marL="68580" marR="68580" marT="0" marB="0"/>
                </a:tc>
              </a:tr>
              <a:tr h="6433043">
                <a:tc>
                  <a:txBody>
                    <a:bodyPr/>
                    <a:lstStyle/>
                    <a:p>
                      <a:pPr algn="ctr">
                        <a:lnSpc>
                          <a:spcPct val="115000"/>
                        </a:lnSpc>
                        <a:spcAft>
                          <a:spcPts val="0"/>
                        </a:spcAft>
                      </a:pPr>
                      <a:r>
                        <a:rPr lang="it-IT" sz="2400" b="0" i="1" dirty="0">
                          <a:latin typeface="Times New Roman" pitchFamily="18" charset="0"/>
                          <a:ea typeface="Calibri"/>
                          <a:cs typeface="Times New Roman" pitchFamily="18" charset="0"/>
                        </a:rPr>
                        <a:t>Chiamati a sé i dodici discepoli, </a:t>
                      </a:r>
                      <a:r>
                        <a:rPr lang="it-IT" sz="2400" b="0" i="1" u="sng" dirty="0">
                          <a:latin typeface="Times New Roman" pitchFamily="18" charset="0"/>
                          <a:ea typeface="Calibri"/>
                          <a:cs typeface="Times New Roman" pitchFamily="18" charset="0"/>
                        </a:rPr>
                        <a:t>diede loro il potere di scacciare gli spiriti immondi</a:t>
                      </a:r>
                      <a:r>
                        <a:rPr lang="it-IT" sz="2400" b="0" i="1" dirty="0">
                          <a:latin typeface="Times New Roman" pitchFamily="18" charset="0"/>
                          <a:ea typeface="Calibri"/>
                          <a:cs typeface="Times New Roman" pitchFamily="18" charset="0"/>
                        </a:rPr>
                        <a:t> e di guarire ogni sorta di malattie e d' infermità.</a:t>
                      </a:r>
                      <a:endParaRPr lang="it-IT" sz="2400" b="0" dirty="0">
                        <a:latin typeface="Times New Roman" pitchFamily="18" charset="0"/>
                        <a:ea typeface="Calibri"/>
                        <a:cs typeface="Times New Roman" pitchFamily="18" charset="0"/>
                      </a:endParaRPr>
                    </a:p>
                    <a:p>
                      <a:pPr algn="ctr">
                        <a:lnSpc>
                          <a:spcPct val="115000"/>
                        </a:lnSpc>
                        <a:spcAft>
                          <a:spcPts val="0"/>
                        </a:spcAft>
                      </a:pPr>
                      <a:r>
                        <a:rPr lang="it-IT" sz="2400" b="0" i="1" dirty="0">
                          <a:latin typeface="Times New Roman" pitchFamily="18" charset="0"/>
                          <a:ea typeface="Calibri"/>
                          <a:cs typeface="Times New Roman" pitchFamily="18" charset="0"/>
                        </a:rPr>
                        <a:t>E strada facendo, predicate che il regno dei cieli è vicino. Guarite gli infermi, risuscitate i morti, sanate i lebbrosi</a:t>
                      </a:r>
                      <a:r>
                        <a:rPr lang="it-IT" sz="2400" b="0" i="1" u="sng" dirty="0">
                          <a:latin typeface="Times New Roman" pitchFamily="18" charset="0"/>
                          <a:ea typeface="Calibri"/>
                          <a:cs typeface="Times New Roman" pitchFamily="18" charset="0"/>
                        </a:rPr>
                        <a:t>, cacciate i </a:t>
                      </a:r>
                      <a:r>
                        <a:rPr lang="it-IT" sz="2400" b="0" i="1" u="sng" dirty="0" err="1">
                          <a:latin typeface="Times New Roman" pitchFamily="18" charset="0"/>
                          <a:ea typeface="Calibri"/>
                          <a:cs typeface="Times New Roman" pitchFamily="18" charset="0"/>
                        </a:rPr>
                        <a:t>demòni</a:t>
                      </a:r>
                      <a:r>
                        <a:rPr lang="it-IT" sz="2400" b="0" i="1" dirty="0">
                          <a:latin typeface="Times New Roman" pitchFamily="18" charset="0"/>
                          <a:ea typeface="Calibri"/>
                          <a:cs typeface="Times New Roman" pitchFamily="18" charset="0"/>
                        </a:rPr>
                        <a:t>. Gratuitamente avete ricevuto, gratuitamente date. </a:t>
                      </a:r>
                      <a:endParaRPr lang="it-IT" sz="24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it-IT" sz="2400" b="0" i="1" dirty="0">
                          <a:latin typeface="Times New Roman" pitchFamily="18" charset="0"/>
                          <a:ea typeface="Calibri"/>
                          <a:cs typeface="Times New Roman" pitchFamily="18" charset="0"/>
                        </a:rPr>
                        <a:t>Allora chiamò i Dodici, ed incominciò a mandarli a due a due e </a:t>
                      </a:r>
                      <a:r>
                        <a:rPr lang="it-IT" sz="2400" b="0" i="1" u="sng" dirty="0">
                          <a:latin typeface="Times New Roman" pitchFamily="18" charset="0"/>
                          <a:ea typeface="Calibri"/>
                          <a:cs typeface="Times New Roman" pitchFamily="18" charset="0"/>
                        </a:rPr>
                        <a:t>diede loro potere sugli spiriti immondi</a:t>
                      </a:r>
                      <a:r>
                        <a:rPr lang="it-IT" sz="2400" b="0" i="1" dirty="0">
                          <a:latin typeface="Times New Roman" pitchFamily="18" charset="0"/>
                          <a:ea typeface="Calibri"/>
                          <a:cs typeface="Times New Roman" pitchFamily="18" charset="0"/>
                        </a:rPr>
                        <a:t>.</a:t>
                      </a:r>
                      <a:endParaRPr lang="it-IT" sz="2400" b="0" dirty="0">
                        <a:latin typeface="Times New Roman" pitchFamily="18" charset="0"/>
                        <a:ea typeface="Calibri"/>
                        <a:cs typeface="Times New Roman" pitchFamily="18" charset="0"/>
                      </a:endParaRPr>
                    </a:p>
                    <a:p>
                      <a:pPr algn="ctr">
                        <a:lnSpc>
                          <a:spcPct val="115000"/>
                        </a:lnSpc>
                        <a:spcAft>
                          <a:spcPts val="0"/>
                        </a:spcAft>
                      </a:pPr>
                      <a:r>
                        <a:rPr lang="it-IT" sz="2400" b="0" i="1" dirty="0">
                          <a:latin typeface="Times New Roman" pitchFamily="18" charset="0"/>
                          <a:ea typeface="Calibri"/>
                          <a:cs typeface="Times New Roman" pitchFamily="18" charset="0"/>
                        </a:rPr>
                        <a:t>E partiti, predicavano che la gente si convertisse, </a:t>
                      </a:r>
                      <a:r>
                        <a:rPr lang="it-IT" sz="2400" b="0" i="1" u="sng" dirty="0">
                          <a:latin typeface="Times New Roman" pitchFamily="18" charset="0"/>
                          <a:ea typeface="Calibri"/>
                          <a:cs typeface="Times New Roman" pitchFamily="18" charset="0"/>
                        </a:rPr>
                        <a:t>scacciavano molti </a:t>
                      </a:r>
                      <a:r>
                        <a:rPr lang="it-IT" sz="2400" b="0" i="1" u="sng" dirty="0" err="1">
                          <a:latin typeface="Times New Roman" pitchFamily="18" charset="0"/>
                          <a:ea typeface="Calibri"/>
                          <a:cs typeface="Times New Roman" pitchFamily="18" charset="0"/>
                        </a:rPr>
                        <a:t>demòni</a:t>
                      </a:r>
                      <a:r>
                        <a:rPr lang="it-IT" sz="2400" b="0" i="1" dirty="0">
                          <a:latin typeface="Times New Roman" pitchFamily="18" charset="0"/>
                          <a:ea typeface="Calibri"/>
                          <a:cs typeface="Times New Roman" pitchFamily="18" charset="0"/>
                        </a:rPr>
                        <a:t>, ungevano di olio molti infermi e li guarivano. </a:t>
                      </a:r>
                      <a:endParaRPr lang="it-IT" sz="2400" b="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it-IT" sz="2400" b="0" i="1" dirty="0">
                          <a:latin typeface="Times New Roman" pitchFamily="18" charset="0"/>
                          <a:ea typeface="Calibri"/>
                          <a:cs typeface="Times New Roman" pitchFamily="18" charset="0"/>
                        </a:rPr>
                        <a:t>Egli allora chiamò a sé i Dodici e </a:t>
                      </a:r>
                      <a:r>
                        <a:rPr lang="it-IT" sz="2400" b="0" i="1" u="sng" dirty="0">
                          <a:latin typeface="Times New Roman" pitchFamily="18" charset="0"/>
                          <a:ea typeface="Calibri"/>
                          <a:cs typeface="Times New Roman" pitchFamily="18" charset="0"/>
                        </a:rPr>
                        <a:t>diede loro potere e autorità su tutti i </a:t>
                      </a:r>
                      <a:r>
                        <a:rPr lang="it-IT" sz="2400" b="0" i="1" u="sng" dirty="0" err="1">
                          <a:latin typeface="Times New Roman" pitchFamily="18" charset="0"/>
                          <a:ea typeface="Calibri"/>
                          <a:cs typeface="Times New Roman" pitchFamily="18" charset="0"/>
                        </a:rPr>
                        <a:t>demòni</a:t>
                      </a:r>
                      <a:r>
                        <a:rPr lang="it-IT" sz="2400" b="0" i="1" u="sng" dirty="0">
                          <a:latin typeface="Times New Roman" pitchFamily="18" charset="0"/>
                          <a:ea typeface="Calibri"/>
                          <a:cs typeface="Times New Roman" pitchFamily="18" charset="0"/>
                        </a:rPr>
                        <a:t> </a:t>
                      </a:r>
                      <a:r>
                        <a:rPr lang="it-IT" sz="2400" b="0" i="1" dirty="0">
                          <a:latin typeface="Times New Roman" pitchFamily="18" charset="0"/>
                          <a:ea typeface="Calibri"/>
                          <a:cs typeface="Times New Roman" pitchFamily="18" charset="0"/>
                        </a:rPr>
                        <a:t>e di curare le malattie. </a:t>
                      </a:r>
                      <a:endParaRPr lang="it-IT" sz="2400" b="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lgn="ctr">
              <a:buNone/>
            </a:pPr>
            <a:endParaRPr lang="it-IT" dirty="0" smtClean="0"/>
          </a:p>
          <a:p>
            <a:pPr algn="ctr">
              <a:buNone/>
            </a:pPr>
            <a:endParaRPr lang="it-IT" dirty="0" smtClean="0"/>
          </a:p>
          <a:p>
            <a:pPr algn="ctr">
              <a:buNone/>
            </a:pPr>
            <a:r>
              <a:rPr lang="it-IT" dirty="0" smtClean="0"/>
              <a:t>Usato … il diavolo … per criticare </a:t>
            </a:r>
          </a:p>
          <a:p>
            <a:pPr algn="ctr">
              <a:buNone/>
            </a:pPr>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Circa Giovanni Battista ...</a:t>
            </a:r>
            <a:endParaRPr lang="it-IT" dirty="0"/>
          </a:p>
        </p:txBody>
      </p:sp>
      <p:sp>
        <p:nvSpPr>
          <p:cNvPr id="3" name="Segnaposto contenuto 2"/>
          <p:cNvSpPr>
            <a:spLocks noGrp="1"/>
          </p:cNvSpPr>
          <p:nvPr>
            <p:ph idx="1"/>
          </p:nvPr>
        </p:nvSpPr>
        <p:spPr/>
        <p:txBody>
          <a:bodyPr/>
          <a:lstStyle/>
          <a:p>
            <a:r>
              <a:rPr lang="it-IT" i="1" dirty="0" smtClean="0"/>
              <a:t>E' venuto Giovanni, che non mangia e non beve, e hanno detto: </a:t>
            </a:r>
            <a:r>
              <a:rPr lang="it-IT" b="1" i="1" dirty="0" smtClean="0"/>
              <a:t>Ha un demonio</a:t>
            </a:r>
            <a:r>
              <a:rPr lang="it-IT" i="1" dirty="0" smtClean="0"/>
              <a:t>. E' venuto il Figlio dell' uomo, che mangia e beve, e dicono: Ecco un mangione e un beone, amico dei pubblicani e dei peccatori. Ma alla sapienza è stata resa giustizia dalle sue opere"</a:t>
            </a:r>
            <a:r>
              <a:rPr lang="it-IT" dirty="0" smtClean="0"/>
              <a:t> (Mt 11,18-19).</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4400" b="1" dirty="0" err="1" smtClean="0">
                <a:solidFill>
                  <a:srgbClr val="C00000"/>
                </a:solidFill>
              </a:rPr>
              <a:t>Beelzebul</a:t>
            </a:r>
            <a:r>
              <a:rPr lang="it-IT" sz="4400" b="1" dirty="0" smtClean="0">
                <a:solidFill>
                  <a:srgbClr val="C00000"/>
                </a:solidFill>
              </a:rPr>
              <a:t> = o ‘signore delle dimore’ o ‘</a:t>
            </a:r>
            <a:r>
              <a:rPr lang="it-IT" sz="4400" b="1" dirty="0" err="1" smtClean="0">
                <a:solidFill>
                  <a:srgbClr val="C00000"/>
                </a:solidFill>
              </a:rPr>
              <a:t>baal</a:t>
            </a:r>
            <a:r>
              <a:rPr lang="it-IT" sz="4400" b="1" dirty="0" smtClean="0">
                <a:solidFill>
                  <a:srgbClr val="C00000"/>
                </a:solidFill>
              </a:rPr>
              <a:t> delle mosche’ o ‘</a:t>
            </a:r>
            <a:r>
              <a:rPr lang="it-IT" sz="4400" b="1" dirty="0" err="1" smtClean="0">
                <a:solidFill>
                  <a:srgbClr val="C00000"/>
                </a:solidFill>
              </a:rPr>
              <a:t>baal</a:t>
            </a:r>
            <a:r>
              <a:rPr lang="it-IT" sz="4400" b="1" dirty="0" smtClean="0">
                <a:solidFill>
                  <a:srgbClr val="C00000"/>
                </a:solidFill>
              </a:rPr>
              <a:t> il principe’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44625"/>
          <a:ext cx="9144000" cy="6813375"/>
        </p:xfrm>
        <a:graphic>
          <a:graphicData uri="http://schemas.openxmlformats.org/drawingml/2006/table">
            <a:tbl>
              <a:tblPr firstRow="1" bandRow="1">
                <a:tableStyleId>{5C22544A-7EE6-4342-B048-85BDC9FD1C3A}</a:tableStyleId>
              </a:tblPr>
              <a:tblGrid>
                <a:gridCol w="3779912"/>
                <a:gridCol w="2316088"/>
                <a:gridCol w="3048000"/>
              </a:tblGrid>
              <a:tr h="379788">
                <a:tc>
                  <a:txBody>
                    <a:bodyPr/>
                    <a:lstStyle/>
                    <a:p>
                      <a:pPr algn="ctr">
                        <a:lnSpc>
                          <a:spcPct val="115000"/>
                        </a:lnSpc>
                        <a:spcAft>
                          <a:spcPts val="0"/>
                        </a:spcAft>
                      </a:pPr>
                      <a:r>
                        <a:rPr lang="it-IT" sz="1200" dirty="0">
                          <a:latin typeface="Times New Roman"/>
                          <a:ea typeface="Calibri"/>
                          <a:cs typeface="Arial"/>
                        </a:rPr>
                        <a:t>Mt 12,22-32</a:t>
                      </a:r>
                      <a:endParaRPr lang="it-IT" sz="1100" dirty="0">
                        <a:latin typeface="Calibri"/>
                        <a:ea typeface="Calibri"/>
                        <a:cs typeface="Arial"/>
                      </a:endParaRPr>
                    </a:p>
                  </a:txBody>
                  <a:tcPr marL="68580" marR="68580" marT="0" marB="0"/>
                </a:tc>
                <a:tc>
                  <a:txBody>
                    <a:bodyPr/>
                    <a:lstStyle/>
                    <a:p>
                      <a:pPr algn="ctr">
                        <a:lnSpc>
                          <a:spcPct val="115000"/>
                        </a:lnSpc>
                        <a:spcAft>
                          <a:spcPts val="0"/>
                        </a:spcAft>
                      </a:pPr>
                      <a:r>
                        <a:rPr lang="it-IT" sz="1200">
                          <a:latin typeface="Times New Roman"/>
                          <a:ea typeface="Calibri"/>
                          <a:cs typeface="Arial"/>
                        </a:rPr>
                        <a:t>Mc 3,22-29</a:t>
                      </a:r>
                      <a:endParaRPr lang="it-IT" sz="1100">
                        <a:latin typeface="Calibri"/>
                        <a:ea typeface="Calibri"/>
                        <a:cs typeface="Arial"/>
                      </a:endParaRPr>
                    </a:p>
                  </a:txBody>
                  <a:tcPr marL="68580" marR="68580" marT="0" marB="0"/>
                </a:tc>
                <a:tc>
                  <a:txBody>
                    <a:bodyPr/>
                    <a:lstStyle/>
                    <a:p>
                      <a:pPr algn="ctr">
                        <a:lnSpc>
                          <a:spcPct val="115000"/>
                        </a:lnSpc>
                        <a:spcAft>
                          <a:spcPts val="0"/>
                        </a:spcAft>
                      </a:pPr>
                      <a:r>
                        <a:rPr lang="it-IT" sz="1200">
                          <a:latin typeface="Times New Roman"/>
                          <a:ea typeface="Calibri"/>
                          <a:cs typeface="Arial"/>
                        </a:rPr>
                        <a:t>Lc 11,14-22</a:t>
                      </a:r>
                      <a:endParaRPr lang="it-IT" sz="1100">
                        <a:latin typeface="Calibri"/>
                        <a:ea typeface="Calibri"/>
                        <a:cs typeface="Arial"/>
                      </a:endParaRPr>
                    </a:p>
                  </a:txBody>
                  <a:tcPr marL="68580" marR="68580" marT="0" marB="0"/>
                </a:tc>
              </a:tr>
              <a:tr h="6433587">
                <a:tc>
                  <a:txBody>
                    <a:bodyPr/>
                    <a:lstStyle/>
                    <a:p>
                      <a:pPr algn="ctr">
                        <a:lnSpc>
                          <a:spcPct val="115000"/>
                        </a:lnSpc>
                        <a:spcAft>
                          <a:spcPts val="0"/>
                        </a:spcAft>
                      </a:pPr>
                      <a:r>
                        <a:rPr lang="it-IT" sz="1400" i="1" dirty="0">
                          <a:latin typeface="Times New Roman" pitchFamily="18" charset="0"/>
                          <a:ea typeface="Calibri"/>
                          <a:cs typeface="Times New Roman" pitchFamily="18" charset="0"/>
                        </a:rPr>
                        <a:t>In quel tempo gli fu portato un </a:t>
                      </a:r>
                      <a:r>
                        <a:rPr lang="it-IT" sz="1400" b="0" i="1" u="sng" dirty="0">
                          <a:latin typeface="Times New Roman" pitchFamily="18" charset="0"/>
                          <a:ea typeface="Calibri"/>
                          <a:cs typeface="Times New Roman" pitchFamily="18" charset="0"/>
                        </a:rPr>
                        <a:t>indemoniato, </a:t>
                      </a:r>
                      <a:r>
                        <a:rPr lang="it-IT" sz="1400" b="1" i="1" u="sng" dirty="0">
                          <a:latin typeface="Times New Roman" pitchFamily="18" charset="0"/>
                          <a:ea typeface="Calibri"/>
                          <a:cs typeface="Times New Roman" pitchFamily="18" charset="0"/>
                        </a:rPr>
                        <a:t>cieco</a:t>
                      </a:r>
                      <a:r>
                        <a:rPr lang="it-IT" sz="1400" b="0" i="1" u="sng" dirty="0">
                          <a:latin typeface="Times New Roman" pitchFamily="18" charset="0"/>
                          <a:ea typeface="Calibri"/>
                          <a:cs typeface="Times New Roman" pitchFamily="18" charset="0"/>
                        </a:rPr>
                        <a:t> e muto</a:t>
                      </a:r>
                      <a:r>
                        <a:rPr lang="it-IT" sz="1400" i="1" dirty="0">
                          <a:latin typeface="Times New Roman" pitchFamily="18" charset="0"/>
                          <a:ea typeface="Calibri"/>
                          <a:cs typeface="Times New Roman" pitchFamily="18" charset="0"/>
                        </a:rPr>
                        <a:t>, ed egli lo guarì, sicché</a:t>
                      </a:r>
                      <a:r>
                        <a:rPr lang="it-IT" sz="1400" i="1" u="sng" dirty="0">
                          <a:latin typeface="Times New Roman" pitchFamily="18" charset="0"/>
                          <a:ea typeface="Calibri"/>
                          <a:cs typeface="Times New Roman" pitchFamily="18" charset="0"/>
                        </a:rPr>
                        <a:t> il muto parlava e </a:t>
                      </a:r>
                      <a:r>
                        <a:rPr lang="it-IT" sz="1400" b="1" i="1" u="sng" dirty="0">
                          <a:latin typeface="Times New Roman" pitchFamily="18" charset="0"/>
                          <a:ea typeface="Calibri"/>
                          <a:cs typeface="Times New Roman" pitchFamily="18" charset="0"/>
                        </a:rPr>
                        <a:t>vedeva</a:t>
                      </a:r>
                      <a:r>
                        <a:rPr lang="it-IT" sz="1400" i="1" dirty="0">
                          <a:latin typeface="Times New Roman" pitchFamily="18" charset="0"/>
                          <a:ea typeface="Calibri"/>
                          <a:cs typeface="Times New Roman" pitchFamily="18" charset="0"/>
                        </a:rPr>
                        <a:t>. </a:t>
                      </a:r>
                      <a:r>
                        <a:rPr lang="it-IT" sz="1400" i="1" u="sng" dirty="0">
                          <a:latin typeface="Times New Roman" pitchFamily="18" charset="0"/>
                          <a:ea typeface="Calibri"/>
                          <a:cs typeface="Times New Roman" pitchFamily="18" charset="0"/>
                        </a:rPr>
                        <a:t>E tutta la folla era sbalordita </a:t>
                      </a:r>
                      <a:r>
                        <a:rPr lang="it-IT" sz="1400" i="1" dirty="0">
                          <a:latin typeface="Times New Roman" pitchFamily="18" charset="0"/>
                          <a:ea typeface="Calibri"/>
                          <a:cs typeface="Times New Roman" pitchFamily="18" charset="0"/>
                        </a:rPr>
                        <a:t>e diceva: "Non è forse costui il figlio di Davide?". Ma i farisei, udendo questo, presero a dire: "Costui scaccia i </a:t>
                      </a:r>
                      <a:r>
                        <a:rPr lang="it-IT" sz="1400" i="1"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in nome </a:t>
                      </a:r>
                      <a:r>
                        <a:rPr lang="it-IT" sz="1400" b="0" i="1" u="sng" dirty="0">
                          <a:latin typeface="Times New Roman" pitchFamily="18" charset="0"/>
                          <a:ea typeface="Calibri"/>
                          <a:cs typeface="Times New Roman" pitchFamily="18" charset="0"/>
                        </a:rPr>
                        <a:t>di </a:t>
                      </a:r>
                      <a:r>
                        <a:rPr lang="it-IT" sz="1400" b="0" i="1" u="sng" dirty="0" err="1">
                          <a:latin typeface="Times New Roman" pitchFamily="18" charset="0"/>
                          <a:ea typeface="Calibri"/>
                          <a:cs typeface="Times New Roman" pitchFamily="18" charset="0"/>
                        </a:rPr>
                        <a:t>Beelzebùl</a:t>
                      </a:r>
                      <a:r>
                        <a:rPr lang="it-IT" sz="1400" b="0" i="1" u="sng" dirty="0">
                          <a:latin typeface="Times New Roman" pitchFamily="18" charset="0"/>
                          <a:ea typeface="Calibri"/>
                          <a:cs typeface="Times New Roman" pitchFamily="18" charset="0"/>
                        </a:rPr>
                        <a:t>, principe dei </a:t>
                      </a:r>
                      <a:r>
                        <a:rPr lang="it-IT" sz="1400" b="0" i="1" u="sng"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Ma egli, conosciuto il loro pensiero, disse loro: "Ogni regno discorde cade in rovina e nessuna città o famiglia discorde può reggersi. Ora, se satana scaccia satana, egli è discorde con se stesso; come potrà dunque reggersi il suo regno? E se io scaccio i </a:t>
                      </a:r>
                      <a:r>
                        <a:rPr lang="it-IT" sz="1400" i="1"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in nome di </a:t>
                      </a:r>
                      <a:r>
                        <a:rPr lang="it-IT" sz="1400" i="1" dirty="0" err="1">
                          <a:latin typeface="Times New Roman" pitchFamily="18" charset="0"/>
                          <a:ea typeface="Calibri"/>
                          <a:cs typeface="Times New Roman" pitchFamily="18" charset="0"/>
                        </a:rPr>
                        <a:t>Beelzebùl</a:t>
                      </a:r>
                      <a:r>
                        <a:rPr lang="it-IT" sz="1400" i="1" dirty="0">
                          <a:latin typeface="Times New Roman" pitchFamily="18" charset="0"/>
                          <a:ea typeface="Calibri"/>
                          <a:cs typeface="Times New Roman" pitchFamily="18" charset="0"/>
                        </a:rPr>
                        <a:t>, i vostri figli in nome di chi li scacciano? Per questo loro stessi saranno i vostri giudici. Ma se io scaccio i </a:t>
                      </a:r>
                      <a:r>
                        <a:rPr lang="it-IT" sz="1400" i="1"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per virtù dello Spirito di Dio, è certo giunto fra voi il regno di Dio. Come potrebbe uno penetrare nella casa dell' uomo forte e rapirgli le sue cose, se prima non lo lega? Allora soltanto gli potrà saccheggiare la casa. Chi non è con me è contro di me, e chi non raccoglie con me, disperde. Perciò io vi dico</a:t>
                      </a:r>
                      <a:r>
                        <a:rPr lang="it-IT" sz="1400" i="1" dirty="0" smtClean="0">
                          <a:latin typeface="Times New Roman" pitchFamily="18" charset="0"/>
                          <a:ea typeface="Calibri"/>
                          <a:cs typeface="Times New Roman" pitchFamily="18" charset="0"/>
                        </a:rPr>
                        <a:t>:</a:t>
                      </a:r>
                      <a:endParaRPr lang="it-IT"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it-IT" sz="1400" i="1" dirty="0">
                          <a:latin typeface="Times New Roman" pitchFamily="18" charset="0"/>
                          <a:ea typeface="Calibri"/>
                          <a:cs typeface="Times New Roman" pitchFamily="18" charset="0"/>
                        </a:rPr>
                        <a:t>Ma gli scribi, che erano discesi da Gerusalemme, dicevano: "Costui è posseduto da </a:t>
                      </a:r>
                      <a:r>
                        <a:rPr lang="it-IT" sz="1400" i="1" u="sng" dirty="0" err="1">
                          <a:latin typeface="Times New Roman" pitchFamily="18" charset="0"/>
                          <a:ea typeface="Calibri"/>
                          <a:cs typeface="Times New Roman" pitchFamily="18" charset="0"/>
                        </a:rPr>
                        <a:t>Beelzebùl</a:t>
                      </a:r>
                      <a:r>
                        <a:rPr lang="it-IT" sz="1400" i="1" dirty="0">
                          <a:latin typeface="Times New Roman" pitchFamily="18" charset="0"/>
                          <a:ea typeface="Calibri"/>
                          <a:cs typeface="Times New Roman" pitchFamily="18" charset="0"/>
                        </a:rPr>
                        <a:t> e scaccia i </a:t>
                      </a:r>
                      <a:r>
                        <a:rPr lang="it-IT" sz="1400" i="1"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per mezzo del </a:t>
                      </a:r>
                      <a:r>
                        <a:rPr lang="it-IT" sz="1400" i="1" u="sng" dirty="0">
                          <a:latin typeface="Times New Roman" pitchFamily="18" charset="0"/>
                          <a:ea typeface="Calibri"/>
                          <a:cs typeface="Times New Roman" pitchFamily="18" charset="0"/>
                        </a:rPr>
                        <a:t>principe dei </a:t>
                      </a:r>
                      <a:r>
                        <a:rPr lang="it-IT" sz="1400" i="1" u="sng"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Ma egli, </a:t>
                      </a:r>
                      <a:r>
                        <a:rPr lang="it-IT" sz="1400" i="1" dirty="0" err="1">
                          <a:latin typeface="Times New Roman" pitchFamily="18" charset="0"/>
                          <a:ea typeface="Calibri"/>
                          <a:cs typeface="Times New Roman" pitchFamily="18" charset="0"/>
                        </a:rPr>
                        <a:t>chiamatili</a:t>
                      </a:r>
                      <a:r>
                        <a:rPr lang="it-IT" sz="1400" i="1" dirty="0">
                          <a:latin typeface="Times New Roman" pitchFamily="18" charset="0"/>
                          <a:ea typeface="Calibri"/>
                          <a:cs typeface="Times New Roman" pitchFamily="18" charset="0"/>
                        </a:rPr>
                        <a:t>, diceva loro in parabole: "Come può satana scacciare satana? Se un regno è diviso in se stesso, quel regno non può reggersi;</a:t>
                      </a:r>
                      <a:endParaRPr lang="it-IT" sz="1400" dirty="0">
                        <a:latin typeface="Times New Roman" pitchFamily="18" charset="0"/>
                        <a:ea typeface="Calibri"/>
                        <a:cs typeface="Times New Roman" pitchFamily="18" charset="0"/>
                      </a:endParaRPr>
                    </a:p>
                    <a:p>
                      <a:pPr algn="ctr">
                        <a:lnSpc>
                          <a:spcPct val="115000"/>
                        </a:lnSpc>
                        <a:spcAft>
                          <a:spcPts val="0"/>
                        </a:spcAft>
                      </a:pPr>
                      <a:r>
                        <a:rPr lang="it-IT" sz="1400" i="1" dirty="0">
                          <a:latin typeface="Times New Roman" pitchFamily="18" charset="0"/>
                          <a:ea typeface="Calibri"/>
                          <a:cs typeface="Times New Roman" pitchFamily="18" charset="0"/>
                        </a:rPr>
                        <a:t>se una casa è divisa in se stessa, quella casa non può reggersi. Alla stessa maniera, se satana si ribella contro se stesso ed è diviso, non può resistere, ma sta per finire.</a:t>
                      </a:r>
                      <a:endParaRPr lang="it-IT" sz="1400" dirty="0">
                        <a:latin typeface="Times New Roman" pitchFamily="18" charset="0"/>
                        <a:ea typeface="Calibri"/>
                        <a:cs typeface="Times New Roman" pitchFamily="18" charset="0"/>
                      </a:endParaRPr>
                    </a:p>
                    <a:p>
                      <a:pPr algn="ctr">
                        <a:lnSpc>
                          <a:spcPct val="115000"/>
                        </a:lnSpc>
                        <a:spcAft>
                          <a:spcPts val="0"/>
                        </a:spcAft>
                      </a:pPr>
                      <a:r>
                        <a:rPr lang="it-IT" sz="1400" i="1" dirty="0">
                          <a:latin typeface="Times New Roman" pitchFamily="18" charset="0"/>
                          <a:ea typeface="Calibri"/>
                          <a:cs typeface="Times New Roman" pitchFamily="18" charset="0"/>
                        </a:rPr>
                        <a:t>Nessuno può entrare nella casa di un uomo forte e rapire le sue cose se prima non avrà legato l' uomo forte; allora ne saccheggerà la casa. In verità vi </a:t>
                      </a:r>
                      <a:r>
                        <a:rPr lang="it-IT" sz="1400" i="1" dirty="0" smtClean="0">
                          <a:latin typeface="Times New Roman" pitchFamily="18" charset="0"/>
                          <a:ea typeface="Calibri"/>
                          <a:cs typeface="Times New Roman" pitchFamily="18" charset="0"/>
                        </a:rPr>
                        <a:t>dico".</a:t>
                      </a:r>
                      <a:endParaRPr lang="it-IT"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it-IT" sz="1400" i="1" dirty="0">
                          <a:latin typeface="Times New Roman" pitchFamily="18" charset="0"/>
                          <a:ea typeface="Calibri"/>
                          <a:cs typeface="Times New Roman" pitchFamily="18" charset="0"/>
                        </a:rPr>
                        <a:t>Gesù stava scacciando </a:t>
                      </a:r>
                      <a:r>
                        <a:rPr lang="it-IT" sz="1400" i="1" u="sng" dirty="0">
                          <a:latin typeface="Times New Roman" pitchFamily="18" charset="0"/>
                          <a:ea typeface="Calibri"/>
                          <a:cs typeface="Times New Roman" pitchFamily="18" charset="0"/>
                        </a:rPr>
                        <a:t>un demonio che era muto</a:t>
                      </a:r>
                      <a:r>
                        <a:rPr lang="it-IT" sz="1400" i="1" dirty="0">
                          <a:latin typeface="Times New Roman" pitchFamily="18" charset="0"/>
                          <a:ea typeface="Calibri"/>
                          <a:cs typeface="Times New Roman" pitchFamily="18" charset="0"/>
                        </a:rPr>
                        <a:t>. Uscito il demonio</a:t>
                      </a:r>
                      <a:r>
                        <a:rPr lang="it-IT" sz="1400" i="1" u="sng" dirty="0">
                          <a:latin typeface="Times New Roman" pitchFamily="18" charset="0"/>
                          <a:ea typeface="Calibri"/>
                          <a:cs typeface="Times New Roman" pitchFamily="18" charset="0"/>
                        </a:rPr>
                        <a:t>, il muto cominciò a parlare</a:t>
                      </a:r>
                      <a:r>
                        <a:rPr lang="it-IT" sz="1400" i="1" dirty="0">
                          <a:latin typeface="Times New Roman" pitchFamily="18" charset="0"/>
                          <a:ea typeface="Calibri"/>
                          <a:cs typeface="Times New Roman" pitchFamily="18" charset="0"/>
                        </a:rPr>
                        <a:t> </a:t>
                      </a:r>
                      <a:r>
                        <a:rPr lang="it-IT" sz="1400" i="1" u="sng" dirty="0">
                          <a:latin typeface="Times New Roman" pitchFamily="18" charset="0"/>
                          <a:ea typeface="Calibri"/>
                          <a:cs typeface="Times New Roman" pitchFamily="18" charset="0"/>
                        </a:rPr>
                        <a:t>e le folle rimasero meravigliate</a:t>
                      </a:r>
                      <a:r>
                        <a:rPr lang="it-IT" sz="1400" i="1" dirty="0">
                          <a:latin typeface="Times New Roman" pitchFamily="18" charset="0"/>
                          <a:ea typeface="Calibri"/>
                          <a:cs typeface="Times New Roman" pitchFamily="18" charset="0"/>
                        </a:rPr>
                        <a:t>. Ma alcuni dissero: "E' in nome di </a:t>
                      </a:r>
                      <a:r>
                        <a:rPr lang="it-IT" sz="1400" i="1" u="sng" dirty="0" err="1">
                          <a:latin typeface="Times New Roman" pitchFamily="18" charset="0"/>
                          <a:ea typeface="Calibri"/>
                          <a:cs typeface="Times New Roman" pitchFamily="18" charset="0"/>
                        </a:rPr>
                        <a:t>Beelzebùl</a:t>
                      </a:r>
                      <a:r>
                        <a:rPr lang="it-IT" sz="1400" i="1" u="sng" dirty="0">
                          <a:latin typeface="Times New Roman" pitchFamily="18" charset="0"/>
                          <a:ea typeface="Calibri"/>
                          <a:cs typeface="Times New Roman" pitchFamily="18" charset="0"/>
                        </a:rPr>
                        <a:t>, capo dei </a:t>
                      </a:r>
                      <a:r>
                        <a:rPr lang="it-IT" sz="1400" i="1" u="sng"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che egli scaccia i </a:t>
                      </a:r>
                      <a:r>
                        <a:rPr lang="it-IT" sz="1400" i="1"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Altri poi, per metterlo alla prova, gli domandavano un segno dal cielo. Egli, conoscendo i loro pensieri, disse: "Ogni regno diviso in se stesso va in rovina e una casa cade sull' altra. Ora, se anche satana è diviso in se stesso, come potrà stare in piedi il suo regno? Voi dite che io scaccio i </a:t>
                      </a:r>
                      <a:r>
                        <a:rPr lang="it-IT" sz="1400" i="1"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in nome di </a:t>
                      </a:r>
                      <a:r>
                        <a:rPr lang="it-IT" sz="1400" i="1" dirty="0" err="1">
                          <a:latin typeface="Times New Roman" pitchFamily="18" charset="0"/>
                          <a:ea typeface="Calibri"/>
                          <a:cs typeface="Times New Roman" pitchFamily="18" charset="0"/>
                        </a:rPr>
                        <a:t>Beelzebùl</a:t>
                      </a:r>
                      <a:r>
                        <a:rPr lang="it-IT" sz="1400" i="1" dirty="0">
                          <a:latin typeface="Times New Roman" pitchFamily="18" charset="0"/>
                          <a:ea typeface="Calibri"/>
                          <a:cs typeface="Times New Roman" pitchFamily="18" charset="0"/>
                        </a:rPr>
                        <a:t>.</a:t>
                      </a:r>
                      <a:endParaRPr lang="it-IT" sz="1400" dirty="0">
                        <a:latin typeface="Times New Roman" pitchFamily="18" charset="0"/>
                        <a:ea typeface="Calibri"/>
                        <a:cs typeface="Times New Roman" pitchFamily="18" charset="0"/>
                      </a:endParaRPr>
                    </a:p>
                    <a:p>
                      <a:pPr algn="ctr">
                        <a:lnSpc>
                          <a:spcPct val="115000"/>
                        </a:lnSpc>
                        <a:spcAft>
                          <a:spcPts val="0"/>
                        </a:spcAft>
                      </a:pPr>
                      <a:r>
                        <a:rPr lang="it-IT" sz="1400" i="1" dirty="0">
                          <a:latin typeface="Times New Roman" pitchFamily="18" charset="0"/>
                          <a:ea typeface="Calibri"/>
                          <a:cs typeface="Times New Roman" pitchFamily="18" charset="0"/>
                        </a:rPr>
                        <a:t>Ma se io scaccio i </a:t>
                      </a:r>
                      <a:r>
                        <a:rPr lang="it-IT" sz="1400" i="1"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in nome di </a:t>
                      </a:r>
                      <a:r>
                        <a:rPr lang="it-IT" sz="1400" i="1" dirty="0" err="1">
                          <a:latin typeface="Times New Roman" pitchFamily="18" charset="0"/>
                          <a:ea typeface="Calibri"/>
                          <a:cs typeface="Times New Roman" pitchFamily="18" charset="0"/>
                        </a:rPr>
                        <a:t>Beelzebùl</a:t>
                      </a:r>
                      <a:r>
                        <a:rPr lang="it-IT" sz="1400" i="1" dirty="0">
                          <a:latin typeface="Times New Roman" pitchFamily="18" charset="0"/>
                          <a:ea typeface="Calibri"/>
                          <a:cs typeface="Times New Roman" pitchFamily="18" charset="0"/>
                        </a:rPr>
                        <a:t>, i vostri discepoli in nome di chi li scacciano? Perciò essi stessi saranno i vostri giudici. Se invece io scaccio i </a:t>
                      </a:r>
                      <a:r>
                        <a:rPr lang="it-IT" sz="1400" i="1" dirty="0" err="1">
                          <a:latin typeface="Times New Roman" pitchFamily="18" charset="0"/>
                          <a:ea typeface="Calibri"/>
                          <a:cs typeface="Times New Roman" pitchFamily="18" charset="0"/>
                        </a:rPr>
                        <a:t>demòni</a:t>
                      </a:r>
                      <a:r>
                        <a:rPr lang="it-IT" sz="1400" i="1" dirty="0">
                          <a:latin typeface="Times New Roman" pitchFamily="18" charset="0"/>
                          <a:ea typeface="Calibri"/>
                          <a:cs typeface="Times New Roman" pitchFamily="18" charset="0"/>
                        </a:rPr>
                        <a:t> con il dito di Dio, è dunque giunto a voi il regno di Dio.</a:t>
                      </a:r>
                      <a:endParaRPr lang="it-IT" sz="1400" dirty="0">
                        <a:latin typeface="Times New Roman" pitchFamily="18" charset="0"/>
                        <a:ea typeface="Calibri"/>
                        <a:cs typeface="Times New Roman" pitchFamily="18" charset="0"/>
                      </a:endParaRPr>
                    </a:p>
                    <a:p>
                      <a:pPr algn="ctr">
                        <a:lnSpc>
                          <a:spcPct val="115000"/>
                        </a:lnSpc>
                        <a:spcAft>
                          <a:spcPts val="0"/>
                        </a:spcAft>
                      </a:pPr>
                      <a:r>
                        <a:rPr lang="it-IT" sz="1400" i="1" dirty="0">
                          <a:latin typeface="Times New Roman" pitchFamily="18" charset="0"/>
                          <a:ea typeface="Calibri"/>
                          <a:cs typeface="Times New Roman" pitchFamily="18" charset="0"/>
                        </a:rPr>
                        <a:t>Quando un uomo forte, bene armato, fa la guardia al suo palazzo, tutti i suoi beni stanno al sicuro. Ma se arriva uno più forte di lui e lo vince, gli strappa via l' armatura nella quale confidava e ne distribuisce il bottino. </a:t>
                      </a:r>
                      <a:endParaRPr lang="it-IT" sz="14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Continua Matteo</a:t>
            </a:r>
            <a:endParaRPr lang="it-IT" dirty="0"/>
          </a:p>
        </p:txBody>
      </p:sp>
      <p:graphicFrame>
        <p:nvGraphicFramePr>
          <p:cNvPr id="4" name="Segnaposto contenuto 3"/>
          <p:cNvGraphicFramePr>
            <a:graphicFrameLocks noGrp="1"/>
          </p:cNvGraphicFramePr>
          <p:nvPr>
            <p:ph idx="1"/>
          </p:nvPr>
        </p:nvGraphicFramePr>
        <p:xfrm>
          <a:off x="457200" y="1600200"/>
          <a:ext cx="8229600" cy="2621280"/>
        </p:xfrm>
        <a:graphic>
          <a:graphicData uri="http://schemas.openxmlformats.org/drawingml/2006/table">
            <a:tbl>
              <a:tblPr firstRow="1" bandRow="1">
                <a:tableStyleId>{5C22544A-7EE6-4342-B048-85BDC9FD1C3A}</a:tableStyleId>
              </a:tblPr>
              <a:tblGrid>
                <a:gridCol w="8229600"/>
              </a:tblGrid>
              <a:tr h="370840">
                <a:tc>
                  <a:txBody>
                    <a:bodyPr/>
                    <a:lstStyle/>
                    <a:p>
                      <a:pPr algn="ctr">
                        <a:buNone/>
                      </a:pPr>
                      <a:r>
                        <a:rPr lang="it-IT" i="1" dirty="0" smtClean="0">
                          <a:latin typeface="Times New Roman" pitchFamily="18" charset="0"/>
                          <a:ea typeface="Calibri"/>
                          <a:cs typeface="Times New Roman" pitchFamily="18" charset="0"/>
                        </a:rPr>
                        <a:t>Qualunque peccato e bestemmia sarà perdonata agli uomini, ma la bestemmia contro lo Spirito non sarà perdonata. </a:t>
                      </a:r>
                      <a:r>
                        <a:rPr lang="it-IT" sz="2800" i="1" u="sng" dirty="0" smtClean="0">
                          <a:solidFill>
                            <a:schemeClr val="tx1"/>
                          </a:solidFill>
                          <a:latin typeface="Times New Roman" pitchFamily="18" charset="0"/>
                          <a:ea typeface="Calibri"/>
                          <a:cs typeface="Times New Roman" pitchFamily="18" charset="0"/>
                        </a:rPr>
                        <a:t>A chiunque parlerà male del Figlio dell' uomo sarà perdonato; ma la bestemmia contro lo Spirito, non gli sarà perdonata né in questo secolo, né in quello futuro</a:t>
                      </a:r>
                      <a:r>
                        <a:rPr lang="it-IT" sz="2800" i="1" dirty="0" smtClean="0">
                          <a:solidFill>
                            <a:schemeClr val="tx1"/>
                          </a:solidFill>
                          <a:latin typeface="Times New Roman" pitchFamily="18" charset="0"/>
                          <a:ea typeface="Calibri"/>
                          <a:cs typeface="Times New Roman" pitchFamily="18" charset="0"/>
                        </a:rPr>
                        <a:t>. </a:t>
                      </a:r>
                      <a:endParaRPr lang="it-IT" sz="2800" dirty="0" smtClean="0">
                        <a:solidFill>
                          <a:schemeClr val="tx1"/>
                        </a:solidFill>
                        <a:latin typeface="Times New Roman" pitchFamily="18" charset="0"/>
                        <a:ea typeface="Calibri"/>
                        <a:cs typeface="Times New Roman" pitchFamily="18" charset="0"/>
                      </a:endParaRPr>
                    </a:p>
                    <a:p>
                      <a:pPr>
                        <a:buNone/>
                      </a:pPr>
                      <a:endParaRPr lang="it-IT" dirty="0" smtClean="0"/>
                    </a:p>
                    <a:p>
                      <a:endParaRPr lang="it-IT" dirty="0"/>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Continua Marco</a:t>
            </a:r>
            <a:endParaRPr lang="it-IT" dirty="0"/>
          </a:p>
        </p:txBody>
      </p:sp>
      <p:graphicFrame>
        <p:nvGraphicFramePr>
          <p:cNvPr id="4" name="Segnaposto contenuto 3"/>
          <p:cNvGraphicFramePr>
            <a:graphicFrameLocks noGrp="1"/>
          </p:cNvGraphicFramePr>
          <p:nvPr>
            <p:ph idx="1"/>
          </p:nvPr>
        </p:nvGraphicFramePr>
        <p:xfrm>
          <a:off x="457200" y="1600200"/>
          <a:ext cx="8229600" cy="4114800"/>
        </p:xfrm>
        <a:graphic>
          <a:graphicData uri="http://schemas.openxmlformats.org/drawingml/2006/table">
            <a:tbl>
              <a:tblPr firstRow="1" bandRow="1">
                <a:tableStyleId>{5C22544A-7EE6-4342-B048-85BDC9FD1C3A}</a:tableStyleId>
              </a:tblPr>
              <a:tblGrid>
                <a:gridCol w="8229600"/>
              </a:tblGrid>
              <a:tr h="370840">
                <a:tc>
                  <a:txBody>
                    <a:bodyPr/>
                    <a:lstStyle/>
                    <a:p>
                      <a:pPr algn="ctr"/>
                      <a:r>
                        <a:rPr lang="it-IT" sz="4400" i="1" u="sng" dirty="0" smtClean="0">
                          <a:solidFill>
                            <a:schemeClr val="tx1"/>
                          </a:solidFill>
                          <a:latin typeface="Times New Roman" pitchFamily="18" charset="0"/>
                          <a:ea typeface="Calibri"/>
                          <a:cs typeface="Times New Roman" pitchFamily="18" charset="0"/>
                        </a:rPr>
                        <a:t>: tutti i peccati saranno perdonati ai figli degli uomini e anche tutte le bestemmie che diranno; ma chi avrà bestemmiato contro lo Spirito santo, non avrà perdono in eterno: sarà reo di colpa eterna</a:t>
                      </a:r>
                      <a:endParaRPr lang="it-IT" sz="44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endParaRPr lang="it-IT" dirty="0" smtClean="0"/>
          </a:p>
          <a:p>
            <a:pPr>
              <a:buNone/>
            </a:pPr>
            <a:endParaRPr lang="it-IT" dirty="0" smtClean="0"/>
          </a:p>
          <a:p>
            <a:pPr algn="ctr">
              <a:buNone/>
            </a:pPr>
            <a:r>
              <a:rPr lang="it-IT" dirty="0" smtClean="0"/>
              <a:t>Il ritorno …</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latin typeface="Arial Black" pitchFamily="34" charset="0"/>
              </a:rPr>
              <a:t>Lo Spirito Santo …</a:t>
            </a:r>
            <a:endParaRPr lang="it-IT" dirty="0">
              <a:solidFill>
                <a:srgbClr val="FF0000"/>
              </a:solidFill>
              <a:latin typeface="Arial Black" pitchFamily="34" charset="0"/>
            </a:endParaRPr>
          </a:p>
        </p:txBody>
      </p:sp>
      <p:sp>
        <p:nvSpPr>
          <p:cNvPr id="3" name="Segnaposto contenuto 2"/>
          <p:cNvSpPr>
            <a:spLocks noGrp="1"/>
          </p:cNvSpPr>
          <p:nvPr>
            <p:ph idx="1"/>
          </p:nvPr>
        </p:nvSpPr>
        <p:spPr/>
        <p:txBody>
          <a:bodyPr>
            <a:normAutofit fontScale="92500"/>
          </a:bodyPr>
          <a:lstStyle/>
          <a:p>
            <a:pPr algn="ctr">
              <a:buNone/>
            </a:pPr>
            <a:r>
              <a:rPr lang="it-IT" b="1" dirty="0" smtClean="0"/>
              <a:t>“</a:t>
            </a:r>
            <a:r>
              <a:rPr lang="it-IT" b="1" i="1" dirty="0" smtClean="0"/>
              <a:t>Ma il Consolatore, lo Spirito Santo che il Padre manderà nel mio nome, egli v'insegnerà ogni cosa e </a:t>
            </a:r>
            <a:r>
              <a:rPr lang="it-IT" b="1" i="1" dirty="0" smtClean="0">
                <a:solidFill>
                  <a:srgbClr val="FF0000"/>
                </a:solidFill>
              </a:rPr>
              <a:t>vi ricorderà tutto ciò che io ho detto</a:t>
            </a:r>
            <a:r>
              <a:rPr lang="it-IT" b="1" dirty="0" smtClean="0"/>
              <a:t>” (</a:t>
            </a:r>
            <a:r>
              <a:rPr lang="it-IT" b="1" dirty="0" err="1" smtClean="0"/>
              <a:t>Gv</a:t>
            </a:r>
            <a:r>
              <a:rPr lang="it-IT" b="1" dirty="0" smtClean="0"/>
              <a:t> 14,26).</a:t>
            </a:r>
          </a:p>
          <a:p>
            <a:pPr algn="ctr"/>
            <a:r>
              <a:rPr lang="it-IT" b="1" dirty="0" smtClean="0"/>
              <a:t>Un importante aspetto è quello della </a:t>
            </a:r>
            <a:r>
              <a:rPr lang="it-IT" b="1" u="sng" dirty="0" smtClean="0"/>
              <a:t>fedeltà agli insegnamenti di Gesù</a:t>
            </a:r>
            <a:r>
              <a:rPr lang="it-IT" b="1" dirty="0" smtClean="0"/>
              <a:t>: “...</a:t>
            </a:r>
            <a:r>
              <a:rPr lang="it-IT" b="1" i="1" dirty="0" smtClean="0">
                <a:solidFill>
                  <a:schemeClr val="accent6">
                    <a:lumMod val="75000"/>
                  </a:schemeClr>
                </a:solidFill>
              </a:rPr>
              <a:t>fedeltà a ciò che era fin dall'inizio</a:t>
            </a:r>
            <a:r>
              <a:rPr lang="it-IT" b="1" dirty="0" smtClean="0"/>
              <a:t>” /(1 </a:t>
            </a:r>
            <a:r>
              <a:rPr lang="it-IT" b="1" dirty="0" err="1" smtClean="0"/>
              <a:t>Gv</a:t>
            </a:r>
            <a:r>
              <a:rPr lang="it-IT" b="1" dirty="0" smtClean="0"/>
              <a:t> 2,24).</a:t>
            </a:r>
          </a:p>
          <a:p>
            <a:pPr algn="ctr"/>
            <a:r>
              <a:rPr lang="it-IT" b="1" dirty="0" smtClean="0"/>
              <a:t> Ancora: </a:t>
            </a:r>
            <a:r>
              <a:rPr lang="it-IT" b="1" dirty="0" smtClean="0">
                <a:solidFill>
                  <a:srgbClr val="0070C0"/>
                </a:solidFill>
              </a:rPr>
              <a:t>“</a:t>
            </a:r>
            <a:r>
              <a:rPr lang="it-IT" b="1" i="1" dirty="0" smtClean="0">
                <a:solidFill>
                  <a:srgbClr val="0070C0"/>
                </a:solidFill>
              </a:rPr>
              <a:t>Io  ho ricevuto dal Signore quello che a mia volta vi ho trasmesso</a:t>
            </a:r>
            <a:r>
              <a:rPr lang="it-IT" b="1" dirty="0" smtClean="0">
                <a:solidFill>
                  <a:srgbClr val="0070C0"/>
                </a:solidFill>
              </a:rPr>
              <a:t>”</a:t>
            </a:r>
            <a:r>
              <a:rPr lang="it-IT" b="1" dirty="0" smtClean="0"/>
              <a:t> (1 </a:t>
            </a:r>
            <a:r>
              <a:rPr lang="it-IT" b="1" dirty="0" err="1" smtClean="0"/>
              <a:t>Cor</a:t>
            </a:r>
            <a:r>
              <a:rPr lang="it-IT" b="1" dirty="0" smtClean="0"/>
              <a:t> 11,23).</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620688"/>
          <a:ext cx="9144000" cy="6044176"/>
        </p:xfrm>
        <a:graphic>
          <a:graphicData uri="http://schemas.openxmlformats.org/drawingml/2006/table">
            <a:tbl>
              <a:tblPr firstRow="1" bandRow="1">
                <a:tableStyleId>{5C22544A-7EE6-4342-B048-85BDC9FD1C3A}</a:tableStyleId>
              </a:tblPr>
              <a:tblGrid>
                <a:gridCol w="4572000"/>
                <a:gridCol w="4572000"/>
              </a:tblGrid>
              <a:tr h="576064">
                <a:tc>
                  <a:txBody>
                    <a:bodyPr/>
                    <a:lstStyle/>
                    <a:p>
                      <a:pPr algn="ctr">
                        <a:lnSpc>
                          <a:spcPct val="115000"/>
                        </a:lnSpc>
                        <a:spcAft>
                          <a:spcPts val="0"/>
                        </a:spcAft>
                      </a:pPr>
                      <a:r>
                        <a:rPr lang="it-IT" sz="2000" dirty="0">
                          <a:latin typeface="Times New Roman"/>
                          <a:ea typeface="Calibri"/>
                          <a:cs typeface="Arial"/>
                        </a:rPr>
                        <a:t>Mt 12,43-45</a:t>
                      </a:r>
                      <a:endParaRPr lang="it-IT" sz="2000" dirty="0">
                        <a:latin typeface="Calibri"/>
                        <a:ea typeface="Calibri"/>
                        <a:cs typeface="Arial"/>
                      </a:endParaRPr>
                    </a:p>
                  </a:txBody>
                  <a:tcPr marL="68580" marR="68580" marT="0" marB="0"/>
                </a:tc>
                <a:tc>
                  <a:txBody>
                    <a:bodyPr/>
                    <a:lstStyle/>
                    <a:p>
                      <a:pPr algn="ctr">
                        <a:lnSpc>
                          <a:spcPct val="115000"/>
                        </a:lnSpc>
                        <a:spcAft>
                          <a:spcPts val="0"/>
                        </a:spcAft>
                      </a:pPr>
                      <a:r>
                        <a:rPr lang="it-IT" sz="2000">
                          <a:latin typeface="Times New Roman"/>
                          <a:ea typeface="Calibri"/>
                          <a:cs typeface="Arial"/>
                        </a:rPr>
                        <a:t>Lc 11,24-26</a:t>
                      </a:r>
                      <a:endParaRPr lang="it-IT" sz="2000">
                        <a:latin typeface="Calibri"/>
                        <a:ea typeface="Calibri"/>
                        <a:cs typeface="Arial"/>
                      </a:endParaRPr>
                    </a:p>
                  </a:txBody>
                  <a:tcPr marL="68580" marR="68580" marT="0" marB="0"/>
                </a:tc>
              </a:tr>
              <a:tr h="5037661">
                <a:tc>
                  <a:txBody>
                    <a:bodyPr/>
                    <a:lstStyle/>
                    <a:p>
                      <a:pPr algn="ctr">
                        <a:lnSpc>
                          <a:spcPct val="115000"/>
                        </a:lnSpc>
                        <a:spcAft>
                          <a:spcPts val="0"/>
                        </a:spcAft>
                      </a:pPr>
                      <a:r>
                        <a:rPr lang="it-IT" sz="2400" i="1" dirty="0">
                          <a:latin typeface="Times New Roman"/>
                          <a:ea typeface="Calibri"/>
                          <a:cs typeface="Arial"/>
                        </a:rPr>
                        <a:t>Quando lo spirito immondo esce da un uomo, se ne va per luoghi aridi cercando sollievo, ma non ne trova. Allora dice: Ritornerò alla mia abitazione, da cui sono uscito. E tornato la trova vuota, spazzata e adorna. Allora va, si prende sette altri spiriti peggiori ed entra a prendervi dimora; e la nuova condizione di </a:t>
                      </a:r>
                      <a:r>
                        <a:rPr lang="it-IT" sz="2400" i="1" dirty="0" smtClean="0">
                          <a:latin typeface="Times New Roman"/>
                          <a:ea typeface="Calibri"/>
                          <a:cs typeface="Arial"/>
                        </a:rPr>
                        <a:t>quell’uomo </a:t>
                      </a:r>
                      <a:r>
                        <a:rPr lang="it-IT" sz="2400" i="1" dirty="0">
                          <a:latin typeface="Times New Roman"/>
                          <a:ea typeface="Calibri"/>
                          <a:cs typeface="Arial"/>
                        </a:rPr>
                        <a:t>diventa peggiore della prima. </a:t>
                      </a:r>
                      <a:r>
                        <a:rPr lang="it-IT" sz="2400" b="1" i="1" dirty="0">
                          <a:latin typeface="Times New Roman"/>
                          <a:ea typeface="Calibri"/>
                          <a:cs typeface="Arial"/>
                        </a:rPr>
                        <a:t>Così avverrà anche a questa generazione perversa</a:t>
                      </a:r>
                      <a:r>
                        <a:rPr lang="it-IT" sz="2400" i="1" dirty="0">
                          <a:latin typeface="Times New Roman"/>
                          <a:ea typeface="Calibri"/>
                          <a:cs typeface="Arial"/>
                        </a:rPr>
                        <a:t>". </a:t>
                      </a:r>
                      <a:endParaRPr lang="it-IT" sz="2400" dirty="0">
                        <a:latin typeface="Calibri"/>
                        <a:ea typeface="Calibri"/>
                        <a:cs typeface="Arial"/>
                      </a:endParaRPr>
                    </a:p>
                  </a:txBody>
                  <a:tcPr marL="68580" marR="68580" marT="0" marB="0"/>
                </a:tc>
                <a:tc>
                  <a:txBody>
                    <a:bodyPr/>
                    <a:lstStyle/>
                    <a:p>
                      <a:pPr algn="ctr">
                        <a:lnSpc>
                          <a:spcPct val="115000"/>
                        </a:lnSpc>
                        <a:spcAft>
                          <a:spcPts val="0"/>
                        </a:spcAft>
                      </a:pPr>
                      <a:r>
                        <a:rPr lang="it-IT" sz="2400" i="1" dirty="0">
                          <a:latin typeface="Times New Roman"/>
                          <a:ea typeface="Calibri"/>
                          <a:cs typeface="Arial"/>
                        </a:rPr>
                        <a:t>Quando lo spirito immondo esce dall' uomo, si aggira per luoghi aridi in cerca di riposo e, non trovandone, dice: Ritornerò nella mia casa da cui sono uscito. Venuto, la trova spazzata e adorna. Allora va, prende con sé altri sette spiriti peggiori di lui ed essi entrano e vi alloggiano e la condizione finale di </a:t>
                      </a:r>
                      <a:r>
                        <a:rPr lang="it-IT" sz="2400" b="1" i="1" dirty="0">
                          <a:solidFill>
                            <a:schemeClr val="tx1"/>
                          </a:solidFill>
                          <a:latin typeface="Times New Roman"/>
                          <a:ea typeface="Calibri"/>
                          <a:cs typeface="Arial"/>
                        </a:rPr>
                        <a:t>quell' uomo diventa peggiore della prima</a:t>
                      </a:r>
                      <a:r>
                        <a:rPr lang="it-IT" sz="2400" i="1" dirty="0">
                          <a:latin typeface="Times New Roman"/>
                          <a:ea typeface="Calibri"/>
                          <a:cs typeface="Arial"/>
                        </a:rPr>
                        <a:t>". </a:t>
                      </a:r>
                      <a:endParaRPr lang="it-IT" sz="24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endParaRPr lang="it-IT" dirty="0" smtClean="0"/>
          </a:p>
          <a:p>
            <a:pPr>
              <a:buNone/>
            </a:pPr>
            <a:endParaRPr lang="it-IT" dirty="0" smtClean="0"/>
          </a:p>
          <a:p>
            <a:pPr algn="ctr">
              <a:buNone/>
            </a:pPr>
            <a:r>
              <a:rPr lang="it-IT" dirty="0" smtClean="0"/>
              <a:t>Dopo la ‘semina’ ….</a:t>
            </a:r>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457200" y="908720"/>
          <a:ext cx="8229600" cy="4505696"/>
        </p:xfrm>
        <a:graphic>
          <a:graphicData uri="http://schemas.openxmlformats.org/drawingml/2006/table">
            <a:tbl>
              <a:tblPr firstRow="1" bandRow="1">
                <a:tableStyleId>{5C22544A-7EE6-4342-B048-85BDC9FD1C3A}</a:tableStyleId>
              </a:tblPr>
              <a:tblGrid>
                <a:gridCol w="2743200"/>
                <a:gridCol w="2743200"/>
                <a:gridCol w="2743200"/>
              </a:tblGrid>
              <a:tr h="720080">
                <a:tc>
                  <a:txBody>
                    <a:bodyPr/>
                    <a:lstStyle/>
                    <a:p>
                      <a:pPr algn="ctr">
                        <a:lnSpc>
                          <a:spcPct val="115000"/>
                        </a:lnSpc>
                        <a:spcAft>
                          <a:spcPts val="0"/>
                        </a:spcAft>
                      </a:pPr>
                      <a:r>
                        <a:rPr lang="it-IT" sz="2400" dirty="0">
                          <a:latin typeface="Times New Roman"/>
                          <a:ea typeface="Calibri"/>
                          <a:cs typeface="Arial"/>
                        </a:rPr>
                        <a:t>Mt 13,19</a:t>
                      </a:r>
                      <a:endParaRPr lang="it-IT" sz="2400" dirty="0">
                        <a:latin typeface="Calibri"/>
                        <a:ea typeface="Calibri"/>
                        <a:cs typeface="Arial"/>
                      </a:endParaRPr>
                    </a:p>
                  </a:txBody>
                  <a:tcPr marL="68580" marR="68580" marT="0" marB="0"/>
                </a:tc>
                <a:tc>
                  <a:txBody>
                    <a:bodyPr/>
                    <a:lstStyle/>
                    <a:p>
                      <a:pPr algn="ctr">
                        <a:lnSpc>
                          <a:spcPct val="115000"/>
                        </a:lnSpc>
                        <a:spcAft>
                          <a:spcPts val="0"/>
                        </a:spcAft>
                      </a:pPr>
                      <a:r>
                        <a:rPr lang="it-IT" sz="2400">
                          <a:latin typeface="Times New Roman"/>
                          <a:ea typeface="Calibri"/>
                          <a:cs typeface="Arial"/>
                        </a:rPr>
                        <a:t>Mc 4,15</a:t>
                      </a:r>
                      <a:endParaRPr lang="it-IT" sz="2400">
                        <a:latin typeface="Calibri"/>
                        <a:ea typeface="Calibri"/>
                        <a:cs typeface="Arial"/>
                      </a:endParaRPr>
                    </a:p>
                  </a:txBody>
                  <a:tcPr marL="68580" marR="68580" marT="0" marB="0"/>
                </a:tc>
                <a:tc>
                  <a:txBody>
                    <a:bodyPr/>
                    <a:lstStyle/>
                    <a:p>
                      <a:pPr algn="ctr">
                        <a:lnSpc>
                          <a:spcPct val="115000"/>
                        </a:lnSpc>
                        <a:spcAft>
                          <a:spcPts val="0"/>
                        </a:spcAft>
                      </a:pPr>
                      <a:r>
                        <a:rPr lang="it-IT" sz="2400">
                          <a:latin typeface="Times New Roman"/>
                          <a:ea typeface="Calibri"/>
                          <a:cs typeface="Arial"/>
                        </a:rPr>
                        <a:t>Lc 8,12</a:t>
                      </a:r>
                      <a:endParaRPr lang="it-IT" sz="2400">
                        <a:latin typeface="Calibri"/>
                        <a:ea typeface="Calibri"/>
                        <a:cs typeface="Arial"/>
                      </a:endParaRPr>
                    </a:p>
                  </a:txBody>
                  <a:tcPr marL="68580" marR="68580" marT="0" marB="0"/>
                </a:tc>
              </a:tr>
              <a:tr h="370840">
                <a:tc>
                  <a:txBody>
                    <a:bodyPr/>
                    <a:lstStyle/>
                    <a:p>
                      <a:pPr algn="ctr">
                        <a:lnSpc>
                          <a:spcPct val="115000"/>
                        </a:lnSpc>
                        <a:spcAft>
                          <a:spcPts val="0"/>
                        </a:spcAft>
                      </a:pPr>
                      <a:r>
                        <a:rPr lang="it-IT" sz="2400" i="1" dirty="0">
                          <a:latin typeface="Times New Roman"/>
                          <a:ea typeface="Calibri"/>
                          <a:cs typeface="Arial"/>
                        </a:rPr>
                        <a:t>... tutte le volte che uno ascolta la parola del regno e non la comprende, viene il maligno </a:t>
                      </a:r>
                      <a:r>
                        <a:rPr lang="it-IT" sz="2400" i="1" u="sng" dirty="0">
                          <a:latin typeface="Times New Roman"/>
                          <a:ea typeface="Calibri"/>
                          <a:cs typeface="Arial"/>
                        </a:rPr>
                        <a:t>e ruba ciò che è stato seminato nel suo cuore</a:t>
                      </a:r>
                      <a:r>
                        <a:rPr lang="it-IT" sz="2400" i="1" dirty="0">
                          <a:latin typeface="Times New Roman"/>
                          <a:ea typeface="Calibri"/>
                          <a:cs typeface="Arial"/>
                        </a:rPr>
                        <a:t>: questo è il seme seminato lungo la strada. </a:t>
                      </a:r>
                      <a:endParaRPr lang="it-IT" sz="2400" dirty="0">
                        <a:latin typeface="Calibri"/>
                        <a:ea typeface="Calibri"/>
                        <a:cs typeface="Arial"/>
                      </a:endParaRPr>
                    </a:p>
                  </a:txBody>
                  <a:tcPr marL="68580" marR="68580" marT="0" marB="0"/>
                </a:tc>
                <a:tc>
                  <a:txBody>
                    <a:bodyPr/>
                    <a:lstStyle/>
                    <a:p>
                      <a:pPr algn="ctr">
                        <a:lnSpc>
                          <a:spcPct val="115000"/>
                        </a:lnSpc>
                        <a:spcAft>
                          <a:spcPts val="0"/>
                        </a:spcAft>
                      </a:pPr>
                      <a:r>
                        <a:rPr lang="it-IT" sz="2400" i="1" dirty="0">
                          <a:latin typeface="Times New Roman"/>
                          <a:ea typeface="Calibri"/>
                          <a:cs typeface="Arial"/>
                        </a:rPr>
                        <a:t>Quelli lungo la strada sono coloro nei quali viene seminata la parola; ma quando l'ascoltano, </a:t>
                      </a:r>
                      <a:r>
                        <a:rPr lang="it-IT" sz="2400" i="1" u="sng" dirty="0">
                          <a:latin typeface="Times New Roman"/>
                          <a:ea typeface="Calibri"/>
                          <a:cs typeface="Arial"/>
                        </a:rPr>
                        <a:t>subito viene satana, e porta via la parola</a:t>
                      </a:r>
                      <a:r>
                        <a:rPr lang="it-IT" sz="2400" i="1" dirty="0">
                          <a:latin typeface="Times New Roman"/>
                          <a:ea typeface="Calibri"/>
                          <a:cs typeface="Arial"/>
                        </a:rPr>
                        <a:t> seminata in loro. </a:t>
                      </a:r>
                      <a:endParaRPr lang="it-IT" sz="2400" dirty="0">
                        <a:latin typeface="Calibri"/>
                        <a:ea typeface="Calibri"/>
                        <a:cs typeface="Arial"/>
                      </a:endParaRPr>
                    </a:p>
                  </a:txBody>
                  <a:tcPr marL="68580" marR="68580" marT="0" marB="0"/>
                </a:tc>
                <a:tc>
                  <a:txBody>
                    <a:bodyPr/>
                    <a:lstStyle/>
                    <a:p>
                      <a:pPr algn="ctr">
                        <a:lnSpc>
                          <a:spcPct val="115000"/>
                        </a:lnSpc>
                        <a:spcAft>
                          <a:spcPts val="0"/>
                        </a:spcAft>
                      </a:pPr>
                      <a:r>
                        <a:rPr lang="it-IT" sz="2400" i="1" dirty="0">
                          <a:latin typeface="Times New Roman"/>
                          <a:ea typeface="Calibri"/>
                          <a:cs typeface="Arial"/>
                        </a:rPr>
                        <a:t>I semi caduti lungo la strada sono coloro che l'hanno ascoltata, ma poi viene il diavolo e </a:t>
                      </a:r>
                      <a:r>
                        <a:rPr lang="it-IT" sz="2400" i="1" u="sng" dirty="0">
                          <a:latin typeface="Times New Roman"/>
                          <a:ea typeface="Calibri"/>
                          <a:cs typeface="Arial"/>
                        </a:rPr>
                        <a:t>porta via la parola dai loro cuori</a:t>
                      </a:r>
                      <a:r>
                        <a:rPr lang="it-IT" sz="2400" i="1" dirty="0">
                          <a:latin typeface="Times New Roman"/>
                          <a:ea typeface="Calibri"/>
                          <a:cs typeface="Arial"/>
                        </a:rPr>
                        <a:t>, perché non credano e così siano salvati. </a:t>
                      </a:r>
                      <a:endParaRPr lang="it-IT" sz="24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it-IT" dirty="0" smtClean="0"/>
              <a:t>Nella similitudine della zizzania si parla di ‘nemico’ (13,24-30) dopo nella spiegazione è specificato: </a:t>
            </a:r>
          </a:p>
          <a:p>
            <a:r>
              <a:rPr lang="it-IT" dirty="0" smtClean="0"/>
              <a:t>  Il </a:t>
            </a:r>
            <a:r>
              <a:rPr lang="it-IT" i="1" dirty="0" smtClean="0"/>
              <a:t>campo è il mondo. Il seme buono sono i figli del regno; la zizzania sono i figli del </a:t>
            </a:r>
            <a:r>
              <a:rPr lang="it-IT" b="1" i="1" dirty="0" smtClean="0"/>
              <a:t>maligno</a:t>
            </a:r>
            <a:r>
              <a:rPr lang="it-IT" i="1" dirty="0" smtClean="0"/>
              <a:t>, e il nemico che l'ha seminata è il </a:t>
            </a:r>
            <a:r>
              <a:rPr lang="it-IT" b="1" i="1" dirty="0" smtClean="0"/>
              <a:t>diavolo</a:t>
            </a:r>
            <a:r>
              <a:rPr lang="it-IT" i="1" dirty="0" smtClean="0"/>
              <a:t>. La mietitura rappresenta la fine del mondo, e i mietitori sono gli </a:t>
            </a:r>
            <a:r>
              <a:rPr lang="it-IT" b="1" i="1" dirty="0" smtClean="0"/>
              <a:t>angeli</a:t>
            </a:r>
            <a:r>
              <a:rPr lang="it-IT" i="1" dirty="0" smtClean="0"/>
              <a:t> </a:t>
            </a:r>
            <a:r>
              <a:rPr lang="it-IT" dirty="0" smtClean="0"/>
              <a:t>(Mt 13,38-39)  </a:t>
            </a:r>
          </a:p>
          <a:p>
            <a:r>
              <a:rPr lang="it-IT" dirty="0" smtClean="0"/>
              <a:t> </a:t>
            </a:r>
            <a:r>
              <a:rPr lang="it-IT" i="1" dirty="0" smtClean="0"/>
              <a:t>... e li getteranno nella </a:t>
            </a:r>
            <a:r>
              <a:rPr lang="it-IT" b="1" i="1" dirty="0" smtClean="0"/>
              <a:t>fornace ardente</a:t>
            </a:r>
            <a:r>
              <a:rPr lang="it-IT" i="1" dirty="0" smtClean="0"/>
              <a:t> dove sarà pianto e stridore di denti</a:t>
            </a:r>
            <a:r>
              <a:rPr lang="it-IT" dirty="0" smtClean="0"/>
              <a:t> (13,42). </a:t>
            </a:r>
          </a:p>
          <a:p>
            <a:r>
              <a:rPr lang="it-IT" dirty="0" smtClean="0"/>
              <a:t>... </a:t>
            </a:r>
            <a:r>
              <a:rPr lang="it-IT" i="1" dirty="0" smtClean="0"/>
              <a:t>e li getteranno nella </a:t>
            </a:r>
            <a:r>
              <a:rPr lang="it-IT" b="1" i="1" dirty="0" smtClean="0"/>
              <a:t>fornace ardente</a:t>
            </a:r>
            <a:r>
              <a:rPr lang="it-IT" i="1" dirty="0" smtClean="0"/>
              <a:t> dove sarà pianto e stridore di denti</a:t>
            </a:r>
            <a:r>
              <a:rPr lang="it-IT" dirty="0" smtClean="0"/>
              <a:t> (Mt 13,50).</a:t>
            </a:r>
          </a:p>
          <a:p>
            <a:r>
              <a:rPr lang="it-IT" dirty="0" smtClean="0"/>
              <a:t>Vedere Mt 8,12+ (e </a:t>
            </a:r>
            <a:r>
              <a:rPr lang="it-IT" b="1" dirty="0" smtClean="0"/>
              <a:t>Geenna</a:t>
            </a:r>
            <a:r>
              <a:rPr lang="it-IT" dirty="0" smtClean="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0"/>
          <a:ext cx="9144000" cy="6309360"/>
        </p:xfrm>
        <a:graphic>
          <a:graphicData uri="http://schemas.openxmlformats.org/drawingml/2006/table">
            <a:tbl>
              <a:tblPr firstRow="1" bandRow="1">
                <a:tableStyleId>{5C22544A-7EE6-4342-B048-85BDC9FD1C3A}</a:tableStyleId>
              </a:tblPr>
              <a:tblGrid>
                <a:gridCol w="4572000"/>
                <a:gridCol w="4572000"/>
              </a:tblGrid>
              <a:tr h="54208">
                <a:tc>
                  <a:txBody>
                    <a:bodyPr/>
                    <a:lstStyle/>
                    <a:p>
                      <a:pPr algn="ctr">
                        <a:lnSpc>
                          <a:spcPct val="115000"/>
                        </a:lnSpc>
                        <a:spcAft>
                          <a:spcPts val="0"/>
                        </a:spcAft>
                      </a:pPr>
                      <a:r>
                        <a:rPr lang="it-IT" sz="1800" dirty="0">
                          <a:latin typeface="Times New Roman"/>
                          <a:ea typeface="Calibri"/>
                          <a:cs typeface="Arial"/>
                        </a:rPr>
                        <a:t>Mt 15,21-28</a:t>
                      </a:r>
                      <a:endParaRPr lang="it-IT" sz="1800" dirty="0">
                        <a:latin typeface="Calibri"/>
                        <a:ea typeface="Calibri"/>
                        <a:cs typeface="Arial"/>
                      </a:endParaRPr>
                    </a:p>
                  </a:txBody>
                  <a:tcPr marL="68580" marR="68580" marT="0" marB="0"/>
                </a:tc>
                <a:tc>
                  <a:txBody>
                    <a:bodyPr/>
                    <a:lstStyle/>
                    <a:p>
                      <a:pPr algn="ctr">
                        <a:lnSpc>
                          <a:spcPct val="115000"/>
                        </a:lnSpc>
                        <a:spcAft>
                          <a:spcPts val="0"/>
                        </a:spcAft>
                      </a:pPr>
                      <a:r>
                        <a:rPr lang="it-IT" sz="1800">
                          <a:latin typeface="Times New Roman"/>
                          <a:ea typeface="Calibri"/>
                          <a:cs typeface="Arial"/>
                        </a:rPr>
                        <a:t>Lc 7,24-30</a:t>
                      </a:r>
                      <a:endParaRPr lang="it-IT" sz="1800">
                        <a:latin typeface="Calibri"/>
                        <a:ea typeface="Calibri"/>
                        <a:cs typeface="Arial"/>
                      </a:endParaRPr>
                    </a:p>
                  </a:txBody>
                  <a:tcPr marL="68580" marR="68580" marT="0" marB="0"/>
                </a:tc>
              </a:tr>
              <a:tr h="370840">
                <a:tc>
                  <a:txBody>
                    <a:bodyPr/>
                    <a:lstStyle/>
                    <a:p>
                      <a:pPr algn="ctr">
                        <a:lnSpc>
                          <a:spcPct val="115000"/>
                        </a:lnSpc>
                        <a:spcAft>
                          <a:spcPts val="0"/>
                        </a:spcAft>
                      </a:pPr>
                      <a:r>
                        <a:rPr lang="it-IT" sz="1800" dirty="0">
                          <a:latin typeface="Times New Roman"/>
                          <a:ea typeface="Calibri"/>
                          <a:cs typeface="Arial"/>
                        </a:rPr>
                        <a:t>Partito di là, Gesù si diresse verso le parti di Tiro e </a:t>
                      </a:r>
                      <a:r>
                        <a:rPr lang="it-IT" sz="1800" dirty="0" err="1">
                          <a:latin typeface="Times New Roman"/>
                          <a:ea typeface="Calibri"/>
                          <a:cs typeface="Arial"/>
                        </a:rPr>
                        <a:t>Sidone</a:t>
                      </a:r>
                      <a:r>
                        <a:rPr lang="it-IT" sz="1800" dirty="0">
                          <a:latin typeface="Times New Roman"/>
                          <a:ea typeface="Calibri"/>
                          <a:cs typeface="Arial"/>
                        </a:rPr>
                        <a:t>. Ed ecco una donna </a:t>
                      </a:r>
                      <a:r>
                        <a:rPr lang="it-IT" sz="1800" b="1" dirty="0">
                          <a:latin typeface="Times New Roman"/>
                          <a:ea typeface="Calibri"/>
                          <a:cs typeface="Arial"/>
                        </a:rPr>
                        <a:t>Cananèa</a:t>
                      </a:r>
                      <a:r>
                        <a:rPr lang="it-IT" sz="1800" dirty="0">
                          <a:latin typeface="Times New Roman"/>
                          <a:ea typeface="Calibri"/>
                          <a:cs typeface="Arial"/>
                        </a:rPr>
                        <a:t>, che veniva da quelle regioni, si mise a gridare: "Pietà di me, Signore, </a:t>
                      </a:r>
                      <a:r>
                        <a:rPr lang="it-IT" sz="1800" b="1" dirty="0">
                          <a:latin typeface="Times New Roman"/>
                          <a:ea typeface="Calibri"/>
                          <a:cs typeface="Arial"/>
                        </a:rPr>
                        <a:t>figlio di Davide</a:t>
                      </a:r>
                      <a:r>
                        <a:rPr lang="it-IT" sz="1800" dirty="0">
                          <a:latin typeface="Times New Roman"/>
                          <a:ea typeface="Calibri"/>
                          <a:cs typeface="Arial"/>
                        </a:rPr>
                        <a:t>. Mia figlia è crudelmente tormentata da un demonio". Ma egli non le rivolse neppure una parola. Allora i discepoli gli si accostarono implorando: "Esaudiscila, vedi come ci grida dietro". Ma egli rispose: "</a:t>
                      </a:r>
                      <a:r>
                        <a:rPr lang="it-IT" sz="1800" b="1" u="none" dirty="0">
                          <a:latin typeface="Times New Roman"/>
                          <a:ea typeface="Calibri"/>
                          <a:cs typeface="Arial"/>
                        </a:rPr>
                        <a:t>Non sono stato inviato che alle pecore perdute della casa di Israele</a:t>
                      </a:r>
                      <a:r>
                        <a:rPr lang="it-IT" sz="1800" dirty="0">
                          <a:latin typeface="Times New Roman"/>
                          <a:ea typeface="Calibri"/>
                          <a:cs typeface="Arial"/>
                        </a:rPr>
                        <a:t>". Ma quella venne e si prostrò dinanzi a lui dicendo: "Signore, aiutami!". Ed egli rispose: "Non è bene prendere il pane dei figli per gettarlo ai cagnolini". "E' vero, Signore, disse la donna, ma </a:t>
                      </a:r>
                      <a:r>
                        <a:rPr lang="it-IT" sz="1800" u="sng" dirty="0">
                          <a:latin typeface="Times New Roman"/>
                          <a:ea typeface="Calibri"/>
                          <a:cs typeface="Arial"/>
                        </a:rPr>
                        <a:t>anche i cagnolini si cibano delle briciole che cadono dalla tavola dei loro padroni</a:t>
                      </a:r>
                      <a:r>
                        <a:rPr lang="it-IT" sz="1800" dirty="0">
                          <a:latin typeface="Times New Roman"/>
                          <a:ea typeface="Calibri"/>
                          <a:cs typeface="Arial"/>
                        </a:rPr>
                        <a:t>". Allora Gesù le replicò: "Donna, davvero grande è la tua fede! Ti sia fatto come desideri". E da </a:t>
                      </a:r>
                      <a:endParaRPr lang="it-IT" sz="1800" dirty="0" smtClean="0">
                        <a:latin typeface="Times New Roman"/>
                        <a:ea typeface="Calibri"/>
                        <a:cs typeface="Arial"/>
                      </a:endParaRPr>
                    </a:p>
                    <a:p>
                      <a:pPr algn="ctr">
                        <a:lnSpc>
                          <a:spcPct val="115000"/>
                        </a:lnSpc>
                        <a:spcAft>
                          <a:spcPts val="0"/>
                        </a:spcAft>
                      </a:pPr>
                      <a:r>
                        <a:rPr lang="it-IT" sz="1800" dirty="0" smtClean="0">
                          <a:latin typeface="Times New Roman"/>
                          <a:ea typeface="Calibri"/>
                          <a:cs typeface="Arial"/>
                        </a:rPr>
                        <a:t>quell</a:t>
                      </a:r>
                      <a:r>
                        <a:rPr lang="it-IT" sz="1800" dirty="0">
                          <a:latin typeface="Times New Roman"/>
                          <a:ea typeface="Calibri"/>
                          <a:cs typeface="Arial"/>
                        </a:rPr>
                        <a:t>' istante sua figlia fu guarita. </a:t>
                      </a:r>
                      <a:endParaRPr lang="it-IT" sz="1800" dirty="0">
                        <a:latin typeface="Calibri"/>
                        <a:ea typeface="Calibri"/>
                        <a:cs typeface="Arial"/>
                      </a:endParaRPr>
                    </a:p>
                  </a:txBody>
                  <a:tcPr marL="68580" marR="68580" marT="0" marB="0"/>
                </a:tc>
                <a:tc>
                  <a:txBody>
                    <a:bodyPr/>
                    <a:lstStyle/>
                    <a:p>
                      <a:pPr algn="ctr">
                        <a:lnSpc>
                          <a:spcPct val="115000"/>
                        </a:lnSpc>
                        <a:spcAft>
                          <a:spcPts val="0"/>
                        </a:spcAft>
                      </a:pPr>
                      <a:r>
                        <a:rPr lang="it-IT" sz="1800" dirty="0">
                          <a:latin typeface="Times New Roman"/>
                          <a:ea typeface="Calibri"/>
                          <a:cs typeface="Arial"/>
                        </a:rPr>
                        <a:t>Partito di là, andò nella regione di Tiro e di </a:t>
                      </a:r>
                      <a:r>
                        <a:rPr lang="it-IT" sz="1800" dirty="0" err="1">
                          <a:latin typeface="Times New Roman"/>
                          <a:ea typeface="Calibri"/>
                          <a:cs typeface="Arial"/>
                        </a:rPr>
                        <a:t>Sidone</a:t>
                      </a:r>
                      <a:r>
                        <a:rPr lang="it-IT" sz="1800" dirty="0">
                          <a:latin typeface="Times New Roman"/>
                          <a:ea typeface="Calibri"/>
                          <a:cs typeface="Arial"/>
                        </a:rPr>
                        <a:t>. Ed entrato in una casa, voleva che nessuno lo sapesse, ma non </a:t>
                      </a:r>
                      <a:r>
                        <a:rPr lang="it-IT" sz="1800" dirty="0" err="1">
                          <a:latin typeface="Times New Roman"/>
                          <a:ea typeface="Calibri"/>
                          <a:cs typeface="Arial"/>
                        </a:rPr>
                        <a:t>potè</a:t>
                      </a:r>
                      <a:r>
                        <a:rPr lang="it-IT" sz="1800" dirty="0">
                          <a:latin typeface="Times New Roman"/>
                          <a:ea typeface="Calibri"/>
                          <a:cs typeface="Arial"/>
                        </a:rPr>
                        <a:t> restare nascosto. Subito una donna che aveva la sua figlioletta posseduta da uno spirito immondo, appena lo seppe, andò e si gettò ai suoi piedi. Ora, quella donna che lo pregava di scacciare il demonio dalla figlia era greca, di origine </a:t>
                      </a:r>
                      <a:r>
                        <a:rPr lang="it-IT" sz="1800" dirty="0" err="1">
                          <a:latin typeface="Times New Roman"/>
                          <a:ea typeface="Calibri"/>
                          <a:cs typeface="Arial"/>
                        </a:rPr>
                        <a:t>siro</a:t>
                      </a:r>
                      <a:r>
                        <a:rPr lang="it-IT" sz="1800" dirty="0">
                          <a:latin typeface="Times New Roman"/>
                          <a:ea typeface="Calibri"/>
                          <a:cs typeface="Arial"/>
                        </a:rPr>
                        <a:t> - fenicia. Ed egli le disse: "Lascia prima che si sfamino i figli; non è bene prendere il pane dei figli e gettarlo ai cagnolini". Ma essa replicò: "Sì, Signore, ma </a:t>
                      </a:r>
                      <a:r>
                        <a:rPr lang="it-IT" sz="1800" b="0" u="sng" dirty="0">
                          <a:latin typeface="Times New Roman"/>
                          <a:ea typeface="Calibri"/>
                          <a:cs typeface="Arial"/>
                        </a:rPr>
                        <a:t>anche i cagnolini sotto la tavola mangiano delle briciole dei figli</a:t>
                      </a:r>
                      <a:r>
                        <a:rPr lang="it-IT" sz="1800" dirty="0">
                          <a:latin typeface="Times New Roman"/>
                          <a:ea typeface="Calibri"/>
                          <a:cs typeface="Arial"/>
                        </a:rPr>
                        <a:t>". Allora le disse: "Per questa tua parola và, il demonio è uscito da tua figlia". Tornata a casa, trovò la bambina coricata sul letto e il demonio se n' era andato. </a:t>
                      </a:r>
                      <a:endParaRPr lang="it-IT" sz="18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395536" y="0"/>
          <a:ext cx="8229600" cy="6858000"/>
        </p:xfrm>
        <a:graphic>
          <a:graphicData uri="http://schemas.openxmlformats.org/drawingml/2006/table">
            <a:tbl>
              <a:tblPr firstRow="1" bandRow="1">
                <a:tableStyleId>{5C22544A-7EE6-4342-B048-85BDC9FD1C3A}</a:tableStyleId>
              </a:tblPr>
              <a:tblGrid>
                <a:gridCol w="2743200"/>
                <a:gridCol w="2743200"/>
                <a:gridCol w="2743200"/>
              </a:tblGrid>
              <a:tr h="540980">
                <a:tc>
                  <a:txBody>
                    <a:bodyPr/>
                    <a:lstStyle/>
                    <a:p>
                      <a:pPr algn="ctr">
                        <a:lnSpc>
                          <a:spcPct val="115000"/>
                        </a:lnSpc>
                        <a:spcAft>
                          <a:spcPts val="0"/>
                        </a:spcAft>
                      </a:pPr>
                      <a:r>
                        <a:rPr lang="it-IT" sz="2800" dirty="0">
                          <a:latin typeface="Times New Roman"/>
                          <a:ea typeface="Calibri"/>
                          <a:cs typeface="Arial"/>
                        </a:rPr>
                        <a:t>Mt 16,23</a:t>
                      </a:r>
                      <a:endParaRPr lang="it-IT" sz="2800" dirty="0">
                        <a:latin typeface="Calibri"/>
                        <a:ea typeface="Calibri"/>
                        <a:cs typeface="Arial"/>
                      </a:endParaRPr>
                    </a:p>
                  </a:txBody>
                  <a:tcPr marL="68580" marR="68580" marT="0" marB="0"/>
                </a:tc>
                <a:tc>
                  <a:txBody>
                    <a:bodyPr/>
                    <a:lstStyle/>
                    <a:p>
                      <a:pPr algn="ctr">
                        <a:lnSpc>
                          <a:spcPct val="115000"/>
                        </a:lnSpc>
                        <a:spcAft>
                          <a:spcPts val="0"/>
                        </a:spcAft>
                      </a:pPr>
                      <a:r>
                        <a:rPr lang="it-IT" sz="2800" dirty="0">
                          <a:latin typeface="Times New Roman"/>
                          <a:ea typeface="Calibri"/>
                          <a:cs typeface="Arial"/>
                        </a:rPr>
                        <a:t>Mc 8,33</a:t>
                      </a:r>
                      <a:endParaRPr lang="it-IT" sz="2800" dirty="0">
                        <a:latin typeface="Calibri"/>
                        <a:ea typeface="Calibri"/>
                        <a:cs typeface="Arial"/>
                      </a:endParaRPr>
                    </a:p>
                  </a:txBody>
                  <a:tcPr marL="68580" marR="68580" marT="0" marB="0"/>
                </a:tc>
                <a:tc>
                  <a:txBody>
                    <a:bodyPr/>
                    <a:lstStyle/>
                    <a:p>
                      <a:pPr algn="ctr">
                        <a:lnSpc>
                          <a:spcPct val="115000"/>
                        </a:lnSpc>
                        <a:spcAft>
                          <a:spcPts val="0"/>
                        </a:spcAft>
                      </a:pPr>
                      <a:endParaRPr lang="it-IT" sz="2800">
                        <a:latin typeface="Times New Roman"/>
                        <a:ea typeface="Calibri"/>
                        <a:cs typeface="Arial"/>
                      </a:endParaRPr>
                    </a:p>
                  </a:txBody>
                  <a:tcPr marL="68580" marR="68580" marT="0" marB="0"/>
                </a:tc>
              </a:tr>
              <a:tr h="6317020">
                <a:tc>
                  <a:txBody>
                    <a:bodyPr/>
                    <a:lstStyle/>
                    <a:p>
                      <a:pPr algn="ctr">
                        <a:lnSpc>
                          <a:spcPct val="115000"/>
                        </a:lnSpc>
                        <a:spcAft>
                          <a:spcPts val="0"/>
                        </a:spcAft>
                      </a:pPr>
                      <a:r>
                        <a:rPr lang="it-IT" sz="2800" i="1" dirty="0">
                          <a:latin typeface="Times New Roman"/>
                          <a:ea typeface="Calibri"/>
                          <a:cs typeface="Arial"/>
                        </a:rPr>
                        <a:t>Ma egli, voltandosi, disse a Pietro: "</a:t>
                      </a:r>
                      <a:r>
                        <a:rPr lang="it-IT" sz="2800" i="1" u="sng" dirty="0">
                          <a:latin typeface="Times New Roman"/>
                          <a:ea typeface="Calibri"/>
                          <a:cs typeface="Arial"/>
                        </a:rPr>
                        <a:t>Lungi da me, satana</a:t>
                      </a:r>
                      <a:r>
                        <a:rPr lang="it-IT" sz="2800" i="1" dirty="0">
                          <a:latin typeface="Times New Roman"/>
                          <a:ea typeface="Calibri"/>
                          <a:cs typeface="Arial"/>
                        </a:rPr>
                        <a:t>! Tu </a:t>
                      </a:r>
                      <a:r>
                        <a:rPr lang="it-IT" sz="2800" b="1" i="1" dirty="0">
                          <a:latin typeface="Times New Roman"/>
                          <a:ea typeface="Calibri"/>
                          <a:cs typeface="Arial"/>
                        </a:rPr>
                        <a:t>mi sei di scandalo</a:t>
                      </a:r>
                      <a:r>
                        <a:rPr lang="it-IT" sz="2800" i="1" dirty="0">
                          <a:latin typeface="Times New Roman"/>
                          <a:ea typeface="Calibri"/>
                          <a:cs typeface="Arial"/>
                        </a:rPr>
                        <a:t>, perché </a:t>
                      </a:r>
                      <a:r>
                        <a:rPr lang="it-IT" sz="2800" i="1" u="sng" dirty="0">
                          <a:latin typeface="Times New Roman"/>
                          <a:ea typeface="Calibri"/>
                          <a:cs typeface="Arial"/>
                        </a:rPr>
                        <a:t>non pensi secondo Dio, ma secondo gli uomini</a:t>
                      </a:r>
                      <a:r>
                        <a:rPr lang="it-IT" sz="2800" i="1" dirty="0">
                          <a:latin typeface="Times New Roman"/>
                          <a:ea typeface="Calibri"/>
                          <a:cs typeface="Arial"/>
                        </a:rPr>
                        <a:t>!".</a:t>
                      </a:r>
                      <a:endParaRPr lang="it-IT" sz="2800" dirty="0">
                        <a:latin typeface="Calibri"/>
                        <a:ea typeface="Calibri"/>
                        <a:cs typeface="Arial"/>
                      </a:endParaRPr>
                    </a:p>
                  </a:txBody>
                  <a:tcPr marL="68580" marR="68580" marT="0" marB="0"/>
                </a:tc>
                <a:tc>
                  <a:txBody>
                    <a:bodyPr/>
                    <a:lstStyle/>
                    <a:p>
                      <a:pPr algn="ctr">
                        <a:lnSpc>
                          <a:spcPct val="115000"/>
                        </a:lnSpc>
                        <a:spcAft>
                          <a:spcPts val="0"/>
                        </a:spcAft>
                      </a:pPr>
                      <a:r>
                        <a:rPr lang="it-IT" sz="2800" i="1" dirty="0">
                          <a:latin typeface="Times New Roman"/>
                          <a:ea typeface="Calibri"/>
                          <a:cs typeface="Arial"/>
                        </a:rPr>
                        <a:t>Ma egli, voltatosi e guardando i discepoli, rimproverò Pietro e gli disse: "</a:t>
                      </a:r>
                      <a:r>
                        <a:rPr lang="it-IT" sz="2800" i="1" u="sng" dirty="0">
                          <a:latin typeface="Times New Roman"/>
                          <a:ea typeface="Calibri"/>
                          <a:cs typeface="Arial"/>
                        </a:rPr>
                        <a:t>Lungi da me, satana</a:t>
                      </a:r>
                      <a:r>
                        <a:rPr lang="it-IT" sz="2800" i="1" dirty="0">
                          <a:latin typeface="Times New Roman"/>
                          <a:ea typeface="Calibri"/>
                          <a:cs typeface="Arial"/>
                        </a:rPr>
                        <a:t>! Perché tu </a:t>
                      </a:r>
                      <a:r>
                        <a:rPr lang="it-IT" sz="2800" i="1" u="sng" dirty="0">
                          <a:latin typeface="Times New Roman"/>
                          <a:ea typeface="Calibri"/>
                          <a:cs typeface="Arial"/>
                        </a:rPr>
                        <a:t>non pensi secondo Dio, ma secondo gli uomini</a:t>
                      </a:r>
                      <a:r>
                        <a:rPr lang="it-IT" sz="2800" i="1" dirty="0">
                          <a:latin typeface="Times New Roman"/>
                          <a:ea typeface="Calibri"/>
                          <a:cs typeface="Arial"/>
                        </a:rPr>
                        <a:t>". </a:t>
                      </a:r>
                      <a:endParaRPr lang="it-IT" sz="2800" dirty="0">
                        <a:latin typeface="Calibri"/>
                        <a:ea typeface="Calibri"/>
                        <a:cs typeface="Arial"/>
                      </a:endParaRPr>
                    </a:p>
                  </a:txBody>
                  <a:tcPr marL="68580" marR="68580" marT="0" marB="0"/>
                </a:tc>
                <a:tc>
                  <a:txBody>
                    <a:bodyPr/>
                    <a:lstStyle/>
                    <a:p>
                      <a:pPr algn="ctr">
                        <a:lnSpc>
                          <a:spcPct val="115000"/>
                        </a:lnSpc>
                        <a:spcAft>
                          <a:spcPts val="0"/>
                        </a:spcAft>
                      </a:pPr>
                      <a:r>
                        <a:rPr lang="it-IT" sz="2800" dirty="0">
                          <a:latin typeface="Times New Roman"/>
                          <a:ea typeface="Calibri"/>
                          <a:cs typeface="Arial"/>
                        </a:rPr>
                        <a:t>Luca riporta l’episodio, ma non il rimprovero a Pietro</a:t>
                      </a:r>
                      <a:endParaRPr lang="it-IT" sz="28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nvPr>
        </p:nvGraphicFramePr>
        <p:xfrm>
          <a:off x="0" y="-27384"/>
          <a:ext cx="9144000" cy="7442448"/>
        </p:xfrm>
        <a:graphic>
          <a:graphicData uri="http://schemas.openxmlformats.org/drawingml/2006/table">
            <a:tbl>
              <a:tblPr firstRow="1" bandRow="1">
                <a:tableStyleId>{5C22544A-7EE6-4342-B048-85BDC9FD1C3A}</a:tableStyleId>
              </a:tblPr>
              <a:tblGrid>
                <a:gridCol w="3048000"/>
                <a:gridCol w="3180184"/>
                <a:gridCol w="2915816"/>
              </a:tblGrid>
              <a:tr h="432048">
                <a:tc>
                  <a:txBody>
                    <a:bodyPr/>
                    <a:lstStyle/>
                    <a:p>
                      <a:pPr algn="ctr">
                        <a:lnSpc>
                          <a:spcPct val="115000"/>
                        </a:lnSpc>
                        <a:spcAft>
                          <a:spcPts val="0"/>
                        </a:spcAft>
                      </a:pPr>
                      <a:r>
                        <a:rPr lang="it-IT" sz="1200" dirty="0">
                          <a:latin typeface="Times New Roman"/>
                          <a:ea typeface="Calibri"/>
                          <a:cs typeface="Arial"/>
                        </a:rPr>
                        <a:t>Mt 17,14-21</a:t>
                      </a:r>
                      <a:endParaRPr lang="it-IT" sz="1100" dirty="0">
                        <a:latin typeface="Calibri"/>
                        <a:ea typeface="Calibri"/>
                        <a:cs typeface="Arial"/>
                      </a:endParaRPr>
                    </a:p>
                  </a:txBody>
                  <a:tcPr marL="68580" marR="68580" marT="0" marB="0"/>
                </a:tc>
                <a:tc>
                  <a:txBody>
                    <a:bodyPr/>
                    <a:lstStyle/>
                    <a:p>
                      <a:pPr algn="ctr">
                        <a:lnSpc>
                          <a:spcPct val="115000"/>
                        </a:lnSpc>
                        <a:spcAft>
                          <a:spcPts val="0"/>
                        </a:spcAft>
                      </a:pPr>
                      <a:r>
                        <a:rPr lang="it-IT" sz="1200" dirty="0">
                          <a:latin typeface="Times New Roman"/>
                          <a:ea typeface="Calibri"/>
                          <a:cs typeface="Arial"/>
                        </a:rPr>
                        <a:t>Mc 9,14-29</a:t>
                      </a:r>
                      <a:endParaRPr lang="it-IT" sz="1100" dirty="0">
                        <a:latin typeface="Calibri"/>
                        <a:ea typeface="Calibri"/>
                        <a:cs typeface="Arial"/>
                      </a:endParaRPr>
                    </a:p>
                  </a:txBody>
                  <a:tcPr marL="68580" marR="68580" marT="0" marB="0"/>
                </a:tc>
                <a:tc>
                  <a:txBody>
                    <a:bodyPr/>
                    <a:lstStyle/>
                    <a:p>
                      <a:pPr algn="ctr">
                        <a:lnSpc>
                          <a:spcPct val="115000"/>
                        </a:lnSpc>
                        <a:spcAft>
                          <a:spcPts val="0"/>
                        </a:spcAft>
                      </a:pPr>
                      <a:r>
                        <a:rPr lang="it-IT" sz="1200" dirty="0" err="1">
                          <a:latin typeface="Times New Roman"/>
                          <a:ea typeface="Calibri"/>
                          <a:cs typeface="Arial"/>
                        </a:rPr>
                        <a:t>Lc</a:t>
                      </a:r>
                      <a:r>
                        <a:rPr lang="it-IT" sz="1200" dirty="0">
                          <a:latin typeface="Times New Roman"/>
                          <a:ea typeface="Calibri"/>
                          <a:cs typeface="Arial"/>
                        </a:rPr>
                        <a:t> 9,37-43</a:t>
                      </a:r>
                      <a:endParaRPr lang="it-IT" sz="1100" dirty="0">
                        <a:latin typeface="Calibri"/>
                        <a:ea typeface="Calibri"/>
                        <a:cs typeface="Arial"/>
                      </a:endParaRPr>
                    </a:p>
                  </a:txBody>
                  <a:tcPr marL="68580" marR="68580" marT="0" marB="0"/>
                </a:tc>
              </a:tr>
              <a:tr h="5832648">
                <a:tc>
                  <a:txBody>
                    <a:bodyPr/>
                    <a:lstStyle/>
                    <a:p>
                      <a:pPr algn="ctr">
                        <a:lnSpc>
                          <a:spcPct val="115000"/>
                        </a:lnSpc>
                        <a:spcAft>
                          <a:spcPts val="0"/>
                        </a:spcAft>
                      </a:pPr>
                      <a:r>
                        <a:rPr lang="it-IT" sz="1600" i="1" dirty="0">
                          <a:latin typeface="Times New Roman" pitchFamily="18" charset="0"/>
                          <a:ea typeface="Calibri"/>
                          <a:cs typeface="Times New Roman" pitchFamily="18" charset="0"/>
                        </a:rPr>
                        <a:t>Appena ritornati presso la folla, si avvicinò a Gesù un uomo che, gettatosi in ginocchio, gli disse: "Signore, abbi pietà di mio figlio. Egli è epilettico e soffre molto; cade spesso nel fuoco e spesso anche nell' acqua; l'ho già portato dai tuoi discepoli, ma non hanno potuto guarirlo". E Gesù rispose: "O generazione incredula e perversa! Fino a quando starò con voi? Fino a quando dovrò sopportarvi? Portatemelo qui". E Gesù gli parlò minacciosamente, e il demonio uscì da lui e da quel momento il ragazzo fu guarito. </a:t>
                      </a:r>
                      <a:endParaRPr lang="it-IT" sz="1600" b="1"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it-IT" sz="1600" i="1" dirty="0">
                          <a:latin typeface="Times New Roman" pitchFamily="18" charset="0"/>
                          <a:ea typeface="Calibri"/>
                          <a:cs typeface="Times New Roman" pitchFamily="18" charset="0"/>
                        </a:rPr>
                        <a:t>E giunti presso i discepoli, li videro circondati da molta folla e da scribi che discutevano con loro. Tutta la folla, al vederlo, fu presa da meraviglia e corse a salutarlo. Ed egli li interrogò: "Di che cosa discutete con loro?". Gli rispose uno della folla: "Maestro, ho portato da te mio figlio, posseduto da uno spirito muto. Quando lo afferra, lo getta al suolo ed egli schiuma, </a:t>
                      </a:r>
                      <a:r>
                        <a:rPr lang="it-IT" sz="1600" b="1" i="1" dirty="0">
                          <a:latin typeface="Times New Roman" pitchFamily="18" charset="0"/>
                          <a:ea typeface="Calibri"/>
                          <a:cs typeface="Times New Roman" pitchFamily="18" charset="0"/>
                        </a:rPr>
                        <a:t>digrigna i denti</a:t>
                      </a:r>
                      <a:r>
                        <a:rPr lang="it-IT" sz="1600" i="1" dirty="0">
                          <a:latin typeface="Times New Roman" pitchFamily="18" charset="0"/>
                          <a:ea typeface="Calibri"/>
                          <a:cs typeface="Times New Roman" pitchFamily="18" charset="0"/>
                        </a:rPr>
                        <a:t> e si irrigidisce. Ho detto ai tuoi discepoli di scacciarlo, ma non ci sono riusciti". Egli allora in risposta, disse loro: "O generazione incredula! Fino a quando starò con voi? Fino a quando dovrò sopportarvi? Portatelo da me". E glielo portarono. Alla vista di Gesù lo spirito scosse con convulsioni il ragazzo ed egli, caduto a terra, si rotolava spumando. Gesù interrogò il padre: "Da quanto tempo gli accade questo?". </a:t>
                      </a:r>
                      <a:endParaRPr lang="it-IT"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it-IT" sz="1600" i="1" dirty="0">
                          <a:latin typeface="Times New Roman" pitchFamily="18" charset="0"/>
                          <a:ea typeface="Calibri"/>
                          <a:cs typeface="Times New Roman" pitchFamily="18" charset="0"/>
                        </a:rPr>
                        <a:t>Il giorno seguente, quando </a:t>
                      </a:r>
                      <a:r>
                        <a:rPr lang="it-IT" sz="1600" i="1" dirty="0" err="1">
                          <a:latin typeface="Times New Roman" pitchFamily="18" charset="0"/>
                          <a:ea typeface="Calibri"/>
                          <a:cs typeface="Times New Roman" pitchFamily="18" charset="0"/>
                        </a:rPr>
                        <a:t>furon</a:t>
                      </a:r>
                      <a:r>
                        <a:rPr lang="it-IT" sz="1600" i="1" dirty="0">
                          <a:latin typeface="Times New Roman" pitchFamily="18" charset="0"/>
                          <a:ea typeface="Calibri"/>
                          <a:cs typeface="Times New Roman" pitchFamily="18" charset="0"/>
                        </a:rPr>
                        <a:t> discesi dal monte, una gran folla gli venne incontro.</a:t>
                      </a:r>
                      <a:endParaRPr lang="it-IT" sz="1600" dirty="0">
                        <a:latin typeface="Times New Roman" pitchFamily="18" charset="0"/>
                        <a:ea typeface="Calibri"/>
                        <a:cs typeface="Times New Roman" pitchFamily="18" charset="0"/>
                      </a:endParaRPr>
                    </a:p>
                    <a:p>
                      <a:pPr algn="ctr">
                        <a:lnSpc>
                          <a:spcPct val="115000"/>
                        </a:lnSpc>
                        <a:spcAft>
                          <a:spcPts val="0"/>
                        </a:spcAft>
                      </a:pPr>
                      <a:r>
                        <a:rPr lang="it-IT" sz="1600" i="1" dirty="0">
                          <a:latin typeface="Times New Roman" pitchFamily="18" charset="0"/>
                          <a:ea typeface="Calibri"/>
                          <a:cs typeface="Times New Roman" pitchFamily="18" charset="0"/>
                        </a:rPr>
                        <a:t>A un tratto dalla folla un uomo si mise a gridare: "Maestro, ti prego di volgere lo sguardo a mio figlio, perché è l' unico che ho. Ecco, uno spirito lo afferra e subito egli grida, lo scuote ed egli dà schiuma e solo a fatica se ne allontana lasciandolo sfinito. Ho pregato i tuoi discepoli di scacciarlo, ma non ci sono riusciti". Gesù rispose: "O generazione incredula e perversa, fino a quando sarò con voi e vi sopporterò? Conducimi qui tuo figlio</a:t>
                      </a:r>
                      <a:r>
                        <a:rPr lang="it-IT" sz="1600" i="1" dirty="0" smtClean="0">
                          <a:latin typeface="Times New Roman" pitchFamily="18" charset="0"/>
                          <a:ea typeface="Calibri"/>
                          <a:cs typeface="Times New Roman" pitchFamily="18" charset="0"/>
                        </a:rPr>
                        <a:t>". Mentre </a:t>
                      </a:r>
                      <a:r>
                        <a:rPr lang="it-IT" sz="1600" i="1" dirty="0">
                          <a:latin typeface="Times New Roman" pitchFamily="18" charset="0"/>
                          <a:ea typeface="Calibri"/>
                          <a:cs typeface="Times New Roman" pitchFamily="18" charset="0"/>
                        </a:rPr>
                        <a:t>questi si avvicinava, il demonio lo gettò per terra agitandolo con convulsioni. Gesù minacciò lo spirito immondo, risanò il fanciullo e lo consegnò a suo padre. E tutti furono stupiti per la grandezza di Dio. </a:t>
                      </a:r>
                      <a:endParaRPr lang="it-IT" sz="16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Continua Matteo</a:t>
            </a:r>
            <a:endParaRPr lang="it-IT" dirty="0"/>
          </a:p>
        </p:txBody>
      </p:sp>
      <p:graphicFrame>
        <p:nvGraphicFramePr>
          <p:cNvPr id="6" name="Segnaposto contenuto 5"/>
          <p:cNvGraphicFramePr>
            <a:graphicFrameLocks noGrp="1"/>
          </p:cNvGraphicFramePr>
          <p:nvPr>
            <p:ph idx="1"/>
          </p:nvPr>
        </p:nvGraphicFramePr>
        <p:xfrm>
          <a:off x="457200" y="1600200"/>
          <a:ext cx="8229600" cy="3505200"/>
        </p:xfrm>
        <a:graphic>
          <a:graphicData uri="http://schemas.openxmlformats.org/drawingml/2006/table">
            <a:tbl>
              <a:tblPr firstRow="1" bandRow="1">
                <a:tableStyleId>{5C22544A-7EE6-4342-B048-85BDC9FD1C3A}</a:tableStyleId>
              </a:tblPr>
              <a:tblGrid>
                <a:gridCol w="82296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800" i="1" dirty="0" smtClean="0">
                          <a:latin typeface="Times New Roman" pitchFamily="18" charset="0"/>
                          <a:ea typeface="Calibri"/>
                          <a:cs typeface="Times New Roman" pitchFamily="18" charset="0"/>
                        </a:rPr>
                        <a:t>Allora i discepoli, accostatisi a Gesù in disparte, gli chiesero: "Perché noi non abbiamo potuto scacciarlo?". Ed egli rispose: "</a:t>
                      </a:r>
                      <a:r>
                        <a:rPr lang="it-IT" sz="2800" b="1" i="1" dirty="0" smtClean="0">
                          <a:latin typeface="Times New Roman" pitchFamily="18" charset="0"/>
                          <a:ea typeface="Calibri"/>
                          <a:cs typeface="Times New Roman" pitchFamily="18" charset="0"/>
                        </a:rPr>
                        <a:t>Per la vostra poca fede. In verità vi dico: </a:t>
                      </a:r>
                      <a:r>
                        <a:rPr lang="it-IT" sz="2800" b="1" i="1" dirty="0" smtClean="0">
                          <a:solidFill>
                            <a:srgbClr val="002060"/>
                          </a:solidFill>
                          <a:latin typeface="Times New Roman" pitchFamily="18" charset="0"/>
                          <a:ea typeface="Calibri"/>
                          <a:cs typeface="Times New Roman" pitchFamily="18" charset="0"/>
                        </a:rPr>
                        <a:t>se </a:t>
                      </a:r>
                      <a:r>
                        <a:rPr lang="it-IT" sz="2800" b="1" i="1" dirty="0" smtClean="0">
                          <a:solidFill>
                            <a:srgbClr val="C00000"/>
                          </a:solidFill>
                          <a:latin typeface="Times New Roman" pitchFamily="18" charset="0"/>
                          <a:ea typeface="Calibri"/>
                          <a:cs typeface="Times New Roman" pitchFamily="18" charset="0"/>
                        </a:rPr>
                        <a:t>avrete fede </a:t>
                      </a:r>
                      <a:r>
                        <a:rPr lang="it-IT" sz="2800" b="1" i="1" dirty="0" smtClean="0">
                          <a:solidFill>
                            <a:srgbClr val="002060"/>
                          </a:solidFill>
                          <a:latin typeface="Times New Roman" pitchFamily="18" charset="0"/>
                          <a:ea typeface="Calibri"/>
                          <a:cs typeface="Times New Roman" pitchFamily="18" charset="0"/>
                        </a:rPr>
                        <a:t>pari a un granellino di senapa, potrete dire a questo monte: spostati da qui a là, ed esso si sposterà, e niente vi sarà impossibile. </a:t>
                      </a:r>
                      <a:r>
                        <a:rPr lang="it-IT" sz="2800" b="1" i="1" dirty="0" smtClean="0">
                          <a:solidFill>
                            <a:srgbClr val="C00000"/>
                          </a:solidFill>
                          <a:latin typeface="Times New Roman" pitchFamily="18" charset="0"/>
                          <a:ea typeface="Calibri"/>
                          <a:cs typeface="Times New Roman" pitchFamily="18" charset="0"/>
                        </a:rPr>
                        <a:t>Questa razza di </a:t>
                      </a:r>
                      <a:r>
                        <a:rPr lang="it-IT" sz="2800" b="1" i="1" dirty="0" err="1" smtClean="0">
                          <a:solidFill>
                            <a:srgbClr val="C00000"/>
                          </a:solidFill>
                          <a:latin typeface="Times New Roman" pitchFamily="18" charset="0"/>
                          <a:ea typeface="Calibri"/>
                          <a:cs typeface="Times New Roman" pitchFamily="18" charset="0"/>
                        </a:rPr>
                        <a:t>demòni</a:t>
                      </a:r>
                      <a:r>
                        <a:rPr lang="it-IT" sz="2800" b="1" i="1" dirty="0" smtClean="0">
                          <a:solidFill>
                            <a:srgbClr val="C00000"/>
                          </a:solidFill>
                          <a:latin typeface="Times New Roman" pitchFamily="18" charset="0"/>
                          <a:ea typeface="Calibri"/>
                          <a:cs typeface="Times New Roman" pitchFamily="18" charset="0"/>
                        </a:rPr>
                        <a:t> non si scaccia se non con la preghiera e il digiuno</a:t>
                      </a:r>
                      <a:r>
                        <a:rPr lang="it-IT" sz="2800" b="1" i="1" dirty="0" smtClean="0">
                          <a:latin typeface="Times New Roman" pitchFamily="18" charset="0"/>
                          <a:ea typeface="Calibri"/>
                          <a:cs typeface="Times New Roman" pitchFamily="18" charset="0"/>
                        </a:rPr>
                        <a:t>". </a:t>
                      </a:r>
                      <a:endParaRPr lang="it-IT" sz="2800" b="1" dirty="0" smtClean="0">
                        <a:latin typeface="Times New Roman" pitchFamily="18" charset="0"/>
                        <a:ea typeface="Calibri"/>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Continua Marco</a:t>
            </a:r>
            <a:endParaRPr lang="it-IT" dirty="0"/>
          </a:p>
        </p:txBody>
      </p:sp>
      <p:graphicFrame>
        <p:nvGraphicFramePr>
          <p:cNvPr id="4" name="Segnaposto contenuto 3"/>
          <p:cNvGraphicFramePr>
            <a:graphicFrameLocks noGrp="1"/>
          </p:cNvGraphicFramePr>
          <p:nvPr>
            <p:ph idx="1"/>
          </p:nvPr>
        </p:nvGraphicFramePr>
        <p:xfrm>
          <a:off x="0" y="1196752"/>
          <a:ext cx="9144000" cy="5256584"/>
        </p:xfrm>
        <a:graphic>
          <a:graphicData uri="http://schemas.openxmlformats.org/drawingml/2006/table">
            <a:tbl>
              <a:tblPr firstRow="1" bandRow="1">
                <a:tableStyleId>{5C22544A-7EE6-4342-B048-85BDC9FD1C3A}</a:tableStyleId>
              </a:tblPr>
              <a:tblGrid>
                <a:gridCol w="9144000"/>
              </a:tblGrid>
              <a:tr h="5256584">
                <a:tc>
                  <a:txBody>
                    <a:bodyPr/>
                    <a:lstStyle/>
                    <a:p>
                      <a:pPr algn="ctr"/>
                      <a:r>
                        <a:rPr lang="it-IT" sz="2400" i="1" dirty="0" smtClean="0">
                          <a:latin typeface="Times New Roman"/>
                          <a:ea typeface="Calibri"/>
                          <a:cs typeface="Arial"/>
                        </a:rPr>
                        <a:t>Ed egli rispose: "Dall'infanzia; anzi, spesso lo ha buttato persino nel fuoco e nell' acqua per ucciderlo. Ma se tu puoi qualcosa, abbi pietà di noi e aiutaci". Gesù gli disse: "Se tu puoi! Tutto è possibile per chi crede". Il padre del fanciullo rispose ad alta voce: "Credo, aiutami nella mia incredulità". Allora Gesù, vedendo accorrere la folla, minacciò lo spirito immondo dicendo: "Spirito muto e sordo, io te l' ordino, esci da lui e non vi rientrare più". E gridando e scuotendolo fortemente, se ne uscì. E il fanciullo diventò come morto, sicché molti dicevano: "E' morto". Ma Gesù, presolo per mano, lo sollevò ed egli si alzò in piedi. Entrò poi in una casa e i discepoli gli chiesero in privato: "Perché noi non abbiamo potuto scacciarlo?". </a:t>
                      </a:r>
                      <a:r>
                        <a:rPr lang="it-IT" sz="2400" i="1" dirty="0" smtClean="0">
                          <a:solidFill>
                            <a:schemeClr val="tx1"/>
                          </a:solidFill>
                          <a:latin typeface="Times New Roman"/>
                          <a:ea typeface="Calibri"/>
                          <a:cs typeface="Arial"/>
                        </a:rPr>
                        <a:t>Ed egli disse loro: "</a:t>
                      </a:r>
                      <a:r>
                        <a:rPr lang="it-IT" sz="2400" i="1" dirty="0" smtClean="0">
                          <a:solidFill>
                            <a:srgbClr val="C00000"/>
                          </a:solidFill>
                          <a:latin typeface="Times New Roman"/>
                          <a:ea typeface="Calibri"/>
                          <a:cs typeface="Arial"/>
                        </a:rPr>
                        <a:t>Questa specie di </a:t>
                      </a:r>
                      <a:r>
                        <a:rPr lang="it-IT" sz="2400" i="1" dirty="0" err="1" smtClean="0">
                          <a:solidFill>
                            <a:srgbClr val="C00000"/>
                          </a:solidFill>
                          <a:latin typeface="Times New Roman"/>
                          <a:ea typeface="Calibri"/>
                          <a:cs typeface="Arial"/>
                        </a:rPr>
                        <a:t>demòni</a:t>
                      </a:r>
                      <a:r>
                        <a:rPr lang="it-IT" sz="2400" i="1" dirty="0" smtClean="0">
                          <a:solidFill>
                            <a:srgbClr val="C00000"/>
                          </a:solidFill>
                          <a:latin typeface="Times New Roman"/>
                          <a:ea typeface="Calibri"/>
                          <a:cs typeface="Arial"/>
                        </a:rPr>
                        <a:t> non si può scacciare in alcun modo, se non con la preghiera". </a:t>
                      </a:r>
                      <a:endParaRPr lang="it-IT" sz="2400" dirty="0">
                        <a:solidFill>
                          <a:srgbClr val="C00000"/>
                        </a:solidFill>
                      </a:endParaRPr>
                    </a:p>
                  </a:txBody>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b="1" dirty="0" smtClean="0"/>
              <a:t>Missione dei 72 ...</a:t>
            </a:r>
            <a:endParaRPr lang="it-IT" dirty="0" smtClean="0"/>
          </a:p>
          <a:p>
            <a:pPr algn="ctr"/>
            <a:r>
              <a:rPr lang="it-IT" dirty="0" smtClean="0"/>
              <a:t>I </a:t>
            </a:r>
            <a:r>
              <a:rPr lang="it-IT" i="1" dirty="0" smtClean="0"/>
              <a:t>settantadue tornarono pieni di gioia dicendo: "Signore, anche i </a:t>
            </a:r>
            <a:r>
              <a:rPr lang="it-IT" i="1" dirty="0" err="1" smtClean="0"/>
              <a:t>demòni</a:t>
            </a:r>
            <a:r>
              <a:rPr lang="it-IT" i="1" dirty="0" smtClean="0"/>
              <a:t> si sottomettono a noi nel tuo nome". Egli disse: "Io vedevo satana cadere dal cielo come la folgore. Ecco, io vi ho dato il potere di camminare sopra i serpenti e gli scorpioni e sopra ogni potenza del nemico; nulla vi potrà danneggiare. </a:t>
            </a:r>
            <a:r>
              <a:rPr lang="it-IT" b="1" i="1" dirty="0" smtClean="0"/>
              <a:t>Non rallegratevi però perché i </a:t>
            </a:r>
            <a:r>
              <a:rPr lang="it-IT" b="1" i="1" dirty="0" err="1" smtClean="0"/>
              <a:t>demòni</a:t>
            </a:r>
            <a:r>
              <a:rPr lang="it-IT" b="1" i="1" dirty="0" smtClean="0"/>
              <a:t> si sottomettono a voi; rallegratevi piuttosto che i vostri nomi sono scritti nei cieli</a:t>
            </a:r>
            <a:r>
              <a:rPr lang="it-IT" i="1" dirty="0" smtClean="0"/>
              <a:t>". </a:t>
            </a:r>
            <a:endParaRPr lang="it-IT"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ctr">
              <a:buNone/>
            </a:pPr>
            <a:r>
              <a:rPr lang="it-IT" sz="4800" b="1" dirty="0" smtClean="0">
                <a:solidFill>
                  <a:srgbClr val="FF0000"/>
                </a:solidFill>
                <a:latin typeface="Aharoni" pitchFamily="2" charset="-79"/>
                <a:cs typeface="Aharoni" pitchFamily="2" charset="-79"/>
              </a:rPr>
              <a:t>OCCORRE RISALIRE ALLA TRADIZIONE SCRITTA CHE E’ ALL’ORIGINE DEI VANGELI</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Risultati immagini per vangelo matteo immagin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404664"/>
            <a:ext cx="6480720" cy="6048672"/>
          </a:xfrm>
          <a:prstGeom prst="rect">
            <a:avLst/>
          </a:prstGeom>
          <a:noFill/>
          <a:ln>
            <a:noFill/>
          </a:ln>
        </p:spPr>
      </p:pic>
    </p:spTree>
    <p:extLst>
      <p:ext uri="{BB962C8B-B14F-4D97-AF65-F5344CB8AC3E}">
        <p14:creationId xmlns:p14="http://schemas.microsoft.com/office/powerpoint/2010/main" val="42637484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Altre caratteristiche …</a:t>
            </a:r>
            <a:endParaRPr lang="it-IT" b="1" dirty="0">
              <a:solidFill>
                <a:srgbClr val="FF0000"/>
              </a:solidFill>
            </a:endParaRPr>
          </a:p>
        </p:txBody>
      </p:sp>
      <p:sp>
        <p:nvSpPr>
          <p:cNvPr id="3" name="Segnaposto contenuto 2"/>
          <p:cNvSpPr>
            <a:spLocks noGrp="1"/>
          </p:cNvSpPr>
          <p:nvPr>
            <p:ph idx="1"/>
          </p:nvPr>
        </p:nvSpPr>
        <p:spPr/>
        <p:txBody>
          <a:bodyPr/>
          <a:lstStyle/>
          <a:p>
            <a:pPr>
              <a:buNone/>
            </a:pPr>
            <a:endParaRPr lang="it-IT" dirty="0" smtClean="0"/>
          </a:p>
          <a:p>
            <a:pPr>
              <a:buNone/>
            </a:pPr>
            <a:endParaRPr lang="it-IT" dirty="0" smtClean="0"/>
          </a:p>
          <a:p>
            <a:pPr algn="ctr">
              <a:buNone/>
            </a:pPr>
            <a:r>
              <a:rPr lang="it-IT" sz="5400" b="1" dirty="0" smtClean="0">
                <a:solidFill>
                  <a:srgbClr val="0070C0"/>
                </a:solidFill>
              </a:rPr>
              <a:t>… del Vangelo </a:t>
            </a:r>
          </a:p>
          <a:p>
            <a:pPr algn="ctr">
              <a:buNone/>
            </a:pPr>
            <a:r>
              <a:rPr lang="it-IT" sz="5400" b="1" dirty="0" smtClean="0">
                <a:solidFill>
                  <a:srgbClr val="0070C0"/>
                </a:solidFill>
              </a:rPr>
              <a:t>secondo Matteo</a:t>
            </a:r>
            <a:endParaRPr lang="it-IT" sz="5400" b="1" dirty="0">
              <a:solidFill>
                <a:srgbClr val="0070C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rPr>
              <a:t>Ripetizioni </a:t>
            </a:r>
            <a:endParaRPr lang="it-IT" b="1" dirty="0">
              <a:solidFill>
                <a:srgbClr val="0070C0"/>
              </a:solidFill>
            </a:endParaRPr>
          </a:p>
        </p:txBody>
      </p:sp>
      <p:sp>
        <p:nvSpPr>
          <p:cNvPr id="3" name="Segnaposto contenuto 2"/>
          <p:cNvSpPr>
            <a:spLocks noGrp="1"/>
          </p:cNvSpPr>
          <p:nvPr>
            <p:ph idx="1"/>
          </p:nvPr>
        </p:nvSpPr>
        <p:spPr/>
        <p:txBody>
          <a:bodyPr/>
          <a:lstStyle/>
          <a:p>
            <a:pPr algn="ctr">
              <a:buNone/>
            </a:pPr>
            <a:r>
              <a:rPr lang="it-IT" b="1" dirty="0" smtClean="0"/>
              <a:t>Ben 6 volte usa l’espressione:</a:t>
            </a:r>
          </a:p>
          <a:p>
            <a:pPr algn="ctr">
              <a:buNone/>
            </a:pPr>
            <a:endParaRPr lang="it-IT" b="1" dirty="0" smtClean="0"/>
          </a:p>
          <a:p>
            <a:pPr algn="ctr">
              <a:buNone/>
            </a:pPr>
            <a:r>
              <a:rPr lang="it-IT" sz="3600" b="1" i="1" dirty="0" smtClean="0">
                <a:solidFill>
                  <a:srgbClr val="C00000"/>
                </a:solidFill>
              </a:rPr>
              <a:t>Fuori nelle tenebre, </a:t>
            </a:r>
          </a:p>
          <a:p>
            <a:pPr algn="ctr">
              <a:buNone/>
            </a:pPr>
            <a:r>
              <a:rPr lang="it-IT" sz="3600" b="1" i="1" dirty="0" smtClean="0">
                <a:solidFill>
                  <a:srgbClr val="C00000"/>
                </a:solidFill>
              </a:rPr>
              <a:t>là sarà pianto e stridore di denti </a:t>
            </a:r>
          </a:p>
          <a:p>
            <a:pPr algn="ctr">
              <a:buNone/>
            </a:pPr>
            <a:endParaRPr lang="it-IT" b="1" dirty="0" smtClean="0"/>
          </a:p>
          <a:p>
            <a:pPr algn="ctr">
              <a:buNone/>
            </a:pPr>
            <a:r>
              <a:rPr lang="it-IT" b="1" dirty="0" smtClean="0"/>
              <a:t>(8,12; 13,42.50; 22,13; 24,51; 25,30)</a:t>
            </a:r>
            <a:endParaRPr lang="it-IT"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L’uso del numero 7</a:t>
            </a:r>
            <a:endParaRPr lang="it-IT" b="1" dirty="0">
              <a:solidFill>
                <a:srgbClr val="C00000"/>
              </a:solidFill>
            </a:endParaRPr>
          </a:p>
        </p:txBody>
      </p:sp>
      <p:sp>
        <p:nvSpPr>
          <p:cNvPr id="3" name="Segnaposto contenuto 2"/>
          <p:cNvSpPr>
            <a:spLocks noGrp="1"/>
          </p:cNvSpPr>
          <p:nvPr>
            <p:ph idx="1"/>
          </p:nvPr>
        </p:nvSpPr>
        <p:spPr/>
        <p:txBody>
          <a:bodyPr>
            <a:normAutofit/>
          </a:bodyPr>
          <a:lstStyle/>
          <a:p>
            <a:pPr algn="ctr"/>
            <a:endParaRPr lang="it-IT" sz="3600" b="1" dirty="0" smtClean="0"/>
          </a:p>
          <a:p>
            <a:pPr algn="ctr"/>
            <a:r>
              <a:rPr lang="it-IT" sz="3600" b="1" dirty="0" smtClean="0"/>
              <a:t>7 le petizioni nel Padre nostro </a:t>
            </a:r>
          </a:p>
          <a:p>
            <a:pPr algn="ctr"/>
            <a:r>
              <a:rPr lang="it-IT" sz="3600" b="1" dirty="0" smtClean="0"/>
              <a:t>7 parabole del Regno</a:t>
            </a:r>
          </a:p>
          <a:p>
            <a:pPr algn="ctr"/>
            <a:r>
              <a:rPr lang="it-IT" sz="3600" b="1" dirty="0" smtClean="0"/>
              <a:t>7 guai contro scribi e farisei</a:t>
            </a:r>
            <a:endParaRPr lang="it-IT" sz="3600"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 e del numero 3</a:t>
            </a:r>
            <a:endParaRPr lang="it-IT" b="1" dirty="0">
              <a:solidFill>
                <a:srgbClr val="C00000"/>
              </a:solidFill>
            </a:endParaRPr>
          </a:p>
        </p:txBody>
      </p:sp>
      <p:sp>
        <p:nvSpPr>
          <p:cNvPr id="3" name="Segnaposto contenuto 2"/>
          <p:cNvSpPr>
            <a:spLocks noGrp="1"/>
          </p:cNvSpPr>
          <p:nvPr>
            <p:ph idx="1"/>
          </p:nvPr>
        </p:nvSpPr>
        <p:spPr/>
        <p:txBody>
          <a:bodyPr>
            <a:normAutofit/>
          </a:bodyPr>
          <a:lstStyle/>
          <a:p>
            <a:pPr>
              <a:buNone/>
            </a:pPr>
            <a:r>
              <a:rPr lang="it-IT" u="sng" dirty="0" smtClean="0"/>
              <a:t>Nella genealogia</a:t>
            </a:r>
            <a:r>
              <a:rPr lang="it-IT" dirty="0" smtClean="0"/>
              <a:t>:</a:t>
            </a:r>
          </a:p>
          <a:p>
            <a:pPr algn="ctr">
              <a:buNone/>
            </a:pPr>
            <a:r>
              <a:rPr lang="it-IT" dirty="0" smtClean="0">
                <a:solidFill>
                  <a:srgbClr val="C00000"/>
                </a:solidFill>
              </a:rPr>
              <a:t>Ripartizioni in </a:t>
            </a:r>
            <a:r>
              <a:rPr lang="it-IT" dirty="0">
                <a:solidFill>
                  <a:srgbClr val="C00000"/>
                </a:solidFill>
              </a:rPr>
              <a:t>3</a:t>
            </a:r>
            <a:r>
              <a:rPr lang="it-IT" dirty="0" smtClean="0">
                <a:solidFill>
                  <a:srgbClr val="C00000"/>
                </a:solidFill>
              </a:rPr>
              <a:t> gruppi secondo 3 periodi storici</a:t>
            </a:r>
          </a:p>
          <a:p>
            <a:pPr algn="ctr">
              <a:buNone/>
            </a:pPr>
            <a:r>
              <a:rPr lang="it-IT" u="sng" dirty="0" smtClean="0"/>
              <a:t>Inoltre</a:t>
            </a:r>
            <a:r>
              <a:rPr lang="it-IT" dirty="0" smtClean="0"/>
              <a:t>:</a:t>
            </a:r>
          </a:p>
          <a:p>
            <a:pPr algn="ctr">
              <a:buNone/>
            </a:pPr>
            <a:r>
              <a:rPr lang="it-IT" b="1" dirty="0" smtClean="0">
                <a:solidFill>
                  <a:srgbClr val="FF0000"/>
                </a:solidFill>
              </a:rPr>
              <a:t>3 tentazioni e</a:t>
            </a:r>
          </a:p>
          <a:p>
            <a:pPr algn="ctr">
              <a:buNone/>
            </a:pPr>
            <a:r>
              <a:rPr lang="it-IT" b="1" dirty="0" smtClean="0">
                <a:solidFill>
                  <a:srgbClr val="FF0000"/>
                </a:solidFill>
              </a:rPr>
              <a:t>3 opere elemosina, preghiera e digiuno</a:t>
            </a:r>
          </a:p>
          <a:p>
            <a:pPr algn="ctr">
              <a:buNone/>
            </a:pPr>
            <a:r>
              <a:rPr lang="it-IT" b="1" dirty="0" smtClean="0">
                <a:solidFill>
                  <a:srgbClr val="002060"/>
                </a:solidFill>
              </a:rPr>
              <a:t>3 erbe: menta, aneto e cumino e</a:t>
            </a:r>
          </a:p>
          <a:p>
            <a:pPr algn="ctr">
              <a:buNone/>
            </a:pPr>
            <a:r>
              <a:rPr lang="it-IT" b="1" dirty="0" smtClean="0">
                <a:solidFill>
                  <a:srgbClr val="002060"/>
                </a:solidFill>
              </a:rPr>
              <a:t>3 precetti: giustizia, misericordia e fedeltà </a:t>
            </a:r>
            <a:endParaRPr lang="it-IT" b="1" dirty="0">
              <a:solidFill>
                <a:srgbClr val="00206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Frequenti sono …</a:t>
            </a:r>
            <a:endParaRPr lang="it-IT" b="1" dirty="0">
              <a:solidFill>
                <a:srgbClr val="C00000"/>
              </a:solidFill>
            </a:endParaRPr>
          </a:p>
        </p:txBody>
      </p:sp>
      <p:sp>
        <p:nvSpPr>
          <p:cNvPr id="3" name="Segnaposto contenuto 2"/>
          <p:cNvSpPr>
            <a:spLocks noGrp="1"/>
          </p:cNvSpPr>
          <p:nvPr>
            <p:ph idx="1"/>
          </p:nvPr>
        </p:nvSpPr>
        <p:spPr/>
        <p:txBody>
          <a:bodyPr>
            <a:normAutofit fontScale="92500" lnSpcReduction="20000"/>
          </a:bodyPr>
          <a:lstStyle/>
          <a:p>
            <a:pPr algn="ctr"/>
            <a:r>
              <a:rPr lang="it-IT" sz="3900" b="1" i="1" dirty="0" smtClean="0">
                <a:solidFill>
                  <a:srgbClr val="0070C0"/>
                </a:solidFill>
              </a:rPr>
              <a:t>Regno dei cieli </a:t>
            </a:r>
            <a:r>
              <a:rPr lang="it-IT" b="1" dirty="0" smtClean="0"/>
              <a:t>32 volte</a:t>
            </a:r>
          </a:p>
          <a:p>
            <a:pPr algn="ctr"/>
            <a:r>
              <a:rPr lang="it-IT" b="1" dirty="0" smtClean="0"/>
              <a:t>(</a:t>
            </a:r>
            <a:r>
              <a:rPr lang="it-IT" b="1" i="1" dirty="0" smtClean="0"/>
              <a:t>Regno di Dio </a:t>
            </a:r>
            <a:r>
              <a:rPr lang="it-IT" b="1" dirty="0" smtClean="0"/>
              <a:t>4 volte) </a:t>
            </a:r>
          </a:p>
          <a:p>
            <a:pPr marL="0" indent="0" algn="ctr">
              <a:buNone/>
            </a:pPr>
            <a:endParaRPr lang="it-IT" b="1" dirty="0" smtClean="0"/>
          </a:p>
          <a:p>
            <a:pPr marL="0" indent="0" algn="ctr">
              <a:buNone/>
            </a:pPr>
            <a:r>
              <a:rPr lang="it-IT" b="1" u="sng" dirty="0" smtClean="0"/>
              <a:t>Altre frequenti sono</a:t>
            </a:r>
            <a:r>
              <a:rPr lang="it-IT" b="1" dirty="0" smtClean="0"/>
              <a:t>:</a:t>
            </a:r>
          </a:p>
          <a:p>
            <a:pPr algn="ctr"/>
            <a:r>
              <a:rPr lang="it-IT" b="1" i="1" dirty="0" smtClean="0"/>
              <a:t>Prendere il giogo su di sé</a:t>
            </a:r>
          </a:p>
          <a:p>
            <a:pPr algn="ctr"/>
            <a:r>
              <a:rPr lang="it-IT" b="1" dirty="0" smtClean="0"/>
              <a:t>Figli del regno</a:t>
            </a:r>
          </a:p>
          <a:p>
            <a:pPr algn="ctr"/>
            <a:r>
              <a:rPr lang="it-IT" b="1" i="1" dirty="0" smtClean="0">
                <a:solidFill>
                  <a:srgbClr val="C00000"/>
                </a:solidFill>
              </a:rPr>
              <a:t>Città santa</a:t>
            </a:r>
            <a:r>
              <a:rPr lang="it-IT" b="1" dirty="0" smtClean="0"/>
              <a:t> (Gerusalemme)</a:t>
            </a:r>
          </a:p>
          <a:p>
            <a:pPr algn="ctr"/>
            <a:r>
              <a:rPr lang="it-IT" b="1" i="1" dirty="0" smtClean="0"/>
              <a:t>Carne e sangue</a:t>
            </a:r>
          </a:p>
          <a:p>
            <a:pPr algn="ctr"/>
            <a:r>
              <a:rPr lang="it-IT" b="1" i="1" dirty="0" smtClean="0"/>
              <a:t>Legare / sciogliere</a:t>
            </a:r>
            <a:endParaRPr lang="it-IT" b="1" i="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Legame con l’ambiente giudaico</a:t>
            </a:r>
            <a:endParaRPr lang="it-IT" dirty="0">
              <a:solidFill>
                <a:srgbClr val="C00000"/>
              </a:solidFill>
            </a:endParaRPr>
          </a:p>
        </p:txBody>
      </p:sp>
      <p:sp>
        <p:nvSpPr>
          <p:cNvPr id="3" name="Segnaposto contenuto 2"/>
          <p:cNvSpPr>
            <a:spLocks noGrp="1"/>
          </p:cNvSpPr>
          <p:nvPr>
            <p:ph idx="1"/>
          </p:nvPr>
        </p:nvSpPr>
        <p:spPr/>
        <p:txBody>
          <a:bodyPr/>
          <a:lstStyle/>
          <a:p>
            <a:pPr marL="0" indent="0">
              <a:buNone/>
            </a:pPr>
            <a:r>
              <a:rPr lang="it-IT" b="1" dirty="0" smtClean="0"/>
              <a:t>Esempi: </a:t>
            </a:r>
          </a:p>
          <a:p>
            <a:pPr marL="0" indent="0">
              <a:buNone/>
            </a:pPr>
            <a:endParaRPr lang="it-IT" b="1" dirty="0" smtClean="0"/>
          </a:p>
          <a:p>
            <a:r>
              <a:rPr lang="it-IT" b="1" dirty="0" smtClean="0"/>
              <a:t>Comandamenti ‘grandi e piccoli’ </a:t>
            </a:r>
          </a:p>
          <a:p>
            <a:r>
              <a:rPr lang="it-IT" b="1" dirty="0" smtClean="0"/>
              <a:t>Uso dei filatteri</a:t>
            </a:r>
          </a:p>
          <a:p>
            <a:r>
              <a:rPr lang="it-IT" b="1" dirty="0"/>
              <a:t>L</a:t>
            </a:r>
            <a:r>
              <a:rPr lang="it-IT" b="1" dirty="0" smtClean="0"/>
              <a:t>a tassa per i prodotti della terra</a:t>
            </a:r>
          </a:p>
          <a:p>
            <a:r>
              <a:rPr lang="it-IT" b="1" dirty="0" smtClean="0"/>
              <a:t>Imbiancatura dei sepolcri</a:t>
            </a:r>
          </a:p>
          <a:p>
            <a:pPr>
              <a:buNone/>
            </a:pPr>
            <a:endParaRPr lang="it-IT"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Riferimento all’AT</a:t>
            </a:r>
            <a:endParaRPr lang="it-IT" dirty="0">
              <a:solidFill>
                <a:srgbClr val="C00000"/>
              </a:solidFill>
            </a:endParaRPr>
          </a:p>
        </p:txBody>
      </p:sp>
      <p:sp>
        <p:nvSpPr>
          <p:cNvPr id="3" name="Segnaposto contenuto 2"/>
          <p:cNvSpPr>
            <a:spLocks noGrp="1"/>
          </p:cNvSpPr>
          <p:nvPr>
            <p:ph idx="1"/>
          </p:nvPr>
        </p:nvSpPr>
        <p:spPr/>
        <p:txBody>
          <a:bodyPr>
            <a:normAutofit/>
          </a:bodyPr>
          <a:lstStyle/>
          <a:p>
            <a:pPr marL="0" indent="0" algn="ctr">
              <a:buNone/>
            </a:pPr>
            <a:endParaRPr lang="it-IT" sz="4400" b="1" dirty="0" smtClean="0">
              <a:solidFill>
                <a:srgbClr val="002060"/>
              </a:solidFill>
            </a:endParaRPr>
          </a:p>
          <a:p>
            <a:pPr marL="0" indent="0" algn="ctr">
              <a:buNone/>
            </a:pPr>
            <a:endParaRPr lang="it-IT" sz="4400" b="1" dirty="0">
              <a:solidFill>
                <a:srgbClr val="002060"/>
              </a:solidFill>
            </a:endParaRPr>
          </a:p>
          <a:p>
            <a:pPr marL="0" indent="0" algn="ctr">
              <a:buNone/>
            </a:pPr>
            <a:r>
              <a:rPr lang="it-IT" sz="4400" b="1" dirty="0" smtClean="0">
                <a:solidFill>
                  <a:srgbClr val="C00000"/>
                </a:solidFill>
              </a:rPr>
              <a:t>130</a:t>
            </a:r>
            <a:r>
              <a:rPr lang="it-IT" sz="4400" b="1" dirty="0" smtClean="0">
                <a:solidFill>
                  <a:srgbClr val="002060"/>
                </a:solidFill>
              </a:rPr>
              <a:t> passi si riferiscono all’AT di cui 43 citazioni esplicite</a:t>
            </a:r>
            <a:endParaRPr lang="it-IT" sz="4400" b="1" dirty="0">
              <a:solidFill>
                <a:srgbClr val="00206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Il compimento …</a:t>
            </a:r>
            <a:endParaRPr lang="it-IT" b="1" dirty="0">
              <a:solidFill>
                <a:srgbClr val="C00000"/>
              </a:solidFill>
            </a:endParaRPr>
          </a:p>
        </p:txBody>
      </p:sp>
      <p:sp>
        <p:nvSpPr>
          <p:cNvPr id="3" name="Segnaposto contenuto 2"/>
          <p:cNvSpPr>
            <a:spLocks noGrp="1"/>
          </p:cNvSpPr>
          <p:nvPr>
            <p:ph idx="1"/>
          </p:nvPr>
        </p:nvSpPr>
        <p:spPr/>
        <p:txBody>
          <a:bodyPr/>
          <a:lstStyle/>
          <a:p>
            <a:pPr>
              <a:buNone/>
            </a:pPr>
            <a:r>
              <a:rPr lang="it-IT" dirty="0" smtClean="0"/>
              <a:t>… cui abbiamo fatto cenno aggiungendo che è solo di </a:t>
            </a:r>
            <a:r>
              <a:rPr lang="it-IT" dirty="0" smtClean="0">
                <a:solidFill>
                  <a:srgbClr val="C00000"/>
                </a:solidFill>
              </a:rPr>
              <a:t>Mt</a:t>
            </a:r>
            <a:r>
              <a:rPr lang="it-IT" dirty="0" smtClean="0"/>
              <a:t> il lasciar intendere che alla base vi era un po’ di </a:t>
            </a:r>
            <a:r>
              <a:rPr lang="it-IT" dirty="0" smtClean="0">
                <a:solidFill>
                  <a:srgbClr val="C00000"/>
                </a:solidFill>
              </a:rPr>
              <a:t>polemica </a:t>
            </a:r>
            <a:r>
              <a:rPr lang="it-IT" dirty="0" smtClean="0"/>
              <a:t>…</a:t>
            </a:r>
          </a:p>
          <a:p>
            <a:pPr algn="ctr">
              <a:buNone/>
            </a:pPr>
            <a:endParaRPr lang="it-IT" b="1" i="1" dirty="0" smtClean="0">
              <a:solidFill>
                <a:srgbClr val="0070C0"/>
              </a:solidFill>
              <a:latin typeface="Times New Roman" panose="02020603050405020304" pitchFamily="18" charset="0"/>
              <a:cs typeface="Times New Roman" panose="02020603050405020304" pitchFamily="18" charset="0"/>
            </a:endParaRPr>
          </a:p>
          <a:p>
            <a:pPr algn="ctr">
              <a:buNone/>
            </a:pPr>
            <a:r>
              <a:rPr lang="it-IT" b="1" i="1" dirty="0" smtClean="0">
                <a:solidFill>
                  <a:srgbClr val="0070C0"/>
                </a:solidFill>
                <a:latin typeface="Times New Roman" panose="02020603050405020304" pitchFamily="18" charset="0"/>
                <a:cs typeface="Times New Roman" panose="02020603050405020304" pitchFamily="18" charset="0"/>
              </a:rPr>
              <a:t>Non pensate che sia venuto ad abolire la legge o i profeti, non sono venuto ad abolire, ma a dare compimento</a:t>
            </a:r>
            <a:endParaRPr lang="it-IT" b="1" i="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0070C0"/>
                </a:solidFill>
              </a:rPr>
              <a:t>… l’universalità </a:t>
            </a:r>
            <a:endParaRPr lang="it-IT" b="1" dirty="0">
              <a:solidFill>
                <a:srgbClr val="0070C0"/>
              </a:solidFill>
            </a:endParaRPr>
          </a:p>
        </p:txBody>
      </p:sp>
      <p:sp>
        <p:nvSpPr>
          <p:cNvPr id="3" name="Segnaposto contenuto 2"/>
          <p:cNvSpPr>
            <a:spLocks noGrp="1"/>
          </p:cNvSpPr>
          <p:nvPr>
            <p:ph idx="1"/>
          </p:nvPr>
        </p:nvSpPr>
        <p:spPr/>
        <p:txBody>
          <a:bodyPr/>
          <a:lstStyle/>
          <a:p>
            <a:endParaRPr lang="it-IT" b="1" dirty="0" smtClean="0">
              <a:solidFill>
                <a:srgbClr val="C00000"/>
              </a:solidFill>
            </a:endParaRPr>
          </a:p>
          <a:p>
            <a:r>
              <a:rPr lang="it-IT" b="1" dirty="0" smtClean="0">
                <a:solidFill>
                  <a:srgbClr val="C00000"/>
                </a:solidFill>
              </a:rPr>
              <a:t>I </a:t>
            </a:r>
            <a:r>
              <a:rPr lang="it-IT" b="1" u="sng" dirty="0" smtClean="0">
                <a:solidFill>
                  <a:srgbClr val="C00000"/>
                </a:solidFill>
              </a:rPr>
              <a:t>Magi</a:t>
            </a:r>
            <a:r>
              <a:rPr lang="it-IT" b="1" dirty="0" smtClean="0">
                <a:solidFill>
                  <a:srgbClr val="C00000"/>
                </a:solidFill>
              </a:rPr>
              <a:t> vengono ad adorare Gesù</a:t>
            </a:r>
          </a:p>
          <a:p>
            <a:r>
              <a:rPr lang="it-IT" b="1" dirty="0" smtClean="0">
                <a:solidFill>
                  <a:srgbClr val="C00000"/>
                </a:solidFill>
              </a:rPr>
              <a:t>L’annuncio inizia nella </a:t>
            </a:r>
            <a:r>
              <a:rPr lang="it-IT" b="1" u="sng" dirty="0" smtClean="0">
                <a:solidFill>
                  <a:srgbClr val="C00000"/>
                </a:solidFill>
              </a:rPr>
              <a:t>Galilea delle Genti</a:t>
            </a:r>
          </a:p>
          <a:p>
            <a:r>
              <a:rPr lang="it-IT" b="1" dirty="0" smtClean="0">
                <a:solidFill>
                  <a:srgbClr val="C00000"/>
                </a:solidFill>
              </a:rPr>
              <a:t>Gesù elogia la </a:t>
            </a:r>
            <a:r>
              <a:rPr lang="it-IT" b="1" u="sng" dirty="0" smtClean="0">
                <a:solidFill>
                  <a:srgbClr val="C00000"/>
                </a:solidFill>
              </a:rPr>
              <a:t>Cananea</a:t>
            </a:r>
            <a:r>
              <a:rPr lang="it-IT" b="1" dirty="0" smtClean="0">
                <a:solidFill>
                  <a:srgbClr val="C00000"/>
                </a:solidFill>
              </a:rPr>
              <a:t> e l’</a:t>
            </a:r>
            <a:r>
              <a:rPr lang="it-IT" b="1" u="sng" dirty="0" smtClean="0">
                <a:solidFill>
                  <a:srgbClr val="C00000"/>
                </a:solidFill>
              </a:rPr>
              <a:t>Ufficiale romano</a:t>
            </a:r>
          </a:p>
          <a:p>
            <a:r>
              <a:rPr lang="it-IT" b="1" dirty="0" smtClean="0">
                <a:solidFill>
                  <a:srgbClr val="C00000"/>
                </a:solidFill>
              </a:rPr>
              <a:t>Gesù invita ad evangelizzare tutte le </a:t>
            </a:r>
            <a:r>
              <a:rPr lang="it-IT" b="1" u="sng" dirty="0" smtClean="0">
                <a:solidFill>
                  <a:srgbClr val="C00000"/>
                </a:solidFill>
              </a:rPr>
              <a:t>genti</a:t>
            </a:r>
            <a:r>
              <a:rPr lang="it-IT" b="1" dirty="0" smtClean="0">
                <a:solidFill>
                  <a:srgbClr val="C00000"/>
                </a:solidFill>
              </a:rPr>
              <a:t> </a:t>
            </a:r>
          </a:p>
          <a:p>
            <a:pPr marL="0" indent="0">
              <a:buNone/>
            </a:pPr>
            <a:endParaRPr lang="it-IT" b="1" dirty="0" smtClean="0">
              <a:solidFill>
                <a:srgbClr val="C00000"/>
              </a:solidFill>
            </a:endParaRPr>
          </a:p>
          <a:p>
            <a:endParaRPr lang="it-IT"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u="sng" smtClean="0">
                <a:solidFill>
                  <a:srgbClr val="FFFF00"/>
                </a:solidFill>
                <a:latin typeface="Arial Black" pitchFamily="34" charset="0"/>
              </a:rPr>
              <a:t>Prima testimonianza</a:t>
            </a:r>
            <a:r>
              <a:rPr lang="it-IT" dirty="0" smtClean="0"/>
              <a:t/>
            </a:r>
            <a:br>
              <a:rPr lang="it-IT" dirty="0" smtClean="0"/>
            </a:br>
            <a:endParaRPr lang="it-IT" dirty="0"/>
          </a:p>
        </p:txBody>
      </p:sp>
      <p:sp>
        <p:nvSpPr>
          <p:cNvPr id="3" name="Segnaposto contenuto 2"/>
          <p:cNvSpPr>
            <a:spLocks noGrp="1"/>
          </p:cNvSpPr>
          <p:nvPr>
            <p:ph idx="1"/>
          </p:nvPr>
        </p:nvSpPr>
        <p:spPr/>
        <p:txBody>
          <a:bodyPr>
            <a:normAutofit fontScale="92500" lnSpcReduction="20000"/>
          </a:bodyPr>
          <a:lstStyle/>
          <a:p>
            <a:pPr algn="ctr">
              <a:buNone/>
            </a:pPr>
            <a:r>
              <a:rPr lang="it-IT" b="1" dirty="0" smtClean="0">
                <a:latin typeface="Times New Roman" pitchFamily="18" charset="0"/>
                <a:cs typeface="Times New Roman" pitchFamily="18" charset="0"/>
              </a:rPr>
              <a:t>la più antica circa la composizione dei Vangeli canonici è quella di </a:t>
            </a:r>
            <a:r>
              <a:rPr lang="it-IT" b="1" dirty="0" smtClean="0">
                <a:solidFill>
                  <a:srgbClr val="FF0000"/>
                </a:solidFill>
                <a:latin typeface="Times New Roman" pitchFamily="18" charset="0"/>
                <a:cs typeface="Times New Roman" pitchFamily="18" charset="0"/>
              </a:rPr>
              <a:t>PAPIA, vescovo di </a:t>
            </a:r>
            <a:r>
              <a:rPr lang="it-IT" b="1" dirty="0" err="1" smtClean="0">
                <a:solidFill>
                  <a:srgbClr val="FF0000"/>
                </a:solidFill>
                <a:latin typeface="Times New Roman" pitchFamily="18" charset="0"/>
                <a:cs typeface="Times New Roman" pitchFamily="18" charset="0"/>
              </a:rPr>
              <a:t>Gerapoli</a:t>
            </a:r>
            <a:r>
              <a:rPr lang="it-IT" b="1" dirty="0" smtClean="0">
                <a:latin typeface="Times New Roman" pitchFamily="18" charset="0"/>
                <a:cs typeface="Times New Roman" pitchFamily="18" charset="0"/>
              </a:rPr>
              <a:t>, in Frigia, che verso il 130 scrive un’“Interpretazione delle parole del Signore” in 5 libri. “</a:t>
            </a:r>
            <a:r>
              <a:rPr lang="it-IT" b="1" dirty="0" smtClean="0">
                <a:solidFill>
                  <a:srgbClr val="002060"/>
                </a:solidFill>
                <a:latin typeface="Times New Roman" pitchFamily="18" charset="0"/>
                <a:cs typeface="Times New Roman" pitchFamily="18" charset="0"/>
              </a:rPr>
              <a:t>Marco</a:t>
            </a:r>
            <a:r>
              <a:rPr lang="it-IT" b="1" dirty="0" smtClean="0">
                <a:latin typeface="Times New Roman" pitchFamily="18" charset="0"/>
                <a:cs typeface="Times New Roman" pitchFamily="18" charset="0"/>
              </a:rPr>
              <a:t>, che era stato interprete di Pietro, ha accuratamente messo per iscritto tutto ciò di cui si ricordava, senza tuttavia rispettare l’ordine con cui fu detto o compiuto dal Signore. </a:t>
            </a:r>
            <a:r>
              <a:rPr lang="it-IT" b="1" dirty="0" smtClean="0">
                <a:solidFill>
                  <a:srgbClr val="002060"/>
                </a:solidFill>
                <a:latin typeface="Times New Roman" pitchFamily="18" charset="0"/>
                <a:cs typeface="Times New Roman" pitchFamily="18" charset="0"/>
              </a:rPr>
              <a:t>Egli infatti non aveva ascoltato né seguito il Signore, ma più tardi, come ho detto, ascoltò e seguì Pietro</a:t>
            </a:r>
            <a:r>
              <a:rPr lang="it-IT" b="1" dirty="0" smtClean="0">
                <a:latin typeface="Times New Roman" pitchFamily="18" charset="0"/>
                <a:cs typeface="Times New Roman" pitchFamily="18" charset="0"/>
              </a:rPr>
              <a:t>.</a:t>
            </a:r>
            <a:endParaRPr lang="it-IT"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C00000"/>
                </a:solidFill>
              </a:rPr>
              <a:t>Brani esclusivi di Matteo:</a:t>
            </a:r>
            <a:br>
              <a:rPr lang="it-IT" b="1" dirty="0" smtClean="0">
                <a:solidFill>
                  <a:srgbClr val="C00000"/>
                </a:solidFill>
              </a:rPr>
            </a:br>
            <a:r>
              <a:rPr lang="it-IT" b="1" dirty="0" smtClean="0">
                <a:solidFill>
                  <a:srgbClr val="C00000"/>
                </a:solidFill>
              </a:rPr>
              <a:t>315 versetti</a:t>
            </a:r>
            <a:endParaRPr lang="it-IT" b="1" dirty="0">
              <a:solidFill>
                <a:srgbClr val="C00000"/>
              </a:solidFill>
            </a:endParaRPr>
          </a:p>
        </p:txBody>
      </p:sp>
      <p:sp>
        <p:nvSpPr>
          <p:cNvPr id="3" name="Segnaposto contenuto 2"/>
          <p:cNvSpPr>
            <a:spLocks noGrp="1"/>
          </p:cNvSpPr>
          <p:nvPr>
            <p:ph idx="1"/>
          </p:nvPr>
        </p:nvSpPr>
        <p:spPr/>
        <p:txBody>
          <a:bodyPr>
            <a:normAutofit lnSpcReduction="10000"/>
          </a:bodyPr>
          <a:lstStyle/>
          <a:p>
            <a:r>
              <a:rPr lang="it-IT" b="1" dirty="0" smtClean="0"/>
              <a:t>Natività </a:t>
            </a:r>
            <a:r>
              <a:rPr lang="it-IT" dirty="0" smtClean="0"/>
              <a:t>1,1-2,23</a:t>
            </a:r>
          </a:p>
          <a:p>
            <a:r>
              <a:rPr lang="it-IT" b="1" dirty="0" smtClean="0"/>
              <a:t>Chiesa / Pietro </a:t>
            </a:r>
            <a:r>
              <a:rPr lang="it-IT" dirty="0" smtClean="0"/>
              <a:t>14,29-31; 16,16-19; 17,24-27; 18,10.15-21.23-35; 23,8-12</a:t>
            </a:r>
          </a:p>
          <a:p>
            <a:r>
              <a:rPr lang="it-IT" b="1" dirty="0" smtClean="0"/>
              <a:t>Questioni ‘legali’ </a:t>
            </a:r>
            <a:r>
              <a:rPr lang="it-IT" dirty="0" smtClean="0"/>
              <a:t>5,17-37 (</a:t>
            </a:r>
            <a:r>
              <a:rPr lang="it-IT" dirty="0" err="1" smtClean="0"/>
              <a:t>cf</a:t>
            </a:r>
            <a:r>
              <a:rPr lang="it-IT" dirty="0" smtClean="0"/>
              <a:t>); 6,1-8.16-17; 7,15-20; 11,28-30; 19,10-12; 23,1-3.15-22</a:t>
            </a:r>
          </a:p>
          <a:p>
            <a:r>
              <a:rPr lang="it-IT" dirty="0" smtClean="0"/>
              <a:t>Parabole 13,24-52 (</a:t>
            </a:r>
            <a:r>
              <a:rPr lang="it-IT" dirty="0" err="1" smtClean="0"/>
              <a:t>cf</a:t>
            </a:r>
            <a:r>
              <a:rPr lang="it-IT" dirty="0" smtClean="0"/>
              <a:t>); 20,1-15; 21,28-32; 25, 1-46 (</a:t>
            </a:r>
            <a:r>
              <a:rPr lang="it-IT" dirty="0" err="1" smtClean="0"/>
              <a:t>cf</a:t>
            </a:r>
            <a:r>
              <a:rPr lang="it-IT" dirty="0" smtClean="0"/>
              <a:t>)</a:t>
            </a:r>
          </a:p>
          <a:p>
            <a:r>
              <a:rPr lang="it-IT" b="1" dirty="0" smtClean="0"/>
              <a:t>Morte Risurrezione </a:t>
            </a:r>
            <a:r>
              <a:rPr lang="it-IT" dirty="0" smtClean="0"/>
              <a:t>27,3-10.19.24-25.51b-53.57-61; 28,11-15 </a:t>
            </a:r>
            <a:endParaRPr lang="it-IT"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 Gerusalemme</a:t>
            </a:r>
            <a:endParaRPr lang="it-IT" b="1" dirty="0">
              <a:solidFill>
                <a:srgbClr val="C00000"/>
              </a:solidFill>
            </a:endParaRPr>
          </a:p>
        </p:txBody>
      </p:sp>
      <p:sp>
        <p:nvSpPr>
          <p:cNvPr id="3" name="Segnaposto contenuto 2"/>
          <p:cNvSpPr>
            <a:spLocks noGrp="1"/>
          </p:cNvSpPr>
          <p:nvPr>
            <p:ph idx="1"/>
          </p:nvPr>
        </p:nvSpPr>
        <p:spPr/>
        <p:txBody>
          <a:bodyPr/>
          <a:lstStyle/>
          <a:p>
            <a:pPr marL="0" indent="0" algn="ctr">
              <a:buNone/>
            </a:pPr>
            <a:r>
              <a:rPr lang="it-IT" b="1" dirty="0" smtClean="0">
                <a:solidFill>
                  <a:srgbClr val="C00000"/>
                </a:solidFill>
              </a:rPr>
              <a:t>22,7 </a:t>
            </a:r>
            <a:r>
              <a:rPr lang="it-IT" b="1" i="1" dirty="0" smtClean="0"/>
              <a:t>allora il re si indignò; e mandò le sue truppe e fece perire quegli assassini, e dare alle fiamme la loro città </a:t>
            </a:r>
          </a:p>
          <a:p>
            <a:pPr marL="0" indent="0">
              <a:buNone/>
            </a:pPr>
            <a:endParaRPr lang="it-IT" dirty="0" smtClean="0"/>
          </a:p>
          <a:p>
            <a:pPr marL="0" indent="0" algn="ctr">
              <a:buNone/>
            </a:pPr>
            <a:r>
              <a:rPr lang="it-IT" dirty="0" smtClean="0"/>
              <a:t>Tutti concordano di ritenere questo v l’allusione alla distruzione di Gerusalemme nel 70 d. C.  </a:t>
            </a:r>
            <a:endParaRPr lang="it-IT"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Messaggi teologici</a:t>
            </a:r>
            <a:endParaRPr lang="it-IT" b="1" dirty="0">
              <a:solidFill>
                <a:srgbClr val="C00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134858762"/>
              </p:ext>
            </p:extLst>
          </p:nvPr>
        </p:nvGraphicFramePr>
        <p:xfrm>
          <a:off x="457200" y="2636912"/>
          <a:ext cx="8229600" cy="1800200"/>
        </p:xfrm>
        <a:graphic>
          <a:graphicData uri="http://schemas.openxmlformats.org/drawingml/2006/table">
            <a:tbl>
              <a:tblPr firstRow="1" bandRow="1">
                <a:tableStyleId>{5C22544A-7EE6-4342-B048-85BDC9FD1C3A}</a:tableStyleId>
              </a:tblPr>
              <a:tblGrid>
                <a:gridCol w="8229600"/>
              </a:tblGrid>
              <a:tr h="1800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3600" dirty="0" smtClean="0">
                          <a:latin typeface="Times New Roman" panose="02020603050405020304" pitchFamily="18" charset="0"/>
                          <a:cs typeface="Times New Roman" panose="02020603050405020304" pitchFamily="18" charset="0"/>
                        </a:rPr>
                        <a:t>Gesù Cristo instaura il Regno di Dio che, pur tra le contrarietà (Seminatore), si sviluppa, cresce e si espande</a:t>
                      </a:r>
                    </a:p>
                  </a:txBody>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Gesù è il Messia </a:t>
            </a:r>
            <a:endParaRPr lang="it-IT" b="1" dirty="0">
              <a:solidFill>
                <a:srgbClr val="C00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603534270"/>
              </p:ext>
            </p:extLst>
          </p:nvPr>
        </p:nvGraphicFramePr>
        <p:xfrm>
          <a:off x="395536" y="2204864"/>
          <a:ext cx="8229600" cy="2377440"/>
        </p:xfrm>
        <a:graphic>
          <a:graphicData uri="http://schemas.openxmlformats.org/drawingml/2006/table">
            <a:tbl>
              <a:tblPr firstRow="1" bandRow="1">
                <a:tableStyleId>{5C22544A-7EE6-4342-B048-85BDC9FD1C3A}</a:tableStyleId>
              </a:tblPr>
              <a:tblGrid>
                <a:gridCol w="8229600"/>
              </a:tblGrid>
              <a:tr h="370840">
                <a:tc>
                  <a:txBody>
                    <a:bodyPr/>
                    <a:lstStyle/>
                    <a:p>
                      <a:pPr algn="ctr">
                        <a:buNone/>
                      </a:pPr>
                      <a:r>
                        <a:rPr lang="it-IT" sz="4400" dirty="0" smtClean="0">
                          <a:latin typeface="Times New Roman" panose="02020603050405020304" pitchFamily="18" charset="0"/>
                          <a:cs typeface="Times New Roman" panose="02020603050405020304" pitchFamily="18" charset="0"/>
                        </a:rPr>
                        <a:t>… e rivela il volto del Padre.</a:t>
                      </a:r>
                    </a:p>
                    <a:p>
                      <a:pPr algn="ctr">
                        <a:buNone/>
                      </a:pPr>
                      <a:r>
                        <a:rPr lang="it-IT" sz="4400" dirty="0" smtClean="0">
                          <a:latin typeface="Times New Roman" panose="02020603050405020304" pitchFamily="18" charset="0"/>
                          <a:cs typeface="Times New Roman" panose="02020603050405020304" pitchFamily="18" charset="0"/>
                        </a:rPr>
                        <a:t>Riferimenti alle due figure di Abramo e David</a:t>
                      </a:r>
                    </a:p>
                    <a:p>
                      <a:endParaRPr lang="it-IT" dirty="0"/>
                    </a:p>
                  </a:txBody>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C00000"/>
                </a:solidFill>
              </a:rPr>
              <a:t>Gesù e la Chiesa</a:t>
            </a:r>
            <a:endParaRPr lang="it-IT" b="1" dirty="0">
              <a:solidFill>
                <a:srgbClr val="C00000"/>
              </a:solidFill>
            </a:endParaRPr>
          </a:p>
        </p:txBody>
      </p:sp>
      <p:sp>
        <p:nvSpPr>
          <p:cNvPr id="3" name="Segnaposto contenuto 2"/>
          <p:cNvSpPr>
            <a:spLocks noGrp="1"/>
          </p:cNvSpPr>
          <p:nvPr>
            <p:ph idx="1"/>
          </p:nvPr>
        </p:nvSpPr>
        <p:spPr/>
        <p:txBody>
          <a:bodyPr/>
          <a:lstStyle/>
          <a:p>
            <a:endParaRPr lang="it-IT" b="1" dirty="0" smtClean="0"/>
          </a:p>
          <a:p>
            <a:r>
              <a:rPr lang="it-IT" b="1" dirty="0" smtClean="0"/>
              <a:t>Matteo = vangelo ‘ecclesiale’</a:t>
            </a:r>
          </a:p>
          <a:p>
            <a:r>
              <a:rPr lang="it-IT" b="1" dirty="0" smtClean="0"/>
              <a:t>2 volte citata ‘chiesa’ 16,18; 18,7</a:t>
            </a:r>
          </a:p>
          <a:p>
            <a:r>
              <a:rPr lang="it-IT" b="1" dirty="0" smtClean="0"/>
              <a:t>È la continuità della comunità israelitica</a:t>
            </a:r>
          </a:p>
          <a:p>
            <a:r>
              <a:rPr lang="it-IT" b="1" dirty="0" smtClean="0"/>
              <a:t>È edificata sulla ‘pietra’ che è Pietro</a:t>
            </a:r>
          </a:p>
          <a:p>
            <a:r>
              <a:rPr lang="it-IT" b="1" dirty="0" smtClean="0"/>
              <a:t>Animata dall’amore per Dio e per i fratelli</a:t>
            </a:r>
            <a:endParaRPr lang="it-IT"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 episodi </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029067272"/>
              </p:ext>
            </p:extLst>
          </p:nvPr>
        </p:nvGraphicFramePr>
        <p:xfrm>
          <a:off x="467544" y="2924944"/>
          <a:ext cx="8229600" cy="6400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it-IT" sz="3600" dirty="0" smtClean="0">
                          <a:solidFill>
                            <a:srgbClr val="C00000"/>
                          </a:solidFill>
                          <a:latin typeface="Aharoni" panose="02010803020104030203" pitchFamily="2" charset="-79"/>
                          <a:cs typeface="Aharoni" panose="02010803020104030203" pitchFamily="2" charset="-79"/>
                        </a:rPr>
                        <a:t>Tentazioni </a:t>
                      </a:r>
                      <a:endParaRPr lang="it-IT" sz="3600" dirty="0">
                        <a:solidFill>
                          <a:srgbClr val="C00000"/>
                        </a:solidFill>
                        <a:latin typeface="Aharoni" panose="02010803020104030203" pitchFamily="2" charset="-79"/>
                        <a:cs typeface="Aharoni" panose="02010803020104030203" pitchFamily="2" charset="-79"/>
                      </a:endParaRPr>
                    </a:p>
                  </a:txBody>
                  <a:tcPr/>
                </a:tc>
                <a:tc>
                  <a:txBody>
                    <a:bodyPr/>
                    <a:lstStyle/>
                    <a:p>
                      <a:pPr algn="ctr"/>
                      <a:r>
                        <a:rPr lang="it-IT" sz="3600" dirty="0" smtClean="0">
                          <a:latin typeface="Aharoni" panose="02010803020104030203" pitchFamily="2" charset="-79"/>
                          <a:cs typeface="Aharoni" panose="02010803020104030203" pitchFamily="2" charset="-79"/>
                        </a:rPr>
                        <a:t>Trasfigurazione </a:t>
                      </a:r>
                      <a:endParaRPr lang="it-IT" sz="3600" dirty="0">
                        <a:latin typeface="Aharoni" panose="02010803020104030203" pitchFamily="2" charset="-79"/>
                        <a:cs typeface="Aharoni" panose="02010803020104030203" pitchFamily="2" charset="-79"/>
                      </a:endParaRPr>
                    </a:p>
                  </a:txBody>
                  <a:tcPr/>
                </a:tc>
              </a:tr>
            </a:tbl>
          </a:graphicData>
        </a:graphic>
      </p:graphicFrame>
    </p:spTree>
    <p:extLst>
      <p:ext uri="{BB962C8B-B14F-4D97-AF65-F5344CB8AC3E}">
        <p14:creationId xmlns:p14="http://schemas.microsoft.com/office/powerpoint/2010/main" val="40071776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274638"/>
            <a:ext cx="8229600" cy="4522514"/>
          </a:xfrm>
        </p:spPr>
        <p:txBody>
          <a:bodyPr/>
          <a:lstStyle/>
          <a:p>
            <a:r>
              <a:rPr lang="it-IT" b="1" dirty="0" smtClean="0"/>
              <a:t>Le Tentazioni di Gesù</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Immagine correlat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00"/>
          </a:xfrm>
          <a:prstGeom prst="rect">
            <a:avLst/>
          </a:prstGeom>
          <a:noFill/>
          <a:ln>
            <a:noFill/>
          </a:ln>
        </p:spPr>
      </p:pic>
    </p:spTree>
    <p:extLst>
      <p:ext uri="{BB962C8B-B14F-4D97-AF65-F5344CB8AC3E}">
        <p14:creationId xmlns:p14="http://schemas.microsoft.com/office/powerpoint/2010/main" val="26273299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95288" y="836613"/>
            <a:ext cx="7921625" cy="5400675"/>
          </a:xfrm>
        </p:spPr>
        <p:txBody>
          <a:bodyPr>
            <a:normAutofit/>
          </a:bodyPr>
          <a:lstStyle/>
          <a:p>
            <a:r>
              <a:rPr lang="it-IT" sz="3600" dirty="0" smtClean="0">
                <a:solidFill>
                  <a:srgbClr val="898989"/>
                </a:solidFill>
              </a:rPr>
              <a:t>PRIMA TENTAZIONE</a:t>
            </a:r>
            <a:r>
              <a:rPr lang="it-IT" sz="1600" dirty="0" smtClean="0">
                <a:solidFill>
                  <a:srgbClr val="898989"/>
                </a:solidFill>
              </a:rPr>
              <a:t> </a:t>
            </a:r>
          </a:p>
          <a:p>
            <a:r>
              <a:rPr lang="it-IT" sz="1600" dirty="0" smtClean="0">
                <a:solidFill>
                  <a:schemeClr val="tx1"/>
                </a:solidFill>
              </a:rPr>
              <a:t> </a:t>
            </a:r>
          </a:p>
          <a:p>
            <a:r>
              <a:rPr lang="en-US" sz="2800" b="1" i="1" dirty="0" err="1" smtClean="0">
                <a:solidFill>
                  <a:schemeClr val="tx1"/>
                </a:solidFill>
              </a:rPr>
              <a:t>Allora</a:t>
            </a:r>
            <a:r>
              <a:rPr lang="en-US" sz="2800" b="1" i="1" dirty="0" smtClean="0">
                <a:solidFill>
                  <a:schemeClr val="tx1"/>
                </a:solidFill>
              </a:rPr>
              <a:t> </a:t>
            </a:r>
            <a:r>
              <a:rPr lang="en-US" sz="2800" b="1" i="1" dirty="0" err="1" smtClean="0">
                <a:solidFill>
                  <a:schemeClr val="tx1"/>
                </a:solidFill>
              </a:rPr>
              <a:t>Gesù</a:t>
            </a:r>
            <a:r>
              <a:rPr lang="en-US" sz="2800" b="1" i="1" dirty="0" smtClean="0">
                <a:solidFill>
                  <a:schemeClr val="tx1"/>
                </a:solidFill>
              </a:rPr>
              <a:t> </a:t>
            </a:r>
            <a:r>
              <a:rPr lang="en-US" sz="2800" b="1" i="1" dirty="0" err="1" smtClean="0">
                <a:solidFill>
                  <a:schemeClr val="tx1"/>
                </a:solidFill>
              </a:rPr>
              <a:t>fu</a:t>
            </a:r>
            <a:r>
              <a:rPr lang="en-US" sz="2800" b="1" i="1" dirty="0" smtClean="0">
                <a:solidFill>
                  <a:schemeClr val="tx1"/>
                </a:solidFill>
              </a:rPr>
              <a:t> </a:t>
            </a:r>
            <a:r>
              <a:rPr lang="en-US" sz="2800" b="1" i="1" dirty="0" err="1" smtClean="0">
                <a:solidFill>
                  <a:schemeClr val="tx1"/>
                </a:solidFill>
              </a:rPr>
              <a:t>condotto</a:t>
            </a:r>
            <a:r>
              <a:rPr lang="en-US" sz="2800" b="1" i="1" dirty="0" smtClean="0">
                <a:solidFill>
                  <a:schemeClr val="tx1"/>
                </a:solidFill>
              </a:rPr>
              <a:t> </a:t>
            </a:r>
            <a:r>
              <a:rPr lang="en-US" sz="2800" b="1" i="1" dirty="0" err="1" smtClean="0">
                <a:solidFill>
                  <a:schemeClr val="tx1"/>
                </a:solidFill>
              </a:rPr>
              <a:t>dallo</a:t>
            </a:r>
            <a:r>
              <a:rPr lang="en-US" sz="2800" b="1" i="1" dirty="0" smtClean="0">
                <a:solidFill>
                  <a:schemeClr val="tx1"/>
                </a:solidFill>
              </a:rPr>
              <a:t> </a:t>
            </a:r>
            <a:r>
              <a:rPr lang="en-US" sz="2800" b="1" i="1" dirty="0" err="1" smtClean="0">
                <a:solidFill>
                  <a:schemeClr val="tx1"/>
                </a:solidFill>
              </a:rPr>
              <a:t>Spirito</a:t>
            </a:r>
            <a:r>
              <a:rPr lang="en-US" sz="2800" b="1" i="1" dirty="0" smtClean="0">
                <a:solidFill>
                  <a:schemeClr val="tx1"/>
                </a:solidFill>
              </a:rPr>
              <a:t> </a:t>
            </a:r>
            <a:r>
              <a:rPr lang="en-US" sz="2800" b="1" i="1" dirty="0" err="1" smtClean="0">
                <a:solidFill>
                  <a:schemeClr val="tx1"/>
                </a:solidFill>
              </a:rPr>
              <a:t>nel</a:t>
            </a:r>
            <a:r>
              <a:rPr lang="en-US" sz="2800" b="1" i="1" dirty="0" smtClean="0">
                <a:solidFill>
                  <a:schemeClr val="tx1"/>
                </a:solidFill>
              </a:rPr>
              <a:t> </a:t>
            </a:r>
            <a:r>
              <a:rPr lang="en-US" sz="2800" b="1" i="1" dirty="0" err="1" smtClean="0">
                <a:solidFill>
                  <a:schemeClr val="tx1"/>
                </a:solidFill>
              </a:rPr>
              <a:t>deserto</a:t>
            </a:r>
            <a:r>
              <a:rPr lang="en-US" sz="2800" b="1" i="1" dirty="0" smtClean="0">
                <a:solidFill>
                  <a:schemeClr val="tx1"/>
                </a:solidFill>
              </a:rPr>
              <a:t>, per </a:t>
            </a:r>
            <a:r>
              <a:rPr lang="en-US" sz="2800" b="1" i="1" dirty="0" err="1" smtClean="0">
                <a:solidFill>
                  <a:schemeClr val="tx1"/>
                </a:solidFill>
              </a:rPr>
              <a:t>essere</a:t>
            </a:r>
            <a:r>
              <a:rPr lang="en-US" sz="2800" b="1" i="1" dirty="0" smtClean="0">
                <a:solidFill>
                  <a:schemeClr val="tx1"/>
                </a:solidFill>
              </a:rPr>
              <a:t> </a:t>
            </a:r>
            <a:r>
              <a:rPr lang="en-US" sz="2800" b="1" i="1" dirty="0" err="1" smtClean="0">
                <a:solidFill>
                  <a:schemeClr val="tx1"/>
                </a:solidFill>
              </a:rPr>
              <a:t>tentato</a:t>
            </a:r>
            <a:r>
              <a:rPr lang="en-US" sz="2800" b="1" i="1" dirty="0" smtClean="0">
                <a:solidFill>
                  <a:schemeClr val="tx1"/>
                </a:solidFill>
              </a:rPr>
              <a:t> dal </a:t>
            </a:r>
            <a:r>
              <a:rPr lang="en-US" sz="2800" b="1" i="1" dirty="0" err="1" smtClean="0">
                <a:solidFill>
                  <a:schemeClr val="tx1"/>
                </a:solidFill>
              </a:rPr>
              <a:t>diavolo</a:t>
            </a:r>
            <a:r>
              <a:rPr lang="en-US" sz="2800" b="1" i="1" dirty="0" smtClean="0">
                <a:solidFill>
                  <a:schemeClr val="tx1"/>
                </a:solidFill>
              </a:rPr>
              <a:t>.</a:t>
            </a:r>
            <a:endParaRPr lang="it-IT" sz="2800" b="1" i="1" dirty="0" smtClean="0">
              <a:solidFill>
                <a:schemeClr val="tx1"/>
              </a:solidFill>
            </a:endParaRPr>
          </a:p>
          <a:p>
            <a:r>
              <a:rPr lang="en-US" sz="2800" b="1" i="1" dirty="0" err="1" smtClean="0">
                <a:solidFill>
                  <a:schemeClr val="tx1"/>
                </a:solidFill>
              </a:rPr>
              <a:t>Dopo</a:t>
            </a:r>
            <a:r>
              <a:rPr lang="en-US" sz="2800" b="1" i="1" dirty="0" smtClean="0">
                <a:solidFill>
                  <a:schemeClr val="tx1"/>
                </a:solidFill>
              </a:rPr>
              <a:t> aver </a:t>
            </a:r>
            <a:r>
              <a:rPr lang="en-US" sz="2800" b="1" i="1" dirty="0" err="1" smtClean="0">
                <a:solidFill>
                  <a:schemeClr val="tx1"/>
                </a:solidFill>
              </a:rPr>
              <a:t>digiunato</a:t>
            </a:r>
            <a:r>
              <a:rPr lang="en-US" sz="2800" b="1" i="1" dirty="0" smtClean="0">
                <a:solidFill>
                  <a:schemeClr val="tx1"/>
                </a:solidFill>
              </a:rPr>
              <a:t> </a:t>
            </a:r>
            <a:r>
              <a:rPr lang="en-US" sz="2800" b="1" i="1" dirty="0" err="1" smtClean="0">
                <a:solidFill>
                  <a:schemeClr val="tx1"/>
                </a:solidFill>
              </a:rPr>
              <a:t>quaranta</a:t>
            </a:r>
            <a:r>
              <a:rPr lang="en-US" sz="2800" b="1" i="1" dirty="0" smtClean="0">
                <a:solidFill>
                  <a:schemeClr val="tx1"/>
                </a:solidFill>
              </a:rPr>
              <a:t> </a:t>
            </a:r>
            <a:r>
              <a:rPr lang="en-US" sz="2800" b="1" i="1" dirty="0" err="1" smtClean="0">
                <a:solidFill>
                  <a:schemeClr val="tx1"/>
                </a:solidFill>
              </a:rPr>
              <a:t>giorni</a:t>
            </a:r>
            <a:r>
              <a:rPr lang="en-US" sz="2800" b="1" i="1" dirty="0" smtClean="0">
                <a:solidFill>
                  <a:schemeClr val="tx1"/>
                </a:solidFill>
              </a:rPr>
              <a:t> e </a:t>
            </a:r>
            <a:r>
              <a:rPr lang="en-US" sz="2800" b="1" i="1" dirty="0" err="1" smtClean="0">
                <a:solidFill>
                  <a:schemeClr val="tx1"/>
                </a:solidFill>
              </a:rPr>
              <a:t>quaranta</a:t>
            </a:r>
            <a:r>
              <a:rPr lang="en-US" sz="2800" b="1" i="1" dirty="0" smtClean="0">
                <a:solidFill>
                  <a:schemeClr val="tx1"/>
                </a:solidFill>
              </a:rPr>
              <a:t> </a:t>
            </a:r>
            <a:r>
              <a:rPr lang="en-US" sz="2800" b="1" i="1" dirty="0" err="1" smtClean="0">
                <a:solidFill>
                  <a:schemeClr val="tx1"/>
                </a:solidFill>
              </a:rPr>
              <a:t>notti</a:t>
            </a:r>
            <a:r>
              <a:rPr lang="en-US" sz="2800" b="1" i="1" dirty="0" smtClean="0">
                <a:solidFill>
                  <a:schemeClr val="tx1"/>
                </a:solidFill>
              </a:rPr>
              <a:t>, </a:t>
            </a:r>
            <a:r>
              <a:rPr lang="en-US" sz="2800" b="1" i="1" dirty="0" err="1" smtClean="0">
                <a:solidFill>
                  <a:schemeClr val="tx1"/>
                </a:solidFill>
              </a:rPr>
              <a:t>alla</a:t>
            </a:r>
            <a:r>
              <a:rPr lang="en-US" sz="2800" b="1" i="1" dirty="0" smtClean="0">
                <a:solidFill>
                  <a:schemeClr val="tx1"/>
                </a:solidFill>
              </a:rPr>
              <a:t> fine </a:t>
            </a:r>
            <a:r>
              <a:rPr lang="en-US" sz="2800" b="1" i="1" dirty="0" err="1" smtClean="0">
                <a:solidFill>
                  <a:srgbClr val="C00000"/>
                </a:solidFill>
              </a:rPr>
              <a:t>ebbe</a:t>
            </a:r>
            <a:r>
              <a:rPr lang="en-US" sz="2800" b="1" i="1" dirty="0" smtClean="0">
                <a:solidFill>
                  <a:srgbClr val="C00000"/>
                </a:solidFill>
              </a:rPr>
              <a:t> fame</a:t>
            </a:r>
            <a:r>
              <a:rPr lang="en-US" sz="2800" b="1" i="1" dirty="0" smtClean="0">
                <a:solidFill>
                  <a:schemeClr val="tx1"/>
                </a:solidFill>
              </a:rPr>
              <a:t>. Il </a:t>
            </a:r>
            <a:r>
              <a:rPr lang="en-US" sz="2800" b="1" i="1" dirty="0" err="1" smtClean="0">
                <a:solidFill>
                  <a:schemeClr val="tx1"/>
                </a:solidFill>
              </a:rPr>
              <a:t>tentatore</a:t>
            </a:r>
            <a:r>
              <a:rPr lang="en-US" sz="2800" b="1" i="1" dirty="0" smtClean="0">
                <a:solidFill>
                  <a:schemeClr val="tx1"/>
                </a:solidFill>
              </a:rPr>
              <a:t> </a:t>
            </a:r>
            <a:r>
              <a:rPr lang="en-US" sz="2800" b="1" i="1" dirty="0" err="1" smtClean="0">
                <a:solidFill>
                  <a:schemeClr val="tx1"/>
                </a:solidFill>
              </a:rPr>
              <a:t>gli</a:t>
            </a:r>
            <a:r>
              <a:rPr lang="en-US" sz="2800" b="1" i="1" dirty="0" smtClean="0">
                <a:solidFill>
                  <a:schemeClr val="tx1"/>
                </a:solidFill>
              </a:rPr>
              <a:t> </a:t>
            </a:r>
            <a:r>
              <a:rPr lang="en-US" sz="2800" b="1" i="1" dirty="0" err="1" smtClean="0">
                <a:solidFill>
                  <a:schemeClr val="tx1"/>
                </a:solidFill>
              </a:rPr>
              <a:t>si</a:t>
            </a:r>
            <a:r>
              <a:rPr lang="en-US" sz="2800" b="1" i="1" dirty="0" smtClean="0">
                <a:solidFill>
                  <a:schemeClr val="tx1"/>
                </a:solidFill>
              </a:rPr>
              <a:t> </a:t>
            </a:r>
            <a:r>
              <a:rPr lang="en-US" sz="2800" b="1" i="1" dirty="0" err="1" smtClean="0">
                <a:solidFill>
                  <a:schemeClr val="tx1"/>
                </a:solidFill>
              </a:rPr>
              <a:t>avvicinò</a:t>
            </a:r>
            <a:r>
              <a:rPr lang="en-US" sz="2800" b="1" i="1" dirty="0" smtClean="0">
                <a:solidFill>
                  <a:schemeClr val="tx1"/>
                </a:solidFill>
              </a:rPr>
              <a:t> e </a:t>
            </a:r>
            <a:r>
              <a:rPr lang="en-US" sz="2800" b="1" i="1" dirty="0" err="1" smtClean="0">
                <a:solidFill>
                  <a:schemeClr val="tx1"/>
                </a:solidFill>
              </a:rPr>
              <a:t>gli</a:t>
            </a:r>
            <a:r>
              <a:rPr lang="en-US" sz="2800" b="1" i="1" dirty="0" smtClean="0">
                <a:solidFill>
                  <a:schemeClr val="tx1"/>
                </a:solidFill>
              </a:rPr>
              <a:t> </a:t>
            </a:r>
            <a:r>
              <a:rPr lang="en-US" sz="2800" b="1" i="1" dirty="0" err="1" smtClean="0">
                <a:solidFill>
                  <a:schemeClr val="tx1"/>
                </a:solidFill>
              </a:rPr>
              <a:t>disse</a:t>
            </a:r>
            <a:r>
              <a:rPr lang="en-US" sz="2800" b="1" i="1" dirty="0" smtClean="0">
                <a:solidFill>
                  <a:schemeClr val="tx1"/>
                </a:solidFill>
              </a:rPr>
              <a:t>: "Se </a:t>
            </a:r>
            <a:r>
              <a:rPr lang="en-US" sz="2800" b="1" i="1" dirty="0" err="1" smtClean="0">
                <a:solidFill>
                  <a:schemeClr val="tx1"/>
                </a:solidFill>
              </a:rPr>
              <a:t>tu</a:t>
            </a:r>
            <a:r>
              <a:rPr lang="en-US" sz="2800" b="1" i="1" dirty="0" smtClean="0">
                <a:solidFill>
                  <a:schemeClr val="tx1"/>
                </a:solidFill>
              </a:rPr>
              <a:t> </a:t>
            </a:r>
            <a:r>
              <a:rPr lang="en-US" sz="2800" b="1" i="1" dirty="0" err="1" smtClean="0">
                <a:solidFill>
                  <a:schemeClr val="tx1"/>
                </a:solidFill>
              </a:rPr>
              <a:t>sei</a:t>
            </a:r>
            <a:r>
              <a:rPr lang="en-US" sz="2800" b="1" i="1" dirty="0" smtClean="0">
                <a:solidFill>
                  <a:schemeClr val="tx1"/>
                </a:solidFill>
              </a:rPr>
              <a:t> </a:t>
            </a:r>
            <a:r>
              <a:rPr lang="en-US" sz="2800" b="1" i="1" dirty="0" err="1" smtClean="0">
                <a:solidFill>
                  <a:schemeClr val="tx1"/>
                </a:solidFill>
              </a:rPr>
              <a:t>Figlio</a:t>
            </a:r>
            <a:r>
              <a:rPr lang="en-US" sz="2800" b="1" i="1" dirty="0" smtClean="0">
                <a:solidFill>
                  <a:schemeClr val="tx1"/>
                </a:solidFill>
              </a:rPr>
              <a:t> di </a:t>
            </a:r>
            <a:r>
              <a:rPr lang="en-US" sz="2800" b="1" i="1" dirty="0" err="1" smtClean="0">
                <a:solidFill>
                  <a:schemeClr val="tx1"/>
                </a:solidFill>
              </a:rPr>
              <a:t>Dio</a:t>
            </a:r>
            <a:r>
              <a:rPr lang="en-US" sz="2800" b="1" i="1" dirty="0" smtClean="0">
                <a:solidFill>
                  <a:schemeClr val="tx1"/>
                </a:solidFill>
              </a:rPr>
              <a:t>, di' </a:t>
            </a:r>
            <a:r>
              <a:rPr lang="en-US" sz="2800" b="1" i="1" dirty="0" err="1" smtClean="0">
                <a:solidFill>
                  <a:schemeClr val="tx1"/>
                </a:solidFill>
              </a:rPr>
              <a:t>che</a:t>
            </a:r>
            <a:r>
              <a:rPr lang="en-US" sz="2800" b="1" i="1" dirty="0" smtClean="0">
                <a:solidFill>
                  <a:schemeClr val="tx1"/>
                </a:solidFill>
              </a:rPr>
              <a:t> </a:t>
            </a:r>
            <a:r>
              <a:rPr lang="en-US" sz="2800" b="1" i="1" dirty="0" err="1" smtClean="0">
                <a:solidFill>
                  <a:schemeClr val="tx1"/>
                </a:solidFill>
              </a:rPr>
              <a:t>queste</a:t>
            </a:r>
            <a:r>
              <a:rPr lang="en-US" sz="2800" b="1" i="1" dirty="0" smtClean="0">
                <a:solidFill>
                  <a:schemeClr val="tx1"/>
                </a:solidFill>
              </a:rPr>
              <a:t> </a:t>
            </a:r>
            <a:r>
              <a:rPr lang="en-US" sz="2800" b="1" i="1" dirty="0" err="1" smtClean="0">
                <a:solidFill>
                  <a:schemeClr val="tx1"/>
                </a:solidFill>
              </a:rPr>
              <a:t>pietre</a:t>
            </a:r>
            <a:r>
              <a:rPr lang="en-US" sz="2800" b="1" i="1" dirty="0" smtClean="0">
                <a:solidFill>
                  <a:schemeClr val="tx1"/>
                </a:solidFill>
              </a:rPr>
              <a:t> </a:t>
            </a:r>
            <a:r>
              <a:rPr lang="en-US" sz="2800" b="1" i="1" dirty="0" err="1" smtClean="0">
                <a:solidFill>
                  <a:schemeClr val="tx1"/>
                </a:solidFill>
              </a:rPr>
              <a:t>diventino</a:t>
            </a:r>
            <a:r>
              <a:rPr lang="en-US" sz="2800" b="1" i="1" dirty="0" smtClean="0">
                <a:solidFill>
                  <a:schemeClr val="tx1"/>
                </a:solidFill>
              </a:rPr>
              <a:t> pane". Ma </a:t>
            </a:r>
            <a:r>
              <a:rPr lang="en-US" sz="2800" b="1" i="1" dirty="0" err="1" smtClean="0">
                <a:solidFill>
                  <a:schemeClr val="tx1"/>
                </a:solidFill>
              </a:rPr>
              <a:t>egli</a:t>
            </a:r>
            <a:r>
              <a:rPr lang="en-US" sz="2800" b="1" i="1" dirty="0" smtClean="0">
                <a:solidFill>
                  <a:schemeClr val="tx1"/>
                </a:solidFill>
              </a:rPr>
              <a:t> </a:t>
            </a:r>
            <a:r>
              <a:rPr lang="en-US" sz="2800" b="1" i="1" dirty="0" err="1" smtClean="0">
                <a:solidFill>
                  <a:schemeClr val="tx1"/>
                </a:solidFill>
              </a:rPr>
              <a:t>rispose</a:t>
            </a:r>
            <a:r>
              <a:rPr lang="en-US" sz="2800" b="1" i="1" dirty="0" smtClean="0">
                <a:solidFill>
                  <a:schemeClr val="tx1"/>
                </a:solidFill>
              </a:rPr>
              <a:t>: "</a:t>
            </a:r>
            <a:r>
              <a:rPr lang="en-US" sz="2800" b="1" i="1" dirty="0" err="1" smtClean="0">
                <a:solidFill>
                  <a:schemeClr val="tx1"/>
                </a:solidFill>
              </a:rPr>
              <a:t>Sta</a:t>
            </a:r>
            <a:r>
              <a:rPr lang="en-US" sz="2800" b="1" i="1" dirty="0" smtClean="0">
                <a:solidFill>
                  <a:schemeClr val="tx1"/>
                </a:solidFill>
              </a:rPr>
              <a:t> </a:t>
            </a:r>
            <a:r>
              <a:rPr lang="en-US" sz="2800" b="1" i="1" dirty="0" err="1" smtClean="0">
                <a:solidFill>
                  <a:schemeClr val="tx1"/>
                </a:solidFill>
              </a:rPr>
              <a:t>scritto</a:t>
            </a:r>
            <a:r>
              <a:rPr lang="en-US" sz="2800" b="1" i="1" dirty="0" smtClean="0">
                <a:solidFill>
                  <a:schemeClr val="tx1"/>
                </a:solidFill>
              </a:rPr>
              <a:t>: </a:t>
            </a:r>
            <a:endParaRPr lang="it-IT" sz="2800" b="1" i="1" dirty="0" smtClean="0">
              <a:solidFill>
                <a:schemeClr val="tx1"/>
              </a:solidFill>
            </a:endParaRPr>
          </a:p>
          <a:p>
            <a:r>
              <a:rPr lang="en-US" sz="2800" b="1" i="1" dirty="0" smtClean="0">
                <a:solidFill>
                  <a:schemeClr val="tx1"/>
                </a:solidFill>
              </a:rPr>
              <a:t>Non di solo pane </a:t>
            </a:r>
            <a:r>
              <a:rPr lang="en-US" sz="2800" b="1" i="1" dirty="0" err="1" smtClean="0">
                <a:solidFill>
                  <a:schemeClr val="tx1"/>
                </a:solidFill>
              </a:rPr>
              <a:t>vivrà</a:t>
            </a:r>
            <a:r>
              <a:rPr lang="en-US" sz="2800" b="1" i="1" dirty="0" smtClean="0">
                <a:solidFill>
                  <a:schemeClr val="tx1"/>
                </a:solidFill>
              </a:rPr>
              <a:t> </a:t>
            </a:r>
            <a:r>
              <a:rPr lang="en-US" sz="2800" b="1" i="1" dirty="0" err="1" smtClean="0">
                <a:solidFill>
                  <a:schemeClr val="tx1"/>
                </a:solidFill>
              </a:rPr>
              <a:t>l'uomo</a:t>
            </a:r>
            <a:r>
              <a:rPr lang="en-US" sz="2800" b="1" i="1" dirty="0" smtClean="0">
                <a:solidFill>
                  <a:schemeClr val="tx1"/>
                </a:solidFill>
              </a:rPr>
              <a:t>, </a:t>
            </a:r>
            <a:endParaRPr lang="it-IT" sz="2800" b="1" i="1" dirty="0" smtClean="0">
              <a:solidFill>
                <a:schemeClr val="tx1"/>
              </a:solidFill>
            </a:endParaRPr>
          </a:p>
          <a:p>
            <a:r>
              <a:rPr lang="en-US" sz="2800" b="1" i="1" dirty="0" smtClean="0">
                <a:solidFill>
                  <a:schemeClr val="tx1"/>
                </a:solidFill>
              </a:rPr>
              <a:t>ma di </a:t>
            </a:r>
            <a:r>
              <a:rPr lang="en-US" sz="2800" b="1" i="1" dirty="0" err="1" smtClean="0">
                <a:solidFill>
                  <a:schemeClr val="tx1"/>
                </a:solidFill>
              </a:rPr>
              <a:t>ogni</a:t>
            </a:r>
            <a:r>
              <a:rPr lang="en-US" sz="2800" b="1" i="1" dirty="0" smtClean="0">
                <a:solidFill>
                  <a:schemeClr val="tx1"/>
                </a:solidFill>
              </a:rPr>
              <a:t> </a:t>
            </a:r>
            <a:r>
              <a:rPr lang="en-US" sz="2800" b="1" i="1" dirty="0" err="1" smtClean="0">
                <a:solidFill>
                  <a:schemeClr val="tx1"/>
                </a:solidFill>
              </a:rPr>
              <a:t>parola</a:t>
            </a:r>
            <a:r>
              <a:rPr lang="en-US" sz="2800" b="1" i="1" dirty="0" smtClean="0">
                <a:solidFill>
                  <a:schemeClr val="tx1"/>
                </a:solidFill>
              </a:rPr>
              <a:t> </a:t>
            </a:r>
            <a:r>
              <a:rPr lang="en-US" sz="2800" b="1" i="1" dirty="0" err="1" smtClean="0">
                <a:solidFill>
                  <a:schemeClr val="tx1"/>
                </a:solidFill>
              </a:rPr>
              <a:t>che</a:t>
            </a:r>
            <a:r>
              <a:rPr lang="en-US" sz="2800" b="1" i="1" dirty="0" smtClean="0">
                <a:solidFill>
                  <a:schemeClr val="tx1"/>
                </a:solidFill>
              </a:rPr>
              <a:t> </a:t>
            </a:r>
            <a:r>
              <a:rPr lang="en-US" sz="2800" b="1" i="1" dirty="0" err="1" smtClean="0">
                <a:solidFill>
                  <a:schemeClr val="tx1"/>
                </a:solidFill>
              </a:rPr>
              <a:t>esce</a:t>
            </a:r>
            <a:r>
              <a:rPr lang="en-US" sz="2800" b="1" i="1" dirty="0" smtClean="0">
                <a:solidFill>
                  <a:schemeClr val="tx1"/>
                </a:solidFill>
              </a:rPr>
              <a:t> </a:t>
            </a:r>
            <a:r>
              <a:rPr lang="en-US" sz="2800" b="1" i="1" dirty="0" err="1" smtClean="0">
                <a:solidFill>
                  <a:schemeClr val="tx1"/>
                </a:solidFill>
              </a:rPr>
              <a:t>dalla</a:t>
            </a:r>
            <a:r>
              <a:rPr lang="en-US" sz="2800" b="1" i="1" dirty="0" smtClean="0">
                <a:solidFill>
                  <a:schemeClr val="tx1"/>
                </a:solidFill>
              </a:rPr>
              <a:t> </a:t>
            </a:r>
            <a:r>
              <a:rPr lang="en-US" sz="2800" b="1" i="1" dirty="0" err="1" smtClean="0">
                <a:solidFill>
                  <a:schemeClr val="tx1"/>
                </a:solidFill>
              </a:rPr>
              <a:t>bocca</a:t>
            </a:r>
            <a:r>
              <a:rPr lang="en-US" sz="2800" b="1" i="1" dirty="0" smtClean="0">
                <a:solidFill>
                  <a:schemeClr val="tx1"/>
                </a:solidFill>
              </a:rPr>
              <a:t> di </a:t>
            </a:r>
            <a:r>
              <a:rPr lang="en-US" sz="2800" b="1" i="1" dirty="0" err="1" smtClean="0">
                <a:solidFill>
                  <a:schemeClr val="tx1"/>
                </a:solidFill>
              </a:rPr>
              <a:t>Dio</a:t>
            </a:r>
            <a:r>
              <a:rPr lang="en-US" sz="2800" b="1" i="1" dirty="0" smtClean="0">
                <a:solidFill>
                  <a:schemeClr val="tx1"/>
                </a:solidFill>
              </a:rPr>
              <a:t>". </a:t>
            </a:r>
            <a:endParaRPr lang="it-IT" sz="2800" b="1" i="1" dirty="0" smtClean="0">
              <a:solidFill>
                <a:schemeClr val="tx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type="body" idx="1"/>
          </p:nvPr>
        </p:nvSpPr>
        <p:spPr>
          <a:xfrm>
            <a:off x="457200" y="404813"/>
            <a:ext cx="8229600" cy="5721350"/>
          </a:xfrm>
        </p:spPr>
        <p:txBody>
          <a:bodyPr/>
          <a:lstStyle/>
          <a:p>
            <a:pPr algn="ctr">
              <a:buFont typeface="Arial" charset="0"/>
              <a:buNone/>
            </a:pPr>
            <a:r>
              <a:rPr lang="it-IT" sz="4000" smtClean="0">
                <a:solidFill>
                  <a:srgbClr val="898989"/>
                </a:solidFill>
              </a:rPr>
              <a:t>SECONDA TENTAZIONE</a:t>
            </a:r>
            <a:r>
              <a:rPr lang="it-IT" sz="1800" smtClean="0">
                <a:solidFill>
                  <a:srgbClr val="898989"/>
                </a:solidFill>
              </a:rPr>
              <a:t> </a:t>
            </a:r>
          </a:p>
          <a:p>
            <a:pPr>
              <a:buFont typeface="Arial" charset="0"/>
              <a:buNone/>
            </a:pPr>
            <a:endParaRPr lang="it-IT" smtClean="0"/>
          </a:p>
        </p:txBody>
      </p:sp>
      <p:sp>
        <p:nvSpPr>
          <p:cNvPr id="22532" name="Rectangle 4"/>
          <p:cNvSpPr>
            <a:spLocks noChangeArrowheads="1"/>
          </p:cNvSpPr>
          <p:nvPr/>
        </p:nvSpPr>
        <p:spPr bwMode="auto">
          <a:xfrm>
            <a:off x="1116013" y="1628775"/>
            <a:ext cx="7127875" cy="3970318"/>
          </a:xfrm>
          <a:prstGeom prst="rect">
            <a:avLst/>
          </a:prstGeom>
          <a:noFill/>
          <a:ln w="9525">
            <a:noFill/>
            <a:miter lim="800000"/>
            <a:headEnd/>
            <a:tailEnd/>
          </a:ln>
          <a:effectLst/>
        </p:spPr>
        <p:txBody>
          <a:bodyPr>
            <a:spAutoFit/>
          </a:bodyPr>
          <a:lstStyle/>
          <a:p>
            <a:pPr algn="ctr"/>
            <a:r>
              <a:rPr lang="it-IT" sz="2800" b="1" i="1" dirty="0">
                <a:latin typeface="Calibri" pitchFamily="34" charset="0"/>
              </a:rPr>
              <a:t>Allora il diavolo lo portò nella città santa, lo pose sul punto più alto del tempio e gli disse: "Se tu sei Figlio di Dio, </a:t>
            </a:r>
            <a:r>
              <a:rPr lang="it-IT" sz="2800" b="1" i="1" dirty="0" err="1">
                <a:solidFill>
                  <a:srgbClr val="C00000"/>
                </a:solidFill>
                <a:latin typeface="Calibri" pitchFamily="34" charset="0"/>
              </a:rPr>
              <a:t>gèttati</a:t>
            </a:r>
            <a:r>
              <a:rPr lang="it-IT" sz="2800" b="1" i="1" dirty="0">
                <a:solidFill>
                  <a:srgbClr val="C00000"/>
                </a:solidFill>
                <a:latin typeface="Calibri" pitchFamily="34" charset="0"/>
              </a:rPr>
              <a:t> giù</a:t>
            </a:r>
            <a:r>
              <a:rPr lang="it-IT" sz="2800" b="1" i="1" dirty="0">
                <a:latin typeface="Calibri" pitchFamily="34" charset="0"/>
              </a:rPr>
              <a:t>; sta scritto infatti:</a:t>
            </a:r>
          </a:p>
          <a:p>
            <a:pPr algn="ctr"/>
            <a:r>
              <a:rPr lang="it-IT" sz="2800" b="1" i="1" dirty="0">
                <a:latin typeface="Calibri" pitchFamily="34" charset="0"/>
              </a:rPr>
              <a:t> Ai suoi angeli darà ordini a tuo riguardo </a:t>
            </a:r>
          </a:p>
          <a:p>
            <a:pPr algn="ctr"/>
            <a:r>
              <a:rPr lang="it-IT" sz="2800" b="1" i="1" dirty="0">
                <a:latin typeface="Calibri" pitchFamily="34" charset="0"/>
              </a:rPr>
              <a:t>ed essi ti porteranno sulle loro mani </a:t>
            </a:r>
          </a:p>
          <a:p>
            <a:pPr algn="ctr"/>
            <a:r>
              <a:rPr lang="it-IT" sz="2800" b="1" i="1" dirty="0">
                <a:latin typeface="Calibri" pitchFamily="34" charset="0"/>
              </a:rPr>
              <a:t>perché il tuo piede non inciampi in una pietra". </a:t>
            </a:r>
          </a:p>
          <a:p>
            <a:pPr algn="ctr"/>
            <a:r>
              <a:rPr lang="it-IT" sz="2800" b="1" i="1" dirty="0">
                <a:latin typeface="Calibri" pitchFamily="34" charset="0"/>
              </a:rPr>
              <a:t>Gesù gli rispose: "Sta scritto anche: </a:t>
            </a:r>
          </a:p>
          <a:p>
            <a:pPr algn="ctr"/>
            <a:r>
              <a:rPr lang="it-IT" sz="2800" b="1" i="1" dirty="0">
                <a:solidFill>
                  <a:srgbClr val="C00000"/>
                </a:solidFill>
                <a:latin typeface="Calibri" pitchFamily="34" charset="0"/>
              </a:rPr>
              <a:t>Non metterai alla prova il Signore </a:t>
            </a:r>
            <a:r>
              <a:rPr lang="it-IT" sz="2800" b="1" i="1" dirty="0">
                <a:latin typeface="Calibri" pitchFamily="34" charset="0"/>
              </a:rPr>
              <a:t>Dio tuo".</a:t>
            </a:r>
            <a:r>
              <a:rPr lang="it-IT" i="1"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accent6">
                    <a:lumMod val="75000"/>
                  </a:schemeClr>
                </a:solidFill>
              </a:rPr>
              <a:t>… continua</a:t>
            </a:r>
            <a:endParaRPr lang="it-IT" b="1" dirty="0">
              <a:solidFill>
                <a:schemeClr val="accent6">
                  <a:lumMod val="75000"/>
                </a:schemeClr>
              </a:solidFill>
            </a:endParaRPr>
          </a:p>
        </p:txBody>
      </p:sp>
      <p:sp>
        <p:nvSpPr>
          <p:cNvPr id="3" name="Segnaposto contenuto 2"/>
          <p:cNvSpPr>
            <a:spLocks noGrp="1"/>
          </p:cNvSpPr>
          <p:nvPr>
            <p:ph idx="1"/>
          </p:nvPr>
        </p:nvSpPr>
        <p:spPr/>
        <p:txBody>
          <a:bodyPr>
            <a:normAutofit fontScale="92500" lnSpcReduction="10000"/>
          </a:bodyPr>
          <a:lstStyle/>
          <a:p>
            <a:pPr algn="ctr">
              <a:buNone/>
            </a:pPr>
            <a:r>
              <a:rPr lang="it-IT" b="1" dirty="0" smtClean="0">
                <a:latin typeface="Times New Roman" pitchFamily="18" charset="0"/>
                <a:cs typeface="Times New Roman" pitchFamily="18" charset="0"/>
              </a:rPr>
              <a:t>Questi dava la sue istruzioni secondo le necessità e non come una raccolta ordinata delle parole, cosicché </a:t>
            </a:r>
            <a:r>
              <a:rPr lang="it-IT" b="1" dirty="0" smtClean="0">
                <a:solidFill>
                  <a:srgbClr val="C00000"/>
                </a:solidFill>
                <a:latin typeface="Times New Roman" pitchFamily="18" charset="0"/>
                <a:cs typeface="Times New Roman" pitchFamily="18" charset="0"/>
              </a:rPr>
              <a:t>Marco non ha commesso alcun errore a metterne per iscritto alcune</a:t>
            </a:r>
            <a:r>
              <a:rPr lang="it-IT" b="1" dirty="0" smtClean="0">
                <a:latin typeface="Times New Roman" pitchFamily="18" charset="0"/>
                <a:cs typeface="Times New Roman" pitchFamily="18" charset="0"/>
              </a:rPr>
              <a:t>, come se le ricordava. La sua unica preoccupazione fu di non omettere nulla di ciò che aveva sentito, senza introdurvi delle falsità”. Ancora: “</a:t>
            </a:r>
            <a:r>
              <a:rPr lang="it-IT" b="1" dirty="0" smtClean="0">
                <a:solidFill>
                  <a:schemeClr val="accent2">
                    <a:lumMod val="50000"/>
                  </a:schemeClr>
                </a:solidFill>
                <a:latin typeface="Times New Roman" pitchFamily="18" charset="0"/>
                <a:cs typeface="Times New Roman" pitchFamily="18" charset="0"/>
              </a:rPr>
              <a:t>Matteo dunque ha messo in ordine i detti, in lingua ebraica; ognuno li interpretò come poteva</a:t>
            </a:r>
            <a:r>
              <a:rPr lang="it-IT" b="1" dirty="0" smtClean="0">
                <a:latin typeface="Times New Roman" pitchFamily="18" charset="0"/>
                <a:cs typeface="Times New Roman" pitchFamily="18" charset="0"/>
              </a:rPr>
              <a:t>”</a:t>
            </a:r>
            <a:r>
              <a:rPr lang="it-IT" sz="3000" b="1" dirty="0" smtClean="0">
                <a:latin typeface="Times New Roman" pitchFamily="18" charset="0"/>
                <a:cs typeface="Times New Roman" pitchFamily="18" charset="0"/>
              </a:rPr>
              <a:t> </a:t>
            </a:r>
            <a:r>
              <a:rPr lang="it-IT" sz="3000" dirty="0" smtClean="0">
                <a:latin typeface="Times New Roman" pitchFamily="18" charset="0"/>
                <a:cs typeface="Times New Roman" pitchFamily="18" charset="0"/>
              </a:rPr>
              <a:t>(</a:t>
            </a:r>
            <a:r>
              <a:rPr lang="it-IT" sz="3000" dirty="0" err="1" smtClean="0">
                <a:latin typeface="Times New Roman" pitchFamily="18" charset="0"/>
                <a:cs typeface="Times New Roman" pitchFamily="18" charset="0"/>
              </a:rPr>
              <a:t>Hist</a:t>
            </a:r>
            <a:r>
              <a:rPr lang="it-IT" sz="3000" dirty="0" smtClean="0">
                <a:latin typeface="Times New Roman" pitchFamily="18" charset="0"/>
                <a:cs typeface="Times New Roman" pitchFamily="18" charset="0"/>
              </a:rPr>
              <a:t>. eccl. III,39,15-16)</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type="body" idx="1"/>
          </p:nvPr>
        </p:nvSpPr>
        <p:spPr>
          <a:xfrm>
            <a:off x="468313" y="404813"/>
            <a:ext cx="8229600" cy="5605462"/>
          </a:xfrm>
        </p:spPr>
        <p:txBody>
          <a:bodyPr/>
          <a:lstStyle/>
          <a:p>
            <a:pPr algn="ctr">
              <a:buFont typeface="Arial" charset="0"/>
              <a:buNone/>
            </a:pPr>
            <a:r>
              <a:rPr lang="it-IT" sz="4000" smtClean="0">
                <a:solidFill>
                  <a:srgbClr val="898989"/>
                </a:solidFill>
              </a:rPr>
              <a:t>TERZA TENTAZIONE</a:t>
            </a:r>
            <a:r>
              <a:rPr lang="it-IT" sz="1800" smtClean="0">
                <a:solidFill>
                  <a:srgbClr val="898989"/>
                </a:solidFill>
              </a:rPr>
              <a:t> </a:t>
            </a:r>
          </a:p>
          <a:p>
            <a:pPr>
              <a:buFont typeface="Arial" charset="0"/>
              <a:buNone/>
            </a:pPr>
            <a:endParaRPr lang="it-IT" smtClean="0"/>
          </a:p>
        </p:txBody>
      </p:sp>
      <p:sp>
        <p:nvSpPr>
          <p:cNvPr id="23556" name="Rectangle 4"/>
          <p:cNvSpPr>
            <a:spLocks noChangeArrowheads="1"/>
          </p:cNvSpPr>
          <p:nvPr/>
        </p:nvSpPr>
        <p:spPr bwMode="auto">
          <a:xfrm>
            <a:off x="395288" y="620713"/>
            <a:ext cx="8497887" cy="4789487"/>
          </a:xfrm>
          <a:prstGeom prst="rect">
            <a:avLst/>
          </a:prstGeom>
          <a:noFill/>
          <a:ln w="9525">
            <a:noFill/>
            <a:miter lim="800000"/>
            <a:headEnd/>
            <a:tailEnd/>
          </a:ln>
          <a:effectLst/>
        </p:spPr>
        <p:txBody>
          <a:bodyPr>
            <a:spAutoFit/>
          </a:bodyPr>
          <a:lstStyle/>
          <a:p>
            <a:endParaRPr lang="it-IT" sz="2800" b="1" dirty="0">
              <a:latin typeface="Calibri" pitchFamily="34" charset="0"/>
            </a:endParaRPr>
          </a:p>
          <a:p>
            <a:endParaRPr lang="it-IT" sz="2800" b="1" dirty="0">
              <a:latin typeface="Calibri" pitchFamily="34" charset="0"/>
            </a:endParaRPr>
          </a:p>
          <a:p>
            <a:pPr algn="ctr"/>
            <a:r>
              <a:rPr lang="it-IT" sz="2800" b="1" i="1" dirty="0">
                <a:latin typeface="Calibri" pitchFamily="34" charset="0"/>
              </a:rPr>
              <a:t>Di nuovo il diavolo lo portò sopra un monte altissimo e </a:t>
            </a:r>
            <a:r>
              <a:rPr lang="it-IT" sz="2800" b="1" i="1" dirty="0">
                <a:solidFill>
                  <a:srgbClr val="C00000"/>
                </a:solidFill>
                <a:latin typeface="Calibri" pitchFamily="34" charset="0"/>
              </a:rPr>
              <a:t>gli mostrò tutti i regni del mondo e la loro gloria </a:t>
            </a:r>
            <a:r>
              <a:rPr lang="it-IT" sz="2800" b="1" i="1" dirty="0">
                <a:latin typeface="Calibri" pitchFamily="34" charset="0"/>
              </a:rPr>
              <a:t>e gli disse: "Tutte queste cose io ti darò se, gettandoti ai miei piedi, mi adorerai". Allora Gesù gli rispose: "Vattene, Satana! Sta scritto infatti: </a:t>
            </a:r>
          </a:p>
          <a:p>
            <a:pPr algn="ctr"/>
            <a:r>
              <a:rPr lang="it-IT" sz="2800" b="1" i="1" dirty="0">
                <a:latin typeface="Calibri" pitchFamily="34" charset="0"/>
              </a:rPr>
              <a:t>Il Signore, Dio tuo, adorerai:</a:t>
            </a:r>
          </a:p>
          <a:p>
            <a:pPr algn="ctr"/>
            <a:r>
              <a:rPr lang="it-IT" sz="2800" b="1" i="1" dirty="0">
                <a:latin typeface="Calibri" pitchFamily="34" charset="0"/>
              </a:rPr>
              <a:t>a lui solo renderai culto".</a:t>
            </a:r>
          </a:p>
          <a:p>
            <a:pPr algn="ctr"/>
            <a:r>
              <a:rPr lang="it-IT" sz="2800" b="1" i="1" dirty="0">
                <a:latin typeface="Calibri" pitchFamily="34" charset="0"/>
              </a:rPr>
              <a:t>Allora il diavolo lo lasciò, ed ecco, degli angeli gli si avvicinarono e lo servivano.</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640"/>
            <a:ext cx="8229600" cy="6669360"/>
          </a:xfrm>
        </p:spPr>
        <p:txBody>
          <a:bodyPr>
            <a:normAutofit lnSpcReduction="10000"/>
          </a:bodyPr>
          <a:lstStyle/>
          <a:p>
            <a:pPr algn="ctr">
              <a:lnSpc>
                <a:spcPct val="80000"/>
              </a:lnSpc>
              <a:buFont typeface="Arial" charset="0"/>
              <a:buNone/>
            </a:pPr>
            <a:r>
              <a:rPr lang="en-US" sz="2800" b="1" dirty="0" smtClean="0">
                <a:solidFill>
                  <a:srgbClr val="F3491B"/>
                </a:solidFill>
              </a:rPr>
              <a:t>DIVISIONE DELL’EPISODIO</a:t>
            </a:r>
            <a:endParaRPr lang="it-IT" sz="2800" b="1" dirty="0" smtClean="0">
              <a:solidFill>
                <a:srgbClr val="F3491B"/>
              </a:solidFill>
            </a:endParaRPr>
          </a:p>
          <a:p>
            <a:pPr>
              <a:lnSpc>
                <a:spcPct val="80000"/>
              </a:lnSpc>
              <a:buFont typeface="Arial" charset="0"/>
              <a:buNone/>
            </a:pPr>
            <a:r>
              <a:rPr lang="en-US" sz="2000" b="1" dirty="0" smtClean="0"/>
              <a:t> </a:t>
            </a:r>
            <a:endParaRPr lang="it-IT" sz="2000" b="1" dirty="0" smtClean="0"/>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1)</a:t>
            </a:r>
            <a:r>
              <a:rPr lang="en-US" sz="2400" b="1" dirty="0" err="1" smtClean="0">
                <a:latin typeface="Times New Roman" panose="02020603050405020304" pitchFamily="18" charset="0"/>
                <a:cs typeface="Times New Roman" panose="02020603050405020304" pitchFamily="18" charset="0"/>
              </a:rPr>
              <a:t>Ambientale</a:t>
            </a:r>
            <a:r>
              <a:rPr lang="en-US" sz="2400" b="1" dirty="0" smtClean="0">
                <a:latin typeface="Times New Roman" panose="02020603050405020304" pitchFamily="18" charset="0"/>
                <a:cs typeface="Times New Roman" panose="02020603050405020304" pitchFamily="18" charset="0"/>
              </a:rPr>
              <a:t> vv. 1-2</a:t>
            </a:r>
            <a:endParaRPr lang="it-IT" sz="2400" b="1" dirty="0" smtClean="0">
              <a:latin typeface="Times New Roman" panose="02020603050405020304" pitchFamily="18" charset="0"/>
              <a:cs typeface="Times New Roman" panose="02020603050405020304" pitchFamily="18" charset="0"/>
            </a:endParaRPr>
          </a:p>
          <a:p>
            <a:pPr>
              <a:lnSpc>
                <a:spcPct val="80000"/>
              </a:lnSpc>
            </a:pPr>
            <a:r>
              <a:rPr lang="en-US" sz="2400" b="1" dirty="0" smtClean="0">
                <a:latin typeface="Times New Roman" panose="02020603050405020304" pitchFamily="18" charset="0"/>
                <a:cs typeface="Times New Roman" panose="02020603050405020304" pitchFamily="18" charset="0"/>
              </a:rPr>
              <a:t>I </a:t>
            </a:r>
            <a:r>
              <a:rPr lang="en-US" sz="2400" b="1" dirty="0" err="1" smtClean="0">
                <a:latin typeface="Times New Roman" panose="02020603050405020304" pitchFamily="18" charset="0"/>
                <a:cs typeface="Times New Roman" panose="02020603050405020304" pitchFamily="18" charset="0"/>
              </a:rPr>
              <a:t>protagonisti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Gesù</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Spirito</a:t>
            </a:r>
            <a:r>
              <a:rPr lang="en-US" sz="2400" b="1" dirty="0" smtClean="0">
                <a:latin typeface="Times New Roman" panose="02020603050405020304" pitchFamily="18" charset="0"/>
                <a:cs typeface="Times New Roman" panose="02020603050405020304" pitchFamily="18" charset="0"/>
              </a:rPr>
              <a:t> Santo, </a:t>
            </a:r>
            <a:r>
              <a:rPr lang="en-US" sz="2400" b="1" dirty="0" err="1" smtClean="0">
                <a:latin typeface="Times New Roman" panose="02020603050405020304" pitchFamily="18" charset="0"/>
                <a:cs typeface="Times New Roman" panose="02020603050405020304" pitchFamily="18" charset="0"/>
              </a:rPr>
              <a:t>diavolo</a:t>
            </a:r>
            <a:endParaRPr lang="it-IT" sz="2400" b="1" dirty="0" smtClean="0">
              <a:latin typeface="Times New Roman" panose="02020603050405020304" pitchFamily="18" charset="0"/>
              <a:cs typeface="Times New Roman" panose="02020603050405020304" pitchFamily="18" charset="0"/>
            </a:endParaRPr>
          </a:p>
          <a:p>
            <a:pPr>
              <a:lnSpc>
                <a:spcPct val="80000"/>
              </a:lnSpc>
            </a:pPr>
            <a:r>
              <a:rPr lang="en-US" sz="2400" b="1" dirty="0" err="1" smtClean="0">
                <a:latin typeface="Times New Roman" panose="02020603050405020304" pitchFamily="18" charset="0"/>
                <a:cs typeface="Times New Roman" panose="02020603050405020304" pitchFamily="18" charset="0"/>
              </a:rPr>
              <a:t>Luogo</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deserto</a:t>
            </a:r>
            <a:endParaRPr lang="it-IT" sz="2400" b="1" dirty="0" smtClean="0">
              <a:solidFill>
                <a:srgbClr val="C00000"/>
              </a:solidFill>
              <a:latin typeface="Times New Roman" panose="02020603050405020304" pitchFamily="18" charset="0"/>
              <a:cs typeface="Times New Roman" panose="02020603050405020304" pitchFamily="18" charset="0"/>
            </a:endParaRPr>
          </a:p>
          <a:p>
            <a:pPr>
              <a:lnSpc>
                <a:spcPct val="80000"/>
              </a:lnSpc>
            </a:pPr>
            <a:r>
              <a:rPr lang="en-US" sz="2400" b="1" dirty="0" err="1" smtClean="0">
                <a:latin typeface="Times New Roman" panose="02020603050405020304" pitchFamily="18" charset="0"/>
                <a:cs typeface="Times New Roman" panose="02020603050405020304" pitchFamily="18" charset="0"/>
              </a:rPr>
              <a:t>Motivazione</a:t>
            </a:r>
            <a:r>
              <a:rPr lang="en-US" sz="2400" b="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per </a:t>
            </a:r>
            <a:r>
              <a:rPr lang="en-US" sz="2400" b="1" i="1" dirty="0" err="1" smtClean="0">
                <a:latin typeface="Times New Roman" panose="02020603050405020304" pitchFamily="18" charset="0"/>
                <a:cs typeface="Times New Roman" panose="02020603050405020304" pitchFamily="18" charset="0"/>
              </a:rPr>
              <a:t>essere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tentato</a:t>
            </a:r>
            <a:endParaRPr lang="it-IT" sz="2400" b="1" dirty="0" smtClean="0">
              <a:latin typeface="Times New Roman" panose="02020603050405020304" pitchFamily="18" charset="0"/>
              <a:cs typeface="Times New Roman" panose="02020603050405020304" pitchFamily="18" charset="0"/>
            </a:endParaRPr>
          </a:p>
          <a:p>
            <a:pPr>
              <a:lnSpc>
                <a:spcPct val="80000"/>
              </a:lnSpc>
            </a:pPr>
            <a:r>
              <a:rPr lang="en-US" sz="2400" b="1" dirty="0" err="1" smtClean="0">
                <a:latin typeface="Times New Roman" panose="02020603050405020304" pitchFamily="18" charset="0"/>
                <a:cs typeface="Times New Roman" panose="02020603050405020304" pitchFamily="18" charset="0"/>
              </a:rPr>
              <a:t>Descrizione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Gesù</a:t>
            </a:r>
            <a:r>
              <a:rPr lang="en-US" sz="2400" b="1" dirty="0" smtClean="0">
                <a:latin typeface="Times New Roman" panose="02020603050405020304" pitchFamily="18" charset="0"/>
                <a:cs typeface="Times New Roman" panose="02020603050405020304" pitchFamily="18" charset="0"/>
              </a:rPr>
              <a:t> ha </a:t>
            </a:r>
            <a:r>
              <a:rPr lang="en-US" sz="2400" b="1" dirty="0" err="1" smtClean="0">
                <a:latin typeface="Times New Roman" panose="02020603050405020304" pitchFamily="18" charset="0"/>
                <a:cs typeface="Times New Roman" panose="02020603050405020304" pitchFamily="18" charset="0"/>
              </a:rPr>
              <a:t>digiunato</a:t>
            </a: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Gesù</a:t>
            </a:r>
            <a:r>
              <a:rPr lang="en-US" sz="2400" b="1" dirty="0" smtClean="0">
                <a:latin typeface="Times New Roman" panose="02020603050405020304" pitchFamily="18" charset="0"/>
                <a:cs typeface="Times New Roman" panose="02020603050405020304" pitchFamily="18" charset="0"/>
              </a:rPr>
              <a:t> ha fame</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endParaRPr lang="en-US"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2)Prima </a:t>
            </a:r>
            <a:r>
              <a:rPr lang="en-US" sz="2400" b="1" dirty="0" err="1" smtClean="0">
                <a:latin typeface="Times New Roman" panose="02020603050405020304" pitchFamily="18" charset="0"/>
                <a:cs typeface="Times New Roman" panose="02020603050405020304" pitchFamily="18" charset="0"/>
              </a:rPr>
              <a:t>tentazione</a:t>
            </a:r>
            <a:r>
              <a:rPr lang="en-US" sz="2400" b="1" dirty="0" smtClean="0">
                <a:latin typeface="Times New Roman" panose="02020603050405020304" pitchFamily="18" charset="0"/>
                <a:cs typeface="Times New Roman" panose="02020603050405020304" pitchFamily="18" charset="0"/>
              </a:rPr>
              <a:t> vv.3-4</a:t>
            </a:r>
            <a:endParaRPr lang="it-IT" sz="2400" b="1" dirty="0" smtClean="0">
              <a:latin typeface="Times New Roman" panose="02020603050405020304" pitchFamily="18" charset="0"/>
              <a:cs typeface="Times New Roman" panose="02020603050405020304" pitchFamily="18" charset="0"/>
            </a:endParaRPr>
          </a:p>
          <a:p>
            <a:pPr>
              <a:lnSpc>
                <a:spcPct val="80000"/>
              </a:lnSpc>
            </a:pPr>
            <a:r>
              <a:rPr lang="en-US" sz="2400" b="1" dirty="0" err="1" smtClean="0">
                <a:solidFill>
                  <a:srgbClr val="C00000"/>
                </a:solidFill>
                <a:latin typeface="Times New Roman" panose="02020603050405020304" pitchFamily="18" charset="0"/>
                <a:cs typeface="Times New Roman" panose="02020603050405020304" pitchFamily="18" charset="0"/>
              </a:rPr>
              <a:t>Pietre</a:t>
            </a:r>
            <a:r>
              <a:rPr lang="en-US" sz="2400" b="1" dirty="0" smtClean="0">
                <a:solidFill>
                  <a:srgbClr val="C00000"/>
                </a:solidFill>
                <a:latin typeface="Times New Roman" panose="02020603050405020304" pitchFamily="18" charset="0"/>
                <a:cs typeface="Times New Roman" panose="02020603050405020304" pitchFamily="18" charset="0"/>
              </a:rPr>
              <a:t> / </a:t>
            </a:r>
            <a:r>
              <a:rPr lang="en-US" sz="2400" b="1" dirty="0" err="1" smtClean="0">
                <a:solidFill>
                  <a:srgbClr val="C00000"/>
                </a:solidFill>
                <a:latin typeface="Times New Roman" panose="02020603050405020304" pitchFamily="18" charset="0"/>
                <a:cs typeface="Times New Roman" panose="02020603050405020304" pitchFamily="18" charset="0"/>
              </a:rPr>
              <a:t>Pani</a:t>
            </a:r>
            <a:r>
              <a:rPr lang="en-US" sz="2400" b="1" dirty="0" smtClean="0">
                <a:solidFill>
                  <a:srgbClr val="C00000"/>
                </a:solidFill>
                <a:latin typeface="Times New Roman" panose="02020603050405020304" pitchFamily="18" charset="0"/>
                <a:cs typeface="Times New Roman" panose="02020603050405020304" pitchFamily="18" charset="0"/>
              </a:rPr>
              <a:t> </a:t>
            </a:r>
            <a:endParaRPr lang="it-IT" sz="2400" b="1" dirty="0" smtClean="0">
              <a:solidFill>
                <a:srgbClr val="C00000"/>
              </a:solidFill>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3)</a:t>
            </a:r>
            <a:r>
              <a:rPr lang="en-US" sz="2400" b="1" dirty="0" err="1" smtClean="0">
                <a:latin typeface="Times New Roman" panose="02020603050405020304" pitchFamily="18" charset="0"/>
                <a:cs typeface="Times New Roman" panose="02020603050405020304" pitchFamily="18" charset="0"/>
              </a:rPr>
              <a:t>Seconda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tentazione</a:t>
            </a:r>
            <a:r>
              <a:rPr lang="en-US" sz="2400" b="1" dirty="0" smtClean="0">
                <a:latin typeface="Times New Roman" panose="02020603050405020304" pitchFamily="18" charset="0"/>
                <a:cs typeface="Times New Roman" panose="02020603050405020304" pitchFamily="18" charset="0"/>
              </a:rPr>
              <a:t> vv. 5-7</a:t>
            </a:r>
            <a:endParaRPr lang="it-IT" sz="2400" b="1" dirty="0" smtClean="0">
              <a:latin typeface="Times New Roman" panose="02020603050405020304" pitchFamily="18" charset="0"/>
              <a:cs typeface="Times New Roman" panose="02020603050405020304" pitchFamily="18" charset="0"/>
            </a:endParaRPr>
          </a:p>
          <a:p>
            <a:pPr>
              <a:lnSpc>
                <a:spcPct val="80000"/>
              </a:lnSpc>
            </a:pPr>
            <a:r>
              <a:rPr lang="en-US" sz="2400" b="1" dirty="0" err="1" smtClean="0">
                <a:solidFill>
                  <a:srgbClr val="C00000"/>
                </a:solidFill>
                <a:latin typeface="Times New Roman" panose="02020603050405020304" pitchFamily="18" charset="0"/>
                <a:cs typeface="Times New Roman" panose="02020603050405020304" pitchFamily="18" charset="0"/>
              </a:rPr>
              <a:t>Caduta</a:t>
            </a:r>
            <a:r>
              <a:rPr lang="en-US" sz="2400" b="1" dirty="0" smtClean="0">
                <a:solidFill>
                  <a:srgbClr val="C00000"/>
                </a:solidFill>
                <a:latin typeface="Times New Roman" panose="02020603050405020304" pitchFamily="18" charset="0"/>
                <a:cs typeface="Times New Roman" panose="02020603050405020304" pitchFamily="18" charset="0"/>
              </a:rPr>
              <a:t> / </a:t>
            </a:r>
            <a:r>
              <a:rPr lang="en-US" sz="2400" b="1" dirty="0" err="1" smtClean="0">
                <a:solidFill>
                  <a:srgbClr val="C00000"/>
                </a:solidFill>
                <a:latin typeface="Times New Roman" panose="02020603050405020304" pitchFamily="18" charset="0"/>
                <a:cs typeface="Times New Roman" panose="02020603050405020304" pitchFamily="18" charset="0"/>
              </a:rPr>
              <a:t>Sostegno</a:t>
            </a:r>
            <a:endParaRPr lang="it-IT" sz="2400" b="1" dirty="0" smtClean="0">
              <a:solidFill>
                <a:srgbClr val="C00000"/>
              </a:solidFill>
              <a:latin typeface="Times New Roman" panose="02020603050405020304" pitchFamily="18" charset="0"/>
              <a:cs typeface="Times New Roman" panose="02020603050405020304" pitchFamily="18" charset="0"/>
            </a:endParaRPr>
          </a:p>
          <a:p>
            <a:pPr>
              <a:lnSpc>
                <a:spcPct val="80000"/>
              </a:lnSpc>
            </a:pP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anche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diavolo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cita</a:t>
            </a:r>
            <a:r>
              <a:rPr lang="en-US" sz="2400" b="1" dirty="0" smtClean="0">
                <a:latin typeface="Times New Roman" panose="02020603050405020304" pitchFamily="18" charset="0"/>
                <a:cs typeface="Times New Roman" panose="02020603050405020304" pitchFamily="18" charset="0"/>
              </a:rPr>
              <a:t> la Sacra </a:t>
            </a:r>
            <a:r>
              <a:rPr lang="en-US" sz="2400" b="1" dirty="0" err="1" smtClean="0">
                <a:latin typeface="Times New Roman" panose="02020603050405020304" pitchFamily="18" charset="0"/>
                <a:cs typeface="Times New Roman" panose="02020603050405020304" pitchFamily="18" charset="0"/>
              </a:rPr>
              <a:t>Scrittura</a:t>
            </a:r>
            <a:r>
              <a:rPr lang="en-US" sz="2400" b="1" dirty="0" smtClean="0">
                <a:latin typeface="Times New Roman" panose="02020603050405020304" pitchFamily="18" charset="0"/>
                <a:cs typeface="Times New Roman" panose="02020603050405020304" pitchFamily="18" charset="0"/>
              </a:rPr>
              <a:t>)</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4)</a:t>
            </a:r>
            <a:r>
              <a:rPr lang="en-US" sz="2400" b="1" dirty="0" err="1" smtClean="0">
                <a:latin typeface="Times New Roman" panose="02020603050405020304" pitchFamily="18" charset="0"/>
                <a:cs typeface="Times New Roman" panose="02020603050405020304" pitchFamily="18" charset="0"/>
              </a:rPr>
              <a:t>Terza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tentazione</a:t>
            </a:r>
            <a:r>
              <a:rPr lang="en-US" sz="2400" b="1" dirty="0" smtClean="0">
                <a:latin typeface="Times New Roman" panose="02020603050405020304" pitchFamily="18" charset="0"/>
                <a:cs typeface="Times New Roman" panose="02020603050405020304" pitchFamily="18" charset="0"/>
              </a:rPr>
              <a:t> vv. 8-10</a:t>
            </a:r>
            <a:endParaRPr lang="it-IT" sz="2400" b="1" dirty="0" smtClean="0">
              <a:latin typeface="Times New Roman" panose="02020603050405020304" pitchFamily="18" charset="0"/>
              <a:cs typeface="Times New Roman" panose="02020603050405020304" pitchFamily="18" charset="0"/>
            </a:endParaRPr>
          </a:p>
          <a:p>
            <a:pPr>
              <a:lnSpc>
                <a:spcPct val="80000"/>
              </a:lnSpc>
            </a:pPr>
            <a:r>
              <a:rPr lang="en-US" sz="2400" b="1" dirty="0" err="1" smtClean="0">
                <a:solidFill>
                  <a:srgbClr val="C00000"/>
                </a:solidFill>
                <a:latin typeface="Times New Roman" panose="02020603050405020304" pitchFamily="18" charset="0"/>
                <a:cs typeface="Times New Roman" panose="02020603050405020304" pitchFamily="18" charset="0"/>
              </a:rPr>
              <a:t>Potere</a:t>
            </a:r>
            <a:r>
              <a:rPr lang="en-US" sz="2400" b="1" dirty="0" smtClean="0">
                <a:solidFill>
                  <a:srgbClr val="C00000"/>
                </a:solidFill>
                <a:latin typeface="Times New Roman" panose="02020603050405020304" pitchFamily="18" charset="0"/>
                <a:cs typeface="Times New Roman" panose="02020603050405020304" pitchFamily="18" charset="0"/>
              </a:rPr>
              <a:t> sui </a:t>
            </a:r>
            <a:r>
              <a:rPr lang="en-US" sz="2400" b="1" dirty="0" err="1" smtClean="0">
                <a:solidFill>
                  <a:srgbClr val="C00000"/>
                </a:solidFill>
                <a:latin typeface="Times New Roman" panose="02020603050405020304" pitchFamily="18" charset="0"/>
                <a:cs typeface="Times New Roman" panose="02020603050405020304" pitchFamily="18" charset="0"/>
              </a:rPr>
              <a:t>regni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della</a:t>
            </a:r>
            <a:r>
              <a:rPr lang="en-US" sz="2400" b="1" dirty="0" smtClean="0">
                <a:solidFill>
                  <a:srgbClr val="C00000"/>
                </a:solidFill>
                <a:latin typeface="Times New Roman" panose="02020603050405020304" pitchFamily="18" charset="0"/>
                <a:cs typeface="Times New Roman" panose="02020603050405020304" pitchFamily="18" charset="0"/>
              </a:rPr>
              <a:t> terra</a:t>
            </a:r>
            <a:endParaRPr lang="it-IT" sz="2400" b="1" dirty="0" smtClean="0">
              <a:solidFill>
                <a:srgbClr val="C00000"/>
              </a:solidFill>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5)</a:t>
            </a:r>
            <a:r>
              <a:rPr lang="en-US" sz="2400" b="1" dirty="0" err="1" smtClean="0">
                <a:latin typeface="Times New Roman" panose="02020603050405020304" pitchFamily="18" charset="0"/>
                <a:cs typeface="Times New Roman" panose="02020603050405020304" pitchFamily="18" charset="0"/>
              </a:rPr>
              <a:t>Conclusione</a:t>
            </a:r>
            <a:endParaRPr lang="it-IT" sz="2400" b="1" dirty="0" smtClean="0">
              <a:latin typeface="Times New Roman" panose="02020603050405020304" pitchFamily="18" charset="0"/>
              <a:cs typeface="Times New Roman" panose="02020603050405020304" pitchFamily="18" charset="0"/>
            </a:endParaRPr>
          </a:p>
          <a:p>
            <a:pPr>
              <a:lnSpc>
                <a:spcPct val="80000"/>
              </a:lnSpc>
            </a:pPr>
            <a:r>
              <a:rPr lang="en-US" sz="2400" b="1" dirty="0" err="1" smtClean="0">
                <a:latin typeface="Times New Roman" panose="02020603050405020304" pitchFamily="18" charset="0"/>
                <a:cs typeface="Times New Roman" panose="02020603050405020304" pitchFamily="18" charset="0"/>
              </a:rPr>
              <a:t>Partenza</a:t>
            </a:r>
            <a:r>
              <a:rPr lang="en-US" sz="2400" b="1" dirty="0" smtClean="0">
                <a:latin typeface="Times New Roman" panose="02020603050405020304" pitchFamily="18" charset="0"/>
                <a:cs typeface="Times New Roman" panose="02020603050405020304" pitchFamily="18" charset="0"/>
              </a:rPr>
              <a:t> del </a:t>
            </a:r>
            <a:r>
              <a:rPr lang="en-US" sz="2400" b="1" dirty="0" err="1" smtClean="0">
                <a:latin typeface="Times New Roman" panose="02020603050405020304" pitchFamily="18" charset="0"/>
                <a:cs typeface="Times New Roman" panose="02020603050405020304" pitchFamily="18" charset="0"/>
              </a:rPr>
              <a:t>diavolo</a:t>
            </a: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Arrivo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degli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angeli</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endParaRPr lang="it-IT" sz="20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0" name="Group 20"/>
          <p:cNvGraphicFramePr>
            <a:graphicFrameLocks noGrp="1"/>
          </p:cNvGraphicFramePr>
          <p:nvPr>
            <p:ph idx="1"/>
          </p:nvPr>
        </p:nvGraphicFramePr>
        <p:xfrm>
          <a:off x="395288" y="981075"/>
          <a:ext cx="8434387" cy="5112385"/>
        </p:xfrm>
        <a:graphic>
          <a:graphicData uri="http://schemas.openxmlformats.org/drawingml/2006/table">
            <a:tbl>
              <a:tblPr/>
              <a:tblGrid>
                <a:gridCol w="2800350"/>
                <a:gridCol w="2798762"/>
                <a:gridCol w="2835275"/>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FFFFFF"/>
                          </a:solidFill>
                          <a:effectLst/>
                          <a:latin typeface="Calibri" pitchFamily="34" charset="0"/>
                          <a:cs typeface="Arial" charset="0"/>
                        </a:rPr>
                        <a:t>Matteo 4,1-11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FFFFFF"/>
                          </a:solidFill>
                          <a:effectLst/>
                          <a:latin typeface="Calibri" pitchFamily="34" charset="0"/>
                          <a:cs typeface="Arial" charset="0"/>
                        </a:rPr>
                        <a:t>Marco 1,12-13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FFFFFF"/>
                          </a:solidFill>
                          <a:effectLst/>
                          <a:latin typeface="Calibri" pitchFamily="34" charset="0"/>
                          <a:cs typeface="Arial" charset="0"/>
                        </a:rPr>
                        <a:t>Luca 4,1-13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7466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       Allora Gesù fu condotto  dallo Spirito nel deserto, per essere tentato dal diavolo. Dopo aver digiunato quaranta giorni e quaranta notti, alla fine ebbe fame. Il tentatore gli si avvicinò e gli disse: "Se tu sei Figlio di Dio, di' che queste pietre diventino pane". Ma egli rispose: "Sta scritto: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smtClean="0">
                          <a:ln>
                            <a:noFill/>
                          </a:ln>
                          <a:solidFill>
                            <a:schemeClr val="tx1"/>
                          </a:solidFill>
                          <a:effectLst/>
                          <a:latin typeface="Calibri" pitchFamily="34" charset="0"/>
                        </a:rPr>
                        <a:t>       Non di solo pane vivrà l'uomo, ma di ogni parola che esce dalla bocca di Dio".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charset="0"/>
                        </a:rPr>
                        <a:t>E </a:t>
                      </a:r>
                      <a:r>
                        <a:rPr kumimoji="0" lang="en-US" sz="1600" b="0" i="0" u="none" strike="noStrike" cap="none" normalizeH="0" baseline="0" dirty="0" err="1" smtClean="0">
                          <a:ln>
                            <a:noFill/>
                          </a:ln>
                          <a:solidFill>
                            <a:schemeClr val="tx1"/>
                          </a:solidFill>
                          <a:effectLst/>
                          <a:latin typeface="Calibri" pitchFamily="34" charset="0"/>
                          <a:cs typeface="Arial" charset="0"/>
                        </a:rPr>
                        <a:t>subito</a:t>
                      </a:r>
                      <a:r>
                        <a:rPr kumimoji="0" lang="en-US" sz="1600" b="0" i="0" u="none" strike="noStrike" cap="none" normalizeH="0" baseline="0" dirty="0" smtClean="0">
                          <a:ln>
                            <a:noFill/>
                          </a:ln>
                          <a:solidFill>
                            <a:schemeClr val="tx1"/>
                          </a:solidFill>
                          <a:effectLst/>
                          <a:latin typeface="Calibri" pitchFamily="34" charset="0"/>
                          <a:cs typeface="Arial" charset="0"/>
                        </a:rPr>
                        <a:t> lo </a:t>
                      </a:r>
                      <a:r>
                        <a:rPr kumimoji="0" lang="en-US" sz="1600" b="0" i="0" u="none" strike="noStrike" cap="none" normalizeH="0" baseline="0" dirty="0" err="1" smtClean="0">
                          <a:ln>
                            <a:noFill/>
                          </a:ln>
                          <a:solidFill>
                            <a:schemeClr val="tx1"/>
                          </a:solidFill>
                          <a:effectLst/>
                          <a:latin typeface="Calibri" pitchFamily="34" charset="0"/>
                          <a:cs typeface="Arial" charset="0"/>
                        </a:rPr>
                        <a:t>Spirito</a:t>
                      </a:r>
                      <a:r>
                        <a:rPr kumimoji="0" lang="en-US" sz="1600" b="0" i="0" u="none" strike="noStrike" cap="none" normalizeH="0" baseline="0" dirty="0" smtClean="0">
                          <a:ln>
                            <a:noFill/>
                          </a:ln>
                          <a:solidFill>
                            <a:schemeClr val="tx1"/>
                          </a:solidFill>
                          <a:effectLst/>
                          <a:latin typeface="Calibri" pitchFamily="34" charset="0"/>
                          <a:cs typeface="Arial" charset="0"/>
                        </a:rPr>
                        <a:t> lo </a:t>
                      </a:r>
                      <a:r>
                        <a:rPr kumimoji="0" lang="en-US" sz="1600" b="0" i="0" u="none" strike="noStrike" cap="none" normalizeH="0" baseline="0" dirty="0" err="1" smtClean="0">
                          <a:ln>
                            <a:noFill/>
                          </a:ln>
                          <a:solidFill>
                            <a:schemeClr val="tx1"/>
                          </a:solidFill>
                          <a:effectLst/>
                          <a:latin typeface="Calibri" pitchFamily="34" charset="0"/>
                          <a:cs typeface="Arial" charset="0"/>
                        </a:rPr>
                        <a:t>sospinse</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0" i="0" u="none" strike="noStrike" cap="none" normalizeH="0" baseline="0" dirty="0" err="1" smtClean="0">
                          <a:ln>
                            <a:noFill/>
                          </a:ln>
                          <a:solidFill>
                            <a:schemeClr val="tx1"/>
                          </a:solidFill>
                          <a:effectLst/>
                          <a:latin typeface="Calibri" pitchFamily="34" charset="0"/>
                          <a:cs typeface="Arial" charset="0"/>
                        </a:rPr>
                        <a:t>nel</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0" i="0" u="none" strike="noStrike" cap="none" normalizeH="0" baseline="0" dirty="0" err="1" smtClean="0">
                          <a:ln>
                            <a:noFill/>
                          </a:ln>
                          <a:solidFill>
                            <a:schemeClr val="tx1"/>
                          </a:solidFill>
                          <a:effectLst/>
                          <a:latin typeface="Calibri" pitchFamily="34" charset="0"/>
                          <a:cs typeface="Arial" charset="0"/>
                        </a:rPr>
                        <a:t>deserto</a:t>
                      </a:r>
                      <a:r>
                        <a:rPr kumimoji="0" lang="en-US" sz="1600" b="0" i="0" u="none" strike="noStrike" cap="none" normalizeH="0" baseline="0" dirty="0" smtClean="0">
                          <a:ln>
                            <a:noFill/>
                          </a:ln>
                          <a:solidFill>
                            <a:schemeClr val="tx1"/>
                          </a:solidFill>
                          <a:effectLst/>
                          <a:latin typeface="Calibri" pitchFamily="34" charset="0"/>
                          <a:cs typeface="Arial" charset="0"/>
                        </a:rPr>
                        <a:t> e </a:t>
                      </a:r>
                      <a:r>
                        <a:rPr kumimoji="0" lang="en-US" sz="1600" b="0" i="0" u="none" strike="noStrike" cap="none" normalizeH="0" baseline="0" dirty="0" err="1" smtClean="0">
                          <a:ln>
                            <a:noFill/>
                          </a:ln>
                          <a:solidFill>
                            <a:schemeClr val="tx1"/>
                          </a:solidFill>
                          <a:effectLst/>
                          <a:latin typeface="Calibri" pitchFamily="34" charset="0"/>
                          <a:cs typeface="Arial" charset="0"/>
                        </a:rPr>
                        <a:t>nel</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0" i="0" u="none" strike="noStrike" cap="none" normalizeH="0" baseline="0" dirty="0" err="1" smtClean="0">
                          <a:ln>
                            <a:noFill/>
                          </a:ln>
                          <a:solidFill>
                            <a:schemeClr val="tx1"/>
                          </a:solidFill>
                          <a:effectLst/>
                          <a:latin typeface="Calibri" pitchFamily="34" charset="0"/>
                          <a:cs typeface="Arial" charset="0"/>
                        </a:rPr>
                        <a:t>deserto</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0" i="0" u="none" strike="noStrike" cap="none" normalizeH="0" baseline="0" dirty="0" err="1" smtClean="0">
                          <a:ln>
                            <a:noFill/>
                          </a:ln>
                          <a:solidFill>
                            <a:schemeClr val="tx1"/>
                          </a:solidFill>
                          <a:effectLst/>
                          <a:latin typeface="Calibri" pitchFamily="34" charset="0"/>
                          <a:cs typeface="Arial" charset="0"/>
                        </a:rPr>
                        <a:t>rimase</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1" i="0" u="none" strike="noStrike" cap="none" normalizeH="0" baseline="0" dirty="0" err="1" smtClean="0">
                          <a:ln>
                            <a:noFill/>
                          </a:ln>
                          <a:solidFill>
                            <a:schemeClr val="tx1"/>
                          </a:solidFill>
                          <a:effectLst/>
                          <a:latin typeface="Calibri" pitchFamily="34" charset="0"/>
                          <a:cs typeface="Arial" charset="0"/>
                        </a:rPr>
                        <a:t>quaranta</a:t>
                      </a:r>
                      <a:r>
                        <a:rPr kumimoji="0" lang="en-US" sz="1600" b="1" i="0" u="none" strike="noStrike" cap="none" normalizeH="0" baseline="0" dirty="0" smtClean="0">
                          <a:ln>
                            <a:noFill/>
                          </a:ln>
                          <a:solidFill>
                            <a:schemeClr val="tx1"/>
                          </a:solidFill>
                          <a:effectLst/>
                          <a:latin typeface="Calibri" pitchFamily="34" charset="0"/>
                          <a:cs typeface="Arial" charset="0"/>
                        </a:rPr>
                        <a:t> </a:t>
                      </a:r>
                      <a:r>
                        <a:rPr kumimoji="0" lang="en-US" sz="1600" b="1" i="0" u="none" strike="noStrike" cap="none" normalizeH="0" baseline="0" dirty="0" err="1" smtClean="0">
                          <a:ln>
                            <a:noFill/>
                          </a:ln>
                          <a:solidFill>
                            <a:schemeClr val="tx1"/>
                          </a:solidFill>
                          <a:effectLst/>
                          <a:latin typeface="Calibri" pitchFamily="34" charset="0"/>
                          <a:cs typeface="Arial" charset="0"/>
                        </a:rPr>
                        <a:t>giorni</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0" i="0" u="none" strike="noStrike" cap="none" normalizeH="0" baseline="0" dirty="0" err="1" smtClean="0">
                          <a:ln>
                            <a:noFill/>
                          </a:ln>
                          <a:solidFill>
                            <a:schemeClr val="tx1"/>
                          </a:solidFill>
                          <a:effectLst/>
                          <a:latin typeface="Calibri" pitchFamily="34" charset="0"/>
                          <a:cs typeface="Arial" charset="0"/>
                        </a:rPr>
                        <a:t>tentato</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0" i="0" u="none" strike="noStrike" cap="none" normalizeH="0" baseline="0" dirty="0" err="1" smtClean="0">
                          <a:ln>
                            <a:noFill/>
                          </a:ln>
                          <a:solidFill>
                            <a:schemeClr val="tx1"/>
                          </a:solidFill>
                          <a:effectLst/>
                          <a:latin typeface="Calibri" pitchFamily="34" charset="0"/>
                          <a:cs typeface="Arial" charset="0"/>
                        </a:rPr>
                        <a:t>da</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0" i="0" u="none" strike="noStrike" cap="none" normalizeH="0" baseline="0" dirty="0" err="1" smtClean="0">
                          <a:ln>
                            <a:noFill/>
                          </a:ln>
                          <a:solidFill>
                            <a:schemeClr val="tx1"/>
                          </a:solidFill>
                          <a:effectLst/>
                          <a:latin typeface="Calibri" pitchFamily="34" charset="0"/>
                          <a:cs typeface="Arial" charset="0"/>
                        </a:rPr>
                        <a:t>Satana</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0" i="0" u="none" strike="noStrike" cap="none" normalizeH="0" baseline="0" dirty="0" err="1" smtClean="0">
                          <a:ln>
                            <a:noFill/>
                          </a:ln>
                          <a:solidFill>
                            <a:schemeClr val="tx1"/>
                          </a:solidFill>
                          <a:effectLst/>
                          <a:latin typeface="Calibri" pitchFamily="34" charset="0"/>
                          <a:cs typeface="Arial" charset="0"/>
                        </a:rPr>
                        <a:t>Stava</a:t>
                      </a:r>
                      <a:r>
                        <a:rPr kumimoji="0" lang="en-US" sz="1600" b="0" i="0" u="none" strike="noStrike" cap="none" normalizeH="0" baseline="0" dirty="0" smtClean="0">
                          <a:ln>
                            <a:noFill/>
                          </a:ln>
                          <a:solidFill>
                            <a:schemeClr val="tx1"/>
                          </a:solidFill>
                          <a:effectLst/>
                          <a:latin typeface="Calibri" pitchFamily="34" charset="0"/>
                          <a:cs typeface="Arial" charset="0"/>
                        </a:rPr>
                        <a:t> con le </a:t>
                      </a:r>
                      <a:r>
                        <a:rPr kumimoji="0" lang="en-US" sz="1600" b="0" i="0" u="none" strike="noStrike" cap="none" normalizeH="0" baseline="0" dirty="0" err="1" smtClean="0">
                          <a:ln>
                            <a:noFill/>
                          </a:ln>
                          <a:solidFill>
                            <a:schemeClr val="tx1"/>
                          </a:solidFill>
                          <a:effectLst/>
                          <a:latin typeface="Calibri" pitchFamily="34" charset="0"/>
                          <a:cs typeface="Arial" charset="0"/>
                        </a:rPr>
                        <a:t>bestie</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0" i="0" u="none" strike="noStrike" cap="none" normalizeH="0" baseline="0" dirty="0" err="1" smtClean="0">
                          <a:ln>
                            <a:noFill/>
                          </a:ln>
                          <a:solidFill>
                            <a:schemeClr val="tx1"/>
                          </a:solidFill>
                          <a:effectLst/>
                          <a:latin typeface="Calibri" pitchFamily="34" charset="0"/>
                          <a:cs typeface="Arial" charset="0"/>
                        </a:rPr>
                        <a:t>selvatiche</a:t>
                      </a:r>
                      <a:r>
                        <a:rPr kumimoji="0" lang="en-US" sz="1600" b="0" i="0" u="none" strike="noStrike" cap="none" normalizeH="0" baseline="0" dirty="0" smtClean="0">
                          <a:ln>
                            <a:noFill/>
                          </a:ln>
                          <a:solidFill>
                            <a:schemeClr val="tx1"/>
                          </a:solidFill>
                          <a:effectLst/>
                          <a:latin typeface="Calibri" pitchFamily="34" charset="0"/>
                          <a:cs typeface="Arial" charset="0"/>
                        </a:rPr>
                        <a:t> e </a:t>
                      </a:r>
                      <a:r>
                        <a:rPr kumimoji="0" lang="en-US" sz="1600" b="0" i="0" u="none" strike="noStrike" cap="none" normalizeH="0" baseline="0" dirty="0" err="1" smtClean="0">
                          <a:ln>
                            <a:noFill/>
                          </a:ln>
                          <a:solidFill>
                            <a:schemeClr val="tx1"/>
                          </a:solidFill>
                          <a:effectLst/>
                          <a:latin typeface="Calibri" pitchFamily="34" charset="0"/>
                          <a:cs typeface="Arial" charset="0"/>
                        </a:rPr>
                        <a:t>gli</a:t>
                      </a:r>
                      <a:r>
                        <a:rPr kumimoji="0" lang="en-US" sz="1600" b="0" i="0" u="none" strike="noStrike" cap="none" normalizeH="0" baseline="0" dirty="0" smtClean="0">
                          <a:ln>
                            <a:noFill/>
                          </a:ln>
                          <a:solidFill>
                            <a:schemeClr val="tx1"/>
                          </a:solidFill>
                          <a:effectLst/>
                          <a:latin typeface="Calibri" pitchFamily="34" charset="0"/>
                          <a:cs typeface="Arial" charset="0"/>
                        </a:rPr>
                        <a:t> </a:t>
                      </a:r>
                      <a:r>
                        <a:rPr kumimoji="0" lang="en-US" sz="1600" b="0" i="0" u="none" strike="noStrike" cap="none" normalizeH="0" baseline="0" dirty="0" err="1" smtClean="0">
                          <a:ln>
                            <a:noFill/>
                          </a:ln>
                          <a:solidFill>
                            <a:schemeClr val="tx1"/>
                          </a:solidFill>
                          <a:effectLst/>
                          <a:latin typeface="Calibri" pitchFamily="34" charset="0"/>
                          <a:cs typeface="Arial" charset="0"/>
                        </a:rPr>
                        <a:t>angeli</a:t>
                      </a:r>
                      <a:r>
                        <a:rPr kumimoji="0" lang="en-US" sz="1600" b="0" i="0" u="none" strike="noStrike" cap="none" normalizeH="0" baseline="0" dirty="0" smtClean="0">
                          <a:ln>
                            <a:noFill/>
                          </a:ln>
                          <a:solidFill>
                            <a:schemeClr val="tx1"/>
                          </a:solidFill>
                          <a:effectLst/>
                          <a:latin typeface="Calibri" pitchFamily="34" charset="0"/>
                          <a:cs typeface="Arial" charset="0"/>
                        </a:rPr>
                        <a:t> lo </a:t>
                      </a:r>
                      <a:r>
                        <a:rPr kumimoji="0" lang="en-US" sz="1600" b="0" i="0" u="none" strike="noStrike" cap="none" normalizeH="0" baseline="0" dirty="0" err="1" smtClean="0">
                          <a:ln>
                            <a:noFill/>
                          </a:ln>
                          <a:solidFill>
                            <a:schemeClr val="tx1"/>
                          </a:solidFill>
                          <a:effectLst/>
                          <a:latin typeface="Calibri" pitchFamily="34" charset="0"/>
                          <a:cs typeface="Arial" charset="0"/>
                        </a:rPr>
                        <a:t>servivano</a:t>
                      </a:r>
                      <a:r>
                        <a:rPr kumimoji="0" lang="en-US" sz="1600" b="0" i="0" u="none" strike="noStrike" cap="none" normalizeH="0" baseline="0" dirty="0" smtClean="0">
                          <a:ln>
                            <a:noFill/>
                          </a:ln>
                          <a:solidFill>
                            <a:schemeClr val="tx1"/>
                          </a:solidFill>
                          <a:effectLst/>
                          <a:latin typeface="Calibri" pitchFamily="34" charset="0"/>
                          <a:cs typeface="Arial" charset="0"/>
                        </a:rPr>
                        <a:t>.</a:t>
                      </a:r>
                      <a:endParaRPr kumimoji="0" lang="it-IT" sz="16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libri" pitchFamily="34" charset="0"/>
                        </a:rPr>
                        <a:t>Gesù, </a:t>
                      </a:r>
                      <a:r>
                        <a:rPr kumimoji="0" lang="it-IT" sz="1600" b="1" i="0" u="none" strike="noStrike" cap="none" normalizeH="0" baseline="0" dirty="0" smtClean="0">
                          <a:ln>
                            <a:noFill/>
                          </a:ln>
                          <a:solidFill>
                            <a:schemeClr val="tx1"/>
                          </a:solidFill>
                          <a:effectLst/>
                          <a:latin typeface="Calibri" pitchFamily="34" charset="0"/>
                        </a:rPr>
                        <a:t>pieno di Spirito Santo</a:t>
                      </a:r>
                      <a:r>
                        <a:rPr kumimoji="0" lang="it-IT" sz="1600" b="0" i="0" u="none" strike="noStrike" cap="none" normalizeH="0" baseline="0" dirty="0" smtClean="0">
                          <a:ln>
                            <a:noFill/>
                          </a:ln>
                          <a:solidFill>
                            <a:schemeClr val="tx1"/>
                          </a:solidFill>
                          <a:effectLst/>
                          <a:latin typeface="Calibri" pitchFamily="34" charset="0"/>
                        </a:rPr>
                        <a:t>, si allontanò dal Giordano ed era guidato dallo Spirito nel deserto, per </a:t>
                      </a:r>
                      <a:r>
                        <a:rPr kumimoji="0" lang="it-IT" sz="1600" b="1" i="0" u="none" strike="noStrike" cap="none" normalizeH="0" baseline="0" dirty="0" smtClean="0">
                          <a:ln>
                            <a:noFill/>
                          </a:ln>
                          <a:solidFill>
                            <a:schemeClr val="tx1"/>
                          </a:solidFill>
                          <a:effectLst/>
                          <a:latin typeface="Calibri" pitchFamily="34" charset="0"/>
                        </a:rPr>
                        <a:t>quaranta giorni</a:t>
                      </a:r>
                      <a:r>
                        <a:rPr kumimoji="0" lang="it-IT" sz="1600" b="0" i="0" u="none" strike="noStrike" cap="none" normalizeH="0" baseline="0" dirty="0" smtClean="0">
                          <a:ln>
                            <a:noFill/>
                          </a:ln>
                          <a:solidFill>
                            <a:schemeClr val="tx1"/>
                          </a:solidFill>
                          <a:effectLst/>
                          <a:latin typeface="Calibri" pitchFamily="34" charset="0"/>
                        </a:rPr>
                        <a:t>, tentato dal diavolo. Non mangiò nulla in quei giorni, ma quando furono terminati, ebbe fame. Allora il diavolo gli disse: "Se tu sei Figlio di Dio, di' a questa pietra che diventi pane". Gesù gli rispose: "Sta scritto: Non di solo pane vivrà l'uomo".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98" name="Group 22"/>
          <p:cNvGraphicFramePr>
            <a:graphicFrameLocks noGrp="1"/>
          </p:cNvGraphicFramePr>
          <p:nvPr>
            <p:ph/>
          </p:nvPr>
        </p:nvGraphicFramePr>
        <p:xfrm>
          <a:off x="457200" y="274638"/>
          <a:ext cx="8229600" cy="5851525"/>
        </p:xfrm>
        <a:graphic>
          <a:graphicData uri="http://schemas.openxmlformats.org/drawingml/2006/table">
            <a:tbl>
              <a:tblPr/>
              <a:tblGrid>
                <a:gridCol w="2732088"/>
                <a:gridCol w="2730500"/>
                <a:gridCol w="2767012"/>
              </a:tblGrid>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FFFFFF"/>
                          </a:solidFill>
                          <a:effectLst/>
                          <a:latin typeface="Calibri" pitchFamily="34" charset="0"/>
                          <a:cs typeface="Arial" charset="0"/>
                        </a:rPr>
                        <a:t>Matteo 4,1-11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FFFFFF"/>
                          </a:solidFill>
                          <a:effectLst/>
                          <a:latin typeface="Calibri" pitchFamily="34" charset="0"/>
                          <a:cs typeface="Arial" charset="0"/>
                        </a:rPr>
                        <a:t>Marco 1,12-13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FFFFFF"/>
                          </a:solidFill>
                          <a:effectLst/>
                          <a:latin typeface="Calibri" pitchFamily="34" charset="0"/>
                          <a:cs typeface="Arial" charset="0"/>
                        </a:rPr>
                        <a:t>Luca 4,1-13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54324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rPr>
                        <a:t>       </a:t>
                      </a:r>
                      <a:r>
                        <a:rPr kumimoji="0" lang="it-IT" sz="1600" b="0" i="0" u="none" strike="noStrike" cap="none" normalizeH="0" baseline="0" dirty="0" smtClean="0">
                          <a:ln>
                            <a:noFill/>
                          </a:ln>
                          <a:solidFill>
                            <a:schemeClr val="tx1"/>
                          </a:solidFill>
                          <a:effectLst/>
                          <a:latin typeface="Calibri" pitchFamily="34" charset="0"/>
                          <a:cs typeface="Arial" charset="0"/>
                        </a:rPr>
                        <a:t>Allora il diavolo lo portò nella </a:t>
                      </a:r>
                      <a:r>
                        <a:rPr kumimoji="0" lang="it-IT" sz="1600" b="1" i="0" u="none" strike="noStrike" cap="none" normalizeH="0" baseline="0" dirty="0" smtClean="0">
                          <a:ln>
                            <a:noFill/>
                          </a:ln>
                          <a:solidFill>
                            <a:schemeClr val="tx1"/>
                          </a:solidFill>
                          <a:effectLst/>
                          <a:latin typeface="Calibri" pitchFamily="34" charset="0"/>
                          <a:cs typeface="Arial" charset="0"/>
                        </a:rPr>
                        <a:t>città santa</a:t>
                      </a:r>
                      <a:r>
                        <a:rPr kumimoji="0" lang="it-IT" sz="1600" b="0" i="0" u="none" strike="noStrike" cap="none" normalizeH="0" baseline="0" dirty="0" smtClean="0">
                          <a:ln>
                            <a:noFill/>
                          </a:ln>
                          <a:solidFill>
                            <a:schemeClr val="tx1"/>
                          </a:solidFill>
                          <a:effectLst/>
                          <a:latin typeface="Calibri" pitchFamily="34" charset="0"/>
                          <a:cs typeface="Arial" charset="0"/>
                        </a:rPr>
                        <a:t>, lo pose sul punto più alto del tempio e gli disse: "Se tu sei Figlio di Dio, gèttati giù; sta scritto infatti:</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 Ai suoi angeli darà ordini a tuo riguardo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ed essi ti porteranno sulle loro mani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perché il tuo piede non inciampi in una pietra".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Gesù gli rispose: "Sta scritto anche: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Non metterai alla prova il Signore Dio tuo".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a:t>
                      </a:r>
                      <a:endParaRPr kumimoji="0" lang="it-IT" sz="1600" b="0"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libri" pitchFamily="34" charset="0"/>
                          <a:cs typeface="Arial" charset="0"/>
                        </a:rPr>
                        <a:t>Il diavolo lo condusse </a:t>
                      </a:r>
                      <a:r>
                        <a:rPr kumimoji="0" lang="it-IT" sz="1600" b="1" i="0" u="none" strike="noStrike" cap="none" normalizeH="0" baseline="0" dirty="0" smtClean="0">
                          <a:ln>
                            <a:noFill/>
                          </a:ln>
                          <a:solidFill>
                            <a:schemeClr val="tx1"/>
                          </a:solidFill>
                          <a:effectLst/>
                          <a:latin typeface="Calibri" pitchFamily="34" charset="0"/>
                          <a:cs typeface="Arial" charset="0"/>
                        </a:rPr>
                        <a:t>in alto</a:t>
                      </a:r>
                      <a:r>
                        <a:rPr kumimoji="0" lang="it-IT" sz="1600" b="0" i="0" u="none" strike="noStrike" cap="none" normalizeH="0" baseline="0" dirty="0" smtClean="0">
                          <a:ln>
                            <a:noFill/>
                          </a:ln>
                          <a:solidFill>
                            <a:schemeClr val="tx1"/>
                          </a:solidFill>
                          <a:effectLst/>
                          <a:latin typeface="Calibri" pitchFamily="34" charset="0"/>
                          <a:cs typeface="Arial" charset="0"/>
                        </a:rPr>
                        <a:t>, gli mostrò in un istante tutti i regni della terra e gli disse: "Ti darò tutto questo potere e la loro gloria, perché a me è stata data e io la do a chi voglio. Perciò, se ti prostrerai in adorazione dinanzi a me, tutto sarà tuo". Gesù gli rispose: "Sta scritto: Il Signore, Dio tuo, adorerai: a lui solo renderai culto".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4321175" y="3246438"/>
            <a:ext cx="501650" cy="366712"/>
          </a:xfrm>
          <a:prstGeom prst="rect">
            <a:avLst/>
          </a:prstGeom>
          <a:noFill/>
          <a:ln w="9525">
            <a:noFill/>
            <a:miter lim="800000"/>
            <a:headEnd/>
            <a:tailEnd/>
          </a:ln>
          <a:effectLst/>
        </p:spPr>
        <p:txBody>
          <a:bodyPr wrap="none">
            <a:spAutoFit/>
          </a:bodyPr>
          <a:lstStyle/>
          <a:p>
            <a:r>
              <a:rPr lang="it-IT" b="1">
                <a:solidFill>
                  <a:srgbClr val="FFFFFF"/>
                </a:solidFill>
              </a:rPr>
              <a:t>Ma</a:t>
            </a:r>
          </a:p>
        </p:txBody>
      </p:sp>
      <p:graphicFrame>
        <p:nvGraphicFramePr>
          <p:cNvPr id="26649" name="Group 25"/>
          <p:cNvGraphicFramePr>
            <a:graphicFrameLocks noGrp="1"/>
          </p:cNvGraphicFramePr>
          <p:nvPr>
            <p:ph/>
          </p:nvPr>
        </p:nvGraphicFramePr>
        <p:xfrm>
          <a:off x="457200" y="274638"/>
          <a:ext cx="8229600" cy="6323013"/>
        </p:xfrm>
        <a:graphic>
          <a:graphicData uri="http://schemas.openxmlformats.org/drawingml/2006/table">
            <a:tbl>
              <a:tblPr/>
              <a:tblGrid>
                <a:gridCol w="2732088"/>
                <a:gridCol w="2730500"/>
                <a:gridCol w="2767012"/>
              </a:tblGrid>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FFFFFF"/>
                          </a:solidFill>
                          <a:effectLst/>
                          <a:latin typeface="Calibri" pitchFamily="34" charset="0"/>
                          <a:cs typeface="Arial" charset="0"/>
                        </a:rPr>
                        <a:t>Matteo 4,1-11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rgbClr val="FFFFFF"/>
                          </a:solidFill>
                          <a:effectLst/>
                          <a:latin typeface="Calibri" pitchFamily="34" charset="0"/>
                          <a:cs typeface="Arial" charset="0"/>
                        </a:rPr>
                        <a:t>Marco 1,12-13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FFFFFF"/>
                          </a:solidFill>
                          <a:effectLst/>
                          <a:latin typeface="Calibri" pitchFamily="34" charset="0"/>
                          <a:cs typeface="Arial" charset="0"/>
                        </a:rPr>
                        <a:t>Luca 4,1-13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58801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Di nuovo il diavolo lo portò sopra un </a:t>
                      </a:r>
                      <a:r>
                        <a:rPr kumimoji="0" lang="it-IT" sz="1600" b="1" i="0" u="none" strike="noStrike" cap="none" normalizeH="0" baseline="0" dirty="0" smtClean="0">
                          <a:ln>
                            <a:noFill/>
                          </a:ln>
                          <a:solidFill>
                            <a:schemeClr val="tx1"/>
                          </a:solidFill>
                          <a:effectLst/>
                          <a:latin typeface="Calibri" pitchFamily="34" charset="0"/>
                          <a:cs typeface="Arial" charset="0"/>
                        </a:rPr>
                        <a:t>monte altissimo </a:t>
                      </a:r>
                      <a:r>
                        <a:rPr kumimoji="0" lang="it-IT" sz="1600" b="0" i="0" u="none" strike="noStrike" cap="none" normalizeH="0" baseline="0" dirty="0" smtClean="0">
                          <a:ln>
                            <a:noFill/>
                          </a:ln>
                          <a:solidFill>
                            <a:schemeClr val="tx1"/>
                          </a:solidFill>
                          <a:effectLst/>
                          <a:latin typeface="Calibri" pitchFamily="34" charset="0"/>
                          <a:cs typeface="Arial" charset="0"/>
                        </a:rPr>
                        <a:t>e gli mostrò tutti i regni del mondo e la loro gloria e gli disse: "Tutte queste cose io ti darò se, gettandoti ai miei piedi, mi adorerai". Allora Gesù gli rispose: "Vattene, Satana! Sta scritto infatti: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Il Signore, Dio tuo, adorerai:</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a lui solo renderai culto".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Allora il diavolo lo lasciò, ed ecco, </a:t>
                      </a:r>
                      <a:r>
                        <a:rPr kumimoji="0" lang="it-IT" sz="1600" b="1" i="0" u="none" strike="noStrike" cap="none" normalizeH="0" baseline="0" dirty="0" smtClean="0">
                          <a:ln>
                            <a:noFill/>
                          </a:ln>
                          <a:solidFill>
                            <a:schemeClr val="tx1"/>
                          </a:solidFill>
                          <a:effectLst/>
                          <a:latin typeface="Calibri" pitchFamily="34" charset="0"/>
                          <a:cs typeface="Arial" charset="0"/>
                        </a:rPr>
                        <a:t>degli angeli gli si avvicinarono e lo servivano</a:t>
                      </a:r>
                      <a:r>
                        <a:rPr kumimoji="0" lang="it-IT" sz="1600" b="0" i="0" u="none" strike="noStrike" cap="none" normalizeH="0" baseline="0" dirty="0" smtClean="0">
                          <a:ln>
                            <a:noFill/>
                          </a:ln>
                          <a:solidFill>
                            <a:schemeClr val="tx1"/>
                          </a:solidFill>
                          <a:effectLst/>
                          <a:latin typeface="Calibri" pitchFamily="34" charset="0"/>
                          <a:cs typeface="Arial"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it-IT" sz="1600" b="0" i="0" u="none" strike="noStrike" cap="none" normalizeH="0" baseline="0" dirty="0" smtClean="0">
                        <a:ln>
                          <a:noFill/>
                        </a:ln>
                        <a:solidFill>
                          <a:schemeClr val="tx1"/>
                        </a:solidFill>
                        <a:effectLst/>
                        <a:latin typeface="Calibri" pitchFamily="34" charset="0"/>
                        <a:cs typeface="Arial"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a:t>
                      </a:r>
                      <a:endParaRPr kumimoji="0" lang="it-IT" sz="1600" b="0" i="0" u="none" strike="noStrike" cap="none" normalizeH="0" baseline="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it-IT" sz="16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Lo condusse a Gerusalemme, lo pose sul punto più alto del </a:t>
                      </a:r>
                      <a:r>
                        <a:rPr kumimoji="0" lang="it-IT" sz="1600" b="1" i="0" u="none" strike="noStrike" cap="none" normalizeH="0" baseline="0" dirty="0" smtClean="0">
                          <a:ln>
                            <a:noFill/>
                          </a:ln>
                          <a:solidFill>
                            <a:schemeClr val="tx1"/>
                          </a:solidFill>
                          <a:effectLst/>
                          <a:latin typeface="Calibri" pitchFamily="34" charset="0"/>
                          <a:cs typeface="Arial" charset="0"/>
                        </a:rPr>
                        <a:t>tempio</a:t>
                      </a:r>
                      <a:r>
                        <a:rPr kumimoji="0" lang="it-IT" sz="1600" b="0" i="0" u="none" strike="noStrike" cap="none" normalizeH="0" baseline="0" dirty="0" smtClean="0">
                          <a:ln>
                            <a:noFill/>
                          </a:ln>
                          <a:solidFill>
                            <a:schemeClr val="tx1"/>
                          </a:solidFill>
                          <a:effectLst/>
                          <a:latin typeface="Calibri" pitchFamily="34" charset="0"/>
                          <a:cs typeface="Arial" charset="0"/>
                        </a:rPr>
                        <a:t> e gli disse: "Se tu sei Figlio di Dio, gèttati giù di qui; sta scritto infatti: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Ai suoi angeli darà ordini a tuo riguardo affinché essi ti custodiscano; e anche: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Essi ti porteranno sulle loro mani perché il tuo piede non inciampi in una pietra".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 Gesù gli rispose: "È stato detto: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Non metterai alla prova il Signore Dio tuo".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600" b="0" i="0" u="none" strike="noStrike" cap="none" normalizeH="0" baseline="0" dirty="0" smtClean="0">
                          <a:ln>
                            <a:noFill/>
                          </a:ln>
                          <a:solidFill>
                            <a:schemeClr val="tx1"/>
                          </a:solidFill>
                          <a:effectLst/>
                          <a:latin typeface="Calibri" pitchFamily="34" charset="0"/>
                          <a:cs typeface="Arial" charset="0"/>
                        </a:rPr>
                        <a:t>Dopo aver esaurito ogni tentazione</a:t>
                      </a:r>
                      <a:r>
                        <a:rPr kumimoji="0" lang="it-IT" sz="1600" b="1" i="0" u="none" strike="noStrike" cap="none" normalizeH="0" baseline="0" dirty="0" smtClean="0">
                          <a:ln>
                            <a:noFill/>
                          </a:ln>
                          <a:solidFill>
                            <a:schemeClr val="tx1"/>
                          </a:solidFill>
                          <a:effectLst/>
                          <a:latin typeface="Calibri" pitchFamily="34" charset="0"/>
                          <a:cs typeface="Arial" charset="0"/>
                        </a:rPr>
                        <a:t>, il diavolo si allontanò da lui fino al momento fissato</a:t>
                      </a:r>
                      <a:r>
                        <a:rPr kumimoji="0" lang="it-IT" sz="1600" b="0" i="0" u="none" strike="noStrike" cap="none" normalizeH="0" baseline="0" dirty="0" smtClean="0">
                          <a:ln>
                            <a:noFill/>
                          </a:ln>
                          <a:solidFill>
                            <a:schemeClr val="tx1"/>
                          </a:solidFill>
                          <a:effectLst/>
                          <a:latin typeface="Calibri" pitchFamily="34"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640"/>
            <a:ext cx="8229600" cy="5937523"/>
          </a:xfrm>
        </p:spPr>
        <p:txBody>
          <a:bodyPr>
            <a:normAutofit lnSpcReduction="10000"/>
          </a:bodyPr>
          <a:lstStyle/>
          <a:p>
            <a:pPr algn="ctr">
              <a:lnSpc>
                <a:spcPct val="80000"/>
              </a:lnSpc>
              <a:buFont typeface="Arial" charset="0"/>
              <a:buNone/>
            </a:pPr>
            <a:r>
              <a:rPr lang="en-US" sz="2800" b="1" i="1" dirty="0" err="1" smtClean="0">
                <a:solidFill>
                  <a:srgbClr val="FF0000"/>
                </a:solidFill>
              </a:rPr>
              <a:t>Mettere</a:t>
            </a:r>
            <a:r>
              <a:rPr lang="en-US" sz="2800" b="1" i="1" dirty="0" smtClean="0">
                <a:solidFill>
                  <a:srgbClr val="FF0000"/>
                </a:solidFill>
              </a:rPr>
              <a:t> </a:t>
            </a:r>
            <a:r>
              <a:rPr lang="en-US" sz="2800" b="1" i="1" dirty="0" err="1" smtClean="0">
                <a:solidFill>
                  <a:srgbClr val="FF0000"/>
                </a:solidFill>
              </a:rPr>
              <a:t>alla</a:t>
            </a:r>
            <a:r>
              <a:rPr lang="en-US" sz="2800" b="1" i="1" dirty="0" smtClean="0">
                <a:solidFill>
                  <a:srgbClr val="FF0000"/>
                </a:solidFill>
              </a:rPr>
              <a:t> </a:t>
            </a:r>
            <a:r>
              <a:rPr lang="en-US" sz="2800" b="1" i="1" dirty="0" err="1" smtClean="0">
                <a:solidFill>
                  <a:srgbClr val="FF0000"/>
                </a:solidFill>
              </a:rPr>
              <a:t>prova</a:t>
            </a:r>
            <a:endParaRPr lang="it-IT" sz="2800" b="1" dirty="0" smtClean="0">
              <a:solidFill>
                <a:srgbClr val="FF0000"/>
              </a:solidFill>
            </a:endParaRPr>
          </a:p>
          <a:p>
            <a:pPr>
              <a:lnSpc>
                <a:spcPct val="80000"/>
              </a:lnSpc>
              <a:buFont typeface="Arial" charset="0"/>
              <a:buNone/>
            </a:pPr>
            <a:r>
              <a:rPr lang="en-US" sz="1600" b="1" dirty="0" smtClean="0"/>
              <a:t> </a:t>
            </a:r>
            <a:endParaRPr lang="it-IT" sz="1600" b="1" dirty="0" smtClean="0"/>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V. 1 ... </a:t>
            </a:r>
            <a:r>
              <a:rPr lang="el-GR" sz="2400" b="1" dirty="0" smtClean="0">
                <a:latin typeface="Times New Roman" panose="02020603050405020304" pitchFamily="18" charset="0"/>
                <a:cs typeface="Times New Roman" panose="02020603050405020304" pitchFamily="18" charset="0"/>
              </a:rPr>
              <a:t>πειρασθῆναι </a:t>
            </a:r>
            <a:r>
              <a:rPr lang="it-IT" sz="2400" b="1" dirty="0" smtClean="0">
                <a:latin typeface="Times New Roman" panose="02020603050405020304" pitchFamily="18" charset="0"/>
                <a:cs typeface="Times New Roman" panose="02020603050405020304" pitchFamily="18" charset="0"/>
              </a:rPr>
              <a:t>(</a:t>
            </a:r>
            <a:r>
              <a:rPr lang="en-US" sz="2400" b="1" i="1" dirty="0" smtClean="0">
                <a:latin typeface="Times New Roman" panose="02020603050405020304" pitchFamily="18" charset="0"/>
                <a:cs typeface="Times New Roman" panose="02020603050405020304" pitchFamily="18" charset="0"/>
              </a:rPr>
              <a:t>per</a:t>
            </a:r>
            <a:r>
              <a:rPr lang="en-US" sz="2400" b="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essere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messo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alla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prova</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a:t>
            </a:r>
            <a:r>
              <a:rPr lang="en-US" sz="2400" b="1" i="1" dirty="0" smtClean="0">
                <a:latin typeface="Times New Roman" panose="02020603050405020304" pitchFamily="18" charset="0"/>
                <a:cs typeface="Times New Roman" panose="02020603050405020304" pitchFamily="18" charset="0"/>
              </a:rPr>
              <a:t>per</a:t>
            </a:r>
            <a:r>
              <a:rPr lang="en-US" sz="2400" b="1" dirty="0" smtClean="0">
                <a:latin typeface="Times New Roman" panose="02020603050405020304" pitchFamily="18" charset="0"/>
                <a:cs typeface="Times New Roman" panose="02020603050405020304" pitchFamily="18" charset="0"/>
              </a:rPr>
              <a: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essere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tentato</a:t>
            </a:r>
            <a:r>
              <a:rPr lang="en-US" sz="2400" b="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l-GR" sz="2400" b="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it-IT" sz="2400" b="1" dirty="0" smtClean="0">
                <a:latin typeface="Times New Roman" panose="02020603050405020304" pitchFamily="18" charset="0"/>
                <a:cs typeface="Times New Roman" panose="02020603050405020304" pitchFamily="18" charset="0"/>
              </a:rPr>
              <a:t>V. 3 ... </a:t>
            </a:r>
            <a:r>
              <a:rPr lang="el-GR" sz="2400" b="1" dirty="0" smtClean="0">
                <a:latin typeface="Times New Roman" panose="02020603050405020304" pitchFamily="18" charset="0"/>
                <a:cs typeface="Times New Roman" panose="02020603050405020304" pitchFamily="18" charset="0"/>
              </a:rPr>
              <a:t>πειράζων </a:t>
            </a:r>
            <a:r>
              <a:rPr lang="it-IT" sz="2400" b="1" i="1" dirty="0" smtClean="0">
                <a:latin typeface="Times New Roman" panose="02020603050405020304" pitchFamily="18" charset="0"/>
                <a:cs typeface="Times New Roman" panose="02020603050405020304" pitchFamily="18" charset="0"/>
              </a:rPr>
              <a:t>tentatore</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it-IT" sz="2400" b="1" i="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gn="ctr">
              <a:lnSpc>
                <a:spcPct val="80000"/>
              </a:lnSpc>
              <a:buFont typeface="Arial" charset="0"/>
              <a:buNone/>
            </a:pPr>
            <a:r>
              <a:rPr lang="el-GR" sz="2400" b="1" u="sng" dirty="0" smtClean="0">
                <a:solidFill>
                  <a:srgbClr val="002060"/>
                </a:solidFill>
                <a:latin typeface="Times New Roman" panose="02020603050405020304" pitchFamily="18" charset="0"/>
                <a:cs typeface="Times New Roman" panose="02020603050405020304" pitchFamily="18" charset="0"/>
              </a:rPr>
              <a:t>πειράζω </a:t>
            </a:r>
            <a:r>
              <a:rPr lang="it-IT" sz="2400" b="1" i="1" u="sng" dirty="0" smtClean="0">
                <a:solidFill>
                  <a:srgbClr val="002060"/>
                </a:solidFill>
                <a:latin typeface="Times New Roman" panose="02020603050405020304" pitchFamily="18" charset="0"/>
                <a:cs typeface="Times New Roman" panose="02020603050405020304" pitchFamily="18" charset="0"/>
              </a:rPr>
              <a:t>mettere alla prova</a:t>
            </a:r>
            <a:r>
              <a:rPr lang="it-IT" sz="2400" b="1" u="sng" dirty="0" smtClean="0">
                <a:solidFill>
                  <a:srgbClr val="002060"/>
                </a:solidFill>
                <a:latin typeface="Times New Roman" panose="02020603050405020304" pitchFamily="18" charset="0"/>
                <a:cs typeface="Times New Roman" panose="02020603050405020304" pitchFamily="18" charset="0"/>
              </a:rPr>
              <a:t> / </a:t>
            </a:r>
            <a:r>
              <a:rPr lang="it-IT" sz="2400" b="1" i="1" u="sng" dirty="0" smtClean="0">
                <a:solidFill>
                  <a:srgbClr val="002060"/>
                </a:solidFill>
                <a:latin typeface="Times New Roman" panose="02020603050405020304" pitchFamily="18" charset="0"/>
                <a:cs typeface="Times New Roman" panose="02020603050405020304" pitchFamily="18" charset="0"/>
              </a:rPr>
              <a:t>in difficoltà</a:t>
            </a:r>
            <a:r>
              <a:rPr lang="it-IT" sz="2400" b="1" u="sng" dirty="0" smtClean="0">
                <a:solidFill>
                  <a:srgbClr val="002060"/>
                </a:solidFill>
                <a:latin typeface="Times New Roman" panose="02020603050405020304" pitchFamily="18" charset="0"/>
                <a:cs typeface="Times New Roman" panose="02020603050405020304" pitchFamily="18" charset="0"/>
              </a:rPr>
              <a:t>, </a:t>
            </a:r>
            <a:r>
              <a:rPr lang="it-IT" sz="2400" b="1" i="1" u="sng" dirty="0" smtClean="0">
                <a:solidFill>
                  <a:srgbClr val="002060"/>
                </a:solidFill>
                <a:latin typeface="Times New Roman" panose="02020603050405020304" pitchFamily="18" charset="0"/>
                <a:cs typeface="Times New Roman" panose="02020603050405020304" pitchFamily="18" charset="0"/>
              </a:rPr>
              <a:t>tentare</a:t>
            </a:r>
            <a:r>
              <a:rPr lang="it-IT" sz="2400" b="1" u="sng" dirty="0" smtClean="0">
                <a:solidFill>
                  <a:srgbClr val="002060"/>
                </a:solidFill>
                <a:latin typeface="Times New Roman" panose="02020603050405020304" pitchFamily="18" charset="0"/>
                <a:cs typeface="Times New Roman" panose="02020603050405020304" pitchFamily="18" charset="0"/>
              </a:rPr>
              <a:t>, </a:t>
            </a:r>
            <a:r>
              <a:rPr lang="it-IT" sz="2400" b="1" i="1" u="sng" dirty="0" smtClean="0">
                <a:solidFill>
                  <a:srgbClr val="002060"/>
                </a:solidFill>
                <a:latin typeface="Times New Roman" panose="02020603050405020304" pitchFamily="18" charset="0"/>
                <a:cs typeface="Times New Roman" panose="02020603050405020304" pitchFamily="18" charset="0"/>
              </a:rPr>
              <a:t>sfidare</a:t>
            </a:r>
            <a:endParaRPr lang="it-IT" sz="2400" b="1" u="sng" dirty="0" smtClean="0">
              <a:solidFill>
                <a:srgbClr val="002060"/>
              </a:solidFill>
              <a:latin typeface="Times New Roman" panose="02020603050405020304" pitchFamily="18" charset="0"/>
              <a:cs typeface="Times New Roman" panose="02020603050405020304" pitchFamily="18" charset="0"/>
            </a:endParaRPr>
          </a:p>
          <a:p>
            <a:pPr algn="ctr">
              <a:lnSpc>
                <a:spcPct val="80000"/>
              </a:lnSpc>
              <a:buFont typeface="Arial" charset="0"/>
              <a:buNone/>
            </a:pPr>
            <a:r>
              <a:rPr lang="el-GR" sz="2400" b="1" u="sng" dirty="0" smtClean="0">
                <a:solidFill>
                  <a:srgbClr val="002060"/>
                </a:solidFill>
                <a:latin typeface="Times New Roman" panose="02020603050405020304" pitchFamily="18" charset="0"/>
                <a:cs typeface="Times New Roman" panose="02020603050405020304" pitchFamily="18" charset="0"/>
              </a:rPr>
              <a:t>πειρασμός </a:t>
            </a:r>
            <a:r>
              <a:rPr lang="it-IT" sz="2400" b="1" i="1" u="sng" dirty="0" smtClean="0">
                <a:solidFill>
                  <a:srgbClr val="002060"/>
                </a:solidFill>
                <a:latin typeface="Times New Roman" panose="02020603050405020304" pitchFamily="18" charset="0"/>
                <a:cs typeface="Times New Roman" panose="02020603050405020304" pitchFamily="18" charset="0"/>
              </a:rPr>
              <a:t>prova</a:t>
            </a:r>
            <a:r>
              <a:rPr lang="it-IT" sz="2400" b="1" u="sng" dirty="0" smtClean="0">
                <a:solidFill>
                  <a:srgbClr val="002060"/>
                </a:solidFill>
                <a:latin typeface="Times New Roman" panose="02020603050405020304" pitchFamily="18" charset="0"/>
                <a:cs typeface="Times New Roman" panose="02020603050405020304" pitchFamily="18" charset="0"/>
              </a:rPr>
              <a:t> / </a:t>
            </a:r>
            <a:r>
              <a:rPr lang="it-IT" sz="2400" b="1" i="1" u="sng" dirty="0" smtClean="0">
                <a:solidFill>
                  <a:srgbClr val="002060"/>
                </a:solidFill>
                <a:latin typeface="Times New Roman" panose="02020603050405020304" pitchFamily="18" charset="0"/>
                <a:cs typeface="Times New Roman" panose="02020603050405020304" pitchFamily="18" charset="0"/>
              </a:rPr>
              <a:t>difficoltà</a:t>
            </a:r>
            <a:r>
              <a:rPr lang="it-IT" sz="2400" b="1" u="sng" dirty="0" smtClean="0">
                <a:solidFill>
                  <a:srgbClr val="002060"/>
                </a:solidFill>
                <a:latin typeface="Times New Roman" panose="02020603050405020304" pitchFamily="18" charset="0"/>
                <a:cs typeface="Times New Roman" panose="02020603050405020304" pitchFamily="18" charset="0"/>
              </a:rPr>
              <a:t> / </a:t>
            </a:r>
            <a:r>
              <a:rPr lang="it-IT" sz="2400" b="1" i="1" u="sng" dirty="0" smtClean="0">
                <a:solidFill>
                  <a:srgbClr val="002060"/>
                </a:solidFill>
                <a:latin typeface="Times New Roman" panose="02020603050405020304" pitchFamily="18" charset="0"/>
                <a:cs typeface="Times New Roman" panose="02020603050405020304" pitchFamily="18" charset="0"/>
              </a:rPr>
              <a:t>tentazione</a:t>
            </a:r>
            <a:r>
              <a:rPr lang="it-IT" sz="2400" b="1" u="sng" dirty="0" smtClean="0">
                <a:solidFill>
                  <a:srgbClr val="002060"/>
                </a:solidFill>
                <a:latin typeface="Times New Roman" panose="02020603050405020304" pitchFamily="18" charset="0"/>
                <a:cs typeface="Times New Roman" panose="02020603050405020304" pitchFamily="18" charset="0"/>
              </a:rPr>
              <a:t> / </a:t>
            </a:r>
            <a:r>
              <a:rPr lang="it-IT" sz="2400" b="1" i="1" u="sng" dirty="0" smtClean="0">
                <a:solidFill>
                  <a:srgbClr val="002060"/>
                </a:solidFill>
                <a:latin typeface="Times New Roman" panose="02020603050405020304" pitchFamily="18" charset="0"/>
                <a:cs typeface="Times New Roman" panose="02020603050405020304" pitchFamily="18" charset="0"/>
              </a:rPr>
              <a:t>seduzione</a:t>
            </a:r>
            <a:endParaRPr lang="it-IT" sz="2400" b="1" u="sng" dirty="0" smtClean="0">
              <a:solidFill>
                <a:srgbClr val="002060"/>
              </a:solidFill>
              <a:latin typeface="Times New Roman" panose="02020603050405020304" pitchFamily="18" charset="0"/>
              <a:cs typeface="Times New Roman" panose="02020603050405020304" pitchFamily="18" charset="0"/>
            </a:endParaRPr>
          </a:p>
          <a:p>
            <a:pPr>
              <a:lnSpc>
                <a:spcPct val="80000"/>
              </a:lnSpc>
              <a:buFont typeface="Arial" charset="0"/>
              <a:buNone/>
            </a:pPr>
            <a:r>
              <a:rPr lang="el-GR" sz="2400" b="1" dirty="0" smtClean="0">
                <a:solidFill>
                  <a:srgbClr val="002060"/>
                </a:solidFill>
                <a:latin typeface="Times New Roman" panose="02020603050405020304" pitchFamily="18" charset="0"/>
                <a:cs typeface="Times New Roman" panose="02020603050405020304" pitchFamily="18" charset="0"/>
              </a:rPr>
              <a:t> </a:t>
            </a:r>
            <a:endParaRPr lang="it-IT" sz="2400" b="1" dirty="0" smtClean="0">
              <a:solidFill>
                <a:srgbClr val="002060"/>
              </a:solidFill>
              <a:latin typeface="Times New Roman" panose="02020603050405020304" pitchFamily="18" charset="0"/>
              <a:cs typeface="Times New Roman" panose="02020603050405020304" pitchFamily="18" charset="0"/>
            </a:endParaRPr>
          </a:p>
          <a:p>
            <a:pPr algn="ctr">
              <a:lnSpc>
                <a:spcPct val="80000"/>
              </a:lnSpc>
              <a:buFont typeface="Arial" charset="0"/>
              <a:buNone/>
            </a:pPr>
            <a:r>
              <a:rPr lang="en-US" sz="2400" b="1" dirty="0" smtClean="0">
                <a:solidFill>
                  <a:srgbClr val="800080"/>
                </a:solidFill>
                <a:latin typeface="Times New Roman" panose="02020603050405020304" pitchFamily="18" charset="0"/>
                <a:cs typeface="Times New Roman" panose="02020603050405020304" pitchFamily="18" charset="0"/>
              </a:rPr>
              <a:t>Due </a:t>
            </a:r>
            <a:r>
              <a:rPr lang="en-US" sz="2400" b="1" dirty="0" err="1" smtClean="0">
                <a:solidFill>
                  <a:srgbClr val="800080"/>
                </a:solidFill>
                <a:latin typeface="Times New Roman" panose="02020603050405020304" pitchFamily="18" charset="0"/>
                <a:cs typeface="Times New Roman" panose="02020603050405020304" pitchFamily="18" charset="0"/>
              </a:rPr>
              <a:t>significati</a:t>
            </a:r>
            <a:r>
              <a:rPr lang="en-US" sz="2400" b="1" dirty="0" smtClean="0">
                <a:solidFill>
                  <a:srgbClr val="800080"/>
                </a:solidFill>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endParaRPr lang="en-US"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mettere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alla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prova</a:t>
            </a:r>
            <a:r>
              <a:rPr lang="en-US" sz="2400" b="1" dirty="0" smtClean="0">
                <a:latin typeface="Times New Roman" panose="02020603050405020304" pitchFamily="18" charset="0"/>
                <a:cs typeface="Times New Roman" panose="02020603050405020304" pitchFamily="18" charset="0"/>
              </a:rPr>
              <a:t> per </a:t>
            </a:r>
            <a:r>
              <a:rPr lang="en-US" sz="2400" b="1" dirty="0" err="1" smtClean="0">
                <a:latin typeface="Times New Roman" panose="02020603050405020304" pitchFamily="18" charset="0"/>
                <a:cs typeface="Times New Roman" panose="02020603050405020304" pitchFamily="18" charset="0"/>
              </a:rPr>
              <a:t>valutare</a:t>
            </a:r>
            <a:r>
              <a:rPr lang="en-US" sz="2400" b="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tentare</a:t>
            </a:r>
            <a:r>
              <a:rPr lang="en-US" sz="2400" b="1" dirty="0" smtClean="0">
                <a:latin typeface="Times New Roman" panose="02020603050405020304" pitchFamily="18" charset="0"/>
                <a:cs typeface="Times New Roman" panose="02020603050405020304" pitchFamily="18" charset="0"/>
              </a:rPr>
              <a:t> per </a:t>
            </a:r>
            <a:r>
              <a:rPr lang="en-US" sz="2400" b="1" dirty="0" err="1" smtClean="0">
                <a:latin typeface="Times New Roman" panose="02020603050405020304" pitchFamily="18" charset="0"/>
                <a:cs typeface="Times New Roman" panose="02020603050405020304" pitchFamily="18" charset="0"/>
              </a:rPr>
              <a:t>istigare</a:t>
            </a:r>
            <a:r>
              <a:rPr lang="en-US" sz="2400" b="1" dirty="0" smtClean="0">
                <a:latin typeface="Times New Roman" panose="02020603050405020304" pitchFamily="18" charset="0"/>
                <a:cs typeface="Times New Roman" panose="02020603050405020304" pitchFamily="18" charset="0"/>
              </a:rPr>
              <a:t> al </a:t>
            </a:r>
            <a:r>
              <a:rPr lang="en-US" sz="2400" b="1" dirty="0" err="1" smtClean="0">
                <a:latin typeface="Times New Roman" panose="02020603050405020304" pitchFamily="18" charset="0"/>
                <a:cs typeface="Times New Roman" panose="02020603050405020304" pitchFamily="18" charset="0"/>
              </a:rPr>
              <a:t>peccato</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Dio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mise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alla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prova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Abramo</a:t>
            </a:r>
            <a:r>
              <a:rPr lang="en-US" sz="2400" b="1" i="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(Gen 22,1)</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Dio</a:t>
            </a:r>
            <a:r>
              <a:rPr lang="en-US" sz="2400" b="1" i="1" dirty="0" smtClean="0">
                <a:latin typeface="Times New Roman" panose="02020603050405020304" pitchFamily="18" charset="0"/>
                <a:cs typeface="Times New Roman" panose="02020603050405020304" pitchFamily="18" charset="0"/>
              </a:rPr>
              <a:t> non </a:t>
            </a:r>
            <a:r>
              <a:rPr lang="en-US" sz="2400" b="1" i="1" dirty="0" err="1" smtClean="0">
                <a:latin typeface="Times New Roman" panose="02020603050405020304" pitchFamily="18" charset="0"/>
                <a:cs typeface="Times New Roman" panose="02020603050405020304" pitchFamily="18" charset="0"/>
              </a:rPr>
              <a:t>tenta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nessuno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Gc</a:t>
            </a:r>
            <a:r>
              <a:rPr lang="en-US" sz="2400" b="1" dirty="0" smtClean="0">
                <a:latin typeface="Times New Roman" panose="02020603050405020304" pitchFamily="18" charset="0"/>
                <a:cs typeface="Times New Roman" panose="02020603050405020304" pitchFamily="18" charset="0"/>
              </a:rPr>
              <a:t> 1,13)</a:t>
            </a:r>
            <a:endParaRPr lang="it-IT" sz="2400" b="1" dirty="0" smtClean="0">
              <a:latin typeface="Times New Roman" panose="02020603050405020304" pitchFamily="18" charset="0"/>
              <a:cs typeface="Times New Roman" panose="02020603050405020304" pitchFamily="18" charset="0"/>
            </a:endParaRPr>
          </a:p>
          <a:p>
            <a:pPr>
              <a:lnSpc>
                <a:spcPct val="80000"/>
              </a:lnSpc>
              <a:buFont typeface="Arial" charset="0"/>
              <a:buNone/>
            </a:pPr>
            <a:endParaRPr lang="it-IT" sz="18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contenuto 2"/>
          <p:cNvSpPr>
            <a:spLocks noGrp="1"/>
          </p:cNvSpPr>
          <p:nvPr>
            <p:ph idx="1"/>
          </p:nvPr>
        </p:nvSpPr>
        <p:spPr>
          <a:xfrm>
            <a:off x="457200" y="404664"/>
            <a:ext cx="8229600" cy="5721499"/>
          </a:xfrm>
        </p:spPr>
        <p:txBody>
          <a:bodyPr>
            <a:noAutofit/>
          </a:bodyPr>
          <a:lstStyle/>
          <a:p>
            <a:pPr algn="ctr">
              <a:buFont typeface="Arial" charset="0"/>
              <a:buNone/>
            </a:pPr>
            <a:r>
              <a:rPr lang="en-US" sz="2800" b="1" i="1" dirty="0" err="1" smtClean="0">
                <a:solidFill>
                  <a:srgbClr val="C00000"/>
                </a:solidFill>
                <a:latin typeface="Times New Roman" panose="02020603050405020304" pitchFamily="18" charset="0"/>
                <a:cs typeface="Times New Roman" panose="02020603050405020304" pitchFamily="18" charset="0"/>
              </a:rPr>
              <a:t>Gli</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si</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avvicinò</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il</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tentatore</a:t>
            </a:r>
            <a:r>
              <a:rPr lang="en-US" sz="2800" b="1" i="1" dirty="0" smtClean="0">
                <a:solidFill>
                  <a:srgbClr val="C00000"/>
                </a:solidFill>
                <a:latin typeface="Times New Roman" panose="02020603050405020304" pitchFamily="18" charset="0"/>
                <a:cs typeface="Times New Roman" panose="02020603050405020304" pitchFamily="18" charset="0"/>
              </a:rPr>
              <a:t> ...</a:t>
            </a:r>
            <a:r>
              <a:rPr lang="it-IT" sz="2800" b="1" dirty="0" smtClean="0">
                <a:solidFill>
                  <a:srgbClr val="FF9900"/>
                </a:solidFill>
                <a:latin typeface="Times New Roman" panose="02020603050405020304" pitchFamily="18" charset="0"/>
                <a:cs typeface="Times New Roman" panose="02020603050405020304" pitchFamily="18" charset="0"/>
              </a:rPr>
              <a:t/>
            </a:r>
            <a:br>
              <a:rPr lang="it-IT" sz="2800" b="1" dirty="0" smtClean="0">
                <a:solidFill>
                  <a:srgbClr val="FF9900"/>
                </a:solidFill>
                <a:latin typeface="Times New Roman" panose="02020603050405020304" pitchFamily="18" charset="0"/>
                <a:cs typeface="Times New Roman" panose="02020603050405020304" pitchFamily="18" charset="0"/>
              </a:rPr>
            </a:br>
            <a:endParaRPr lang="it-IT" sz="2800" b="1" dirty="0" smtClean="0">
              <a:solidFill>
                <a:srgbClr val="FF9900"/>
              </a:solidFill>
              <a:latin typeface="Times New Roman" panose="02020603050405020304" pitchFamily="18" charset="0"/>
              <a:cs typeface="Times New Roman" panose="02020603050405020304" pitchFamily="18" charset="0"/>
            </a:endParaRPr>
          </a:p>
          <a:p>
            <a:pPr algn="ctr">
              <a:buFont typeface="Arial" charset="0"/>
              <a:buNone/>
            </a:pPr>
            <a:r>
              <a:rPr lang="en-US" sz="2800" b="1" i="1" dirty="0" smtClean="0">
                <a:latin typeface="Times New Roman" panose="02020603050405020304" pitchFamily="18" charset="0"/>
                <a:cs typeface="Times New Roman" panose="02020603050405020304" pitchFamily="18" charset="0"/>
              </a:rPr>
              <a:t> </a:t>
            </a:r>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r>
              <a:rPr lang="el-GR" sz="2800" b="1" i="1" dirty="0" smtClean="0">
                <a:latin typeface="Times New Roman" panose="02020603050405020304" pitchFamily="18" charset="0"/>
                <a:cs typeface="Times New Roman" panose="02020603050405020304" pitchFamily="18" charset="0"/>
              </a:rPr>
              <a:t>προσελθὼν </a:t>
            </a:r>
            <a:r>
              <a:rPr lang="it-IT" sz="2800" b="1" i="1" dirty="0" smtClean="0">
                <a:latin typeface="Times New Roman" panose="02020603050405020304" pitchFamily="18" charset="0"/>
                <a:cs typeface="Times New Roman" panose="02020603050405020304" pitchFamily="18" charset="0"/>
              </a:rPr>
              <a:t>si avvicinò / avvicinatosi</a:t>
            </a:r>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r>
              <a:rPr lang="el-GR" sz="2800" b="1" dirty="0" smtClean="0">
                <a:latin typeface="Times New Roman" panose="02020603050405020304" pitchFamily="18" charset="0"/>
                <a:cs typeface="Times New Roman" panose="02020603050405020304" pitchFamily="18" charset="0"/>
              </a:rPr>
              <a:t>προσέρχομαι </a:t>
            </a:r>
            <a:r>
              <a:rPr lang="it-IT" sz="2800" b="1" dirty="0" smtClean="0">
                <a:latin typeface="Times New Roman" panose="02020603050405020304" pitchFamily="18" charset="0"/>
                <a:cs typeface="Times New Roman" panose="02020603050405020304" pitchFamily="18" charset="0"/>
              </a:rPr>
              <a:t>= </a:t>
            </a:r>
            <a:r>
              <a:rPr lang="it-IT" sz="2800" b="1" i="1" dirty="0" smtClean="0">
                <a:latin typeface="Times New Roman" panose="02020603050405020304" pitchFamily="18" charset="0"/>
                <a:cs typeface="Times New Roman" panose="02020603050405020304" pitchFamily="18" charset="0"/>
              </a:rPr>
              <a:t>venire, </a:t>
            </a:r>
            <a:r>
              <a:rPr lang="it-IT" sz="2800" b="1" i="1" dirty="0" smtClean="0">
                <a:solidFill>
                  <a:srgbClr val="C00000"/>
                </a:solidFill>
                <a:latin typeface="Times New Roman" panose="02020603050405020304" pitchFamily="18" charset="0"/>
                <a:cs typeface="Times New Roman" panose="02020603050405020304" pitchFamily="18" charset="0"/>
              </a:rPr>
              <a:t>avvicinarsi</a:t>
            </a:r>
            <a:r>
              <a:rPr lang="it-IT" sz="2800" b="1" i="1" dirty="0" smtClean="0">
                <a:latin typeface="Times New Roman" panose="02020603050405020304" pitchFamily="18" charset="0"/>
                <a:cs typeface="Times New Roman" panose="02020603050405020304" pitchFamily="18" charset="0"/>
              </a:rPr>
              <a:t>, andare</a:t>
            </a:r>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r>
              <a:rPr lang="it-IT" sz="2800" b="1" i="1" dirty="0" smtClean="0">
                <a:latin typeface="Times New Roman" panose="02020603050405020304" pitchFamily="18" charset="0"/>
                <a:cs typeface="Times New Roman" panose="02020603050405020304" pitchFamily="18" charset="0"/>
              </a:rPr>
              <a:t> </a:t>
            </a:r>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r>
              <a:rPr lang="it-IT" sz="2800" b="1" dirty="0" smtClean="0">
                <a:solidFill>
                  <a:srgbClr val="C00000"/>
                </a:solidFill>
                <a:latin typeface="Times New Roman" panose="02020603050405020304" pitchFamily="18" charset="0"/>
                <a:cs typeface="Times New Roman" panose="02020603050405020304" pitchFamily="18" charset="0"/>
              </a:rPr>
              <a:t>Matteo usa il verbo ben 52 volte</a:t>
            </a:r>
            <a:br>
              <a:rPr lang="it-IT" sz="2800" b="1" dirty="0" smtClean="0">
                <a:solidFill>
                  <a:srgbClr val="C00000"/>
                </a:solidFill>
                <a:latin typeface="Times New Roman" panose="02020603050405020304" pitchFamily="18" charset="0"/>
                <a:cs typeface="Times New Roman" panose="02020603050405020304" pitchFamily="18" charset="0"/>
              </a:rPr>
            </a:br>
            <a:r>
              <a:rPr lang="it-IT" sz="2800" b="1" u="sng" dirty="0" smtClean="0">
                <a:latin typeface="Times New Roman" panose="02020603050405020304" pitchFamily="18" charset="0"/>
                <a:cs typeface="Times New Roman" panose="02020603050405020304" pitchFamily="18" charset="0"/>
              </a:rPr>
              <a:t>Tutti si avvicinano a Gesù</a:t>
            </a:r>
            <a:r>
              <a:rPr lang="it-IT" sz="2800" b="1" dirty="0" smtClean="0">
                <a:latin typeface="Times New Roman" panose="02020603050405020304" pitchFamily="18" charset="0"/>
                <a:cs typeface="Times New Roman" panose="02020603050405020304" pitchFamily="18" charset="0"/>
              </a:rPr>
              <a:t>: </a:t>
            </a:r>
            <a:r>
              <a:rPr lang="it-IT" sz="2800" b="1" i="1" dirty="0" smtClean="0">
                <a:latin typeface="Times New Roman" panose="02020603050405020304" pitchFamily="18" charset="0"/>
                <a:cs typeface="Times New Roman" panose="02020603050405020304" pitchFamily="18" charset="0"/>
              </a:rPr>
              <a:t>malati, scribi, farisei, ...</a:t>
            </a:r>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r>
              <a:rPr lang="it-IT" sz="2800" b="1" u="sng" dirty="0" smtClean="0">
                <a:latin typeface="Times New Roman" panose="02020603050405020304" pitchFamily="18" charset="0"/>
                <a:cs typeface="Times New Roman" panose="02020603050405020304" pitchFamily="18" charset="0"/>
              </a:rPr>
              <a:t>Gesù si avvicina ai discepoli</a:t>
            </a:r>
            <a:r>
              <a:rPr lang="it-IT" sz="2800" b="1" dirty="0" smtClean="0">
                <a:latin typeface="Times New Roman" panose="02020603050405020304" pitchFamily="18" charset="0"/>
                <a:cs typeface="Times New Roman" panose="02020603050405020304" pitchFamily="18" charset="0"/>
              </a:rPr>
              <a:t> (17,7; 28,18)</a:t>
            </a:r>
            <a:br>
              <a:rPr lang="it-IT" sz="2800" b="1" dirty="0" smtClean="0">
                <a:latin typeface="Times New Roman" panose="02020603050405020304" pitchFamily="18" charset="0"/>
                <a:cs typeface="Times New Roman" panose="02020603050405020304" pitchFamily="18" charset="0"/>
              </a:rPr>
            </a:br>
            <a:r>
              <a:rPr lang="it-IT" sz="2800" b="1" u="sng" dirty="0" smtClean="0">
                <a:latin typeface="Times New Roman" panose="02020603050405020304" pitchFamily="18" charset="0"/>
                <a:cs typeface="Times New Roman" panose="02020603050405020304" pitchFamily="18" charset="0"/>
              </a:rPr>
              <a:t>Gesù è l’Emmanuele</a:t>
            </a:r>
            <a:r>
              <a:rPr lang="it-IT" sz="2800" b="1" dirty="0" smtClean="0">
                <a:latin typeface="Times New Roman" panose="02020603050405020304" pitchFamily="18" charset="0"/>
                <a:cs typeface="Times New Roman" panose="02020603050405020304" pitchFamily="18" charset="0"/>
              </a:rPr>
              <a:t>: </a:t>
            </a:r>
            <a:r>
              <a:rPr lang="it-IT" sz="2800" b="1" i="1" dirty="0" smtClean="0">
                <a:latin typeface="Times New Roman" panose="02020603050405020304" pitchFamily="18" charset="0"/>
                <a:cs typeface="Times New Roman" panose="02020603050405020304" pitchFamily="18" charset="0"/>
              </a:rPr>
              <a:t>con noi Dio</a:t>
            </a:r>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r>
              <a:rPr lang="it-IT" sz="2800" b="1" dirty="0" smtClean="0">
                <a:latin typeface="Times New Roman" panose="02020603050405020304" pitchFamily="18" charset="0"/>
                <a:cs typeface="Times New Roman" panose="02020603050405020304" pitchFamily="18" charset="0"/>
              </a:rPr>
              <a:t> </a:t>
            </a:r>
            <a:br>
              <a:rPr lang="it-IT" sz="2800" b="1" dirty="0" smtClean="0">
                <a:latin typeface="Times New Roman" panose="02020603050405020304" pitchFamily="18" charset="0"/>
                <a:cs typeface="Times New Roman" panose="02020603050405020304" pitchFamily="18" charset="0"/>
              </a:rPr>
            </a:br>
            <a:r>
              <a:rPr lang="it-IT" sz="2800" b="1" dirty="0" smtClean="0">
                <a:latin typeface="Times New Roman" panose="02020603050405020304" pitchFamily="18" charset="0"/>
                <a:cs typeface="Times New Roman" panose="02020603050405020304" pitchFamily="18" charset="0"/>
              </a:rPr>
              <a:t>-Tentatore v. 3 :</a:t>
            </a:r>
            <a:r>
              <a:rPr lang="en-US" sz="2800" b="1" i="1" dirty="0" smtClean="0">
                <a:latin typeface="Times New Roman" panose="02020603050405020304" pitchFamily="18" charset="0"/>
                <a:cs typeface="Times New Roman" panose="02020603050405020304" pitchFamily="18" charset="0"/>
              </a:rPr>
              <a:t> Il </a:t>
            </a:r>
            <a:r>
              <a:rPr lang="en-US" sz="2800" b="1" i="1" dirty="0" err="1" smtClean="0">
                <a:latin typeface="Times New Roman" panose="02020603050405020304" pitchFamily="18" charset="0"/>
                <a:cs typeface="Times New Roman" panose="02020603050405020304" pitchFamily="18" charset="0"/>
              </a:rPr>
              <a:t>tentatore</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gli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avvicinò</a:t>
            </a:r>
            <a:r>
              <a:rPr lang="en-US" sz="2800" b="1" i="1" dirty="0" smtClean="0">
                <a:latin typeface="Times New Roman" panose="02020603050405020304" pitchFamily="18" charset="0"/>
                <a:cs typeface="Times New Roman" panose="02020603050405020304" pitchFamily="18" charset="0"/>
              </a:rPr>
              <a:t> ... </a:t>
            </a:r>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r>
              <a:rPr lang="it-IT" sz="2800" b="1" dirty="0" smtClean="0">
                <a:latin typeface="Times New Roman" panose="02020603050405020304" pitchFamily="18" charset="0"/>
                <a:cs typeface="Times New Roman" panose="02020603050405020304" pitchFamily="18" charset="0"/>
              </a:rPr>
              <a:t>-Angeli v. 11:</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degli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angeli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gli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avvicinarono</a:t>
            </a:r>
            <a:r>
              <a:rPr lang="it-IT" sz="2800" b="1" dirty="0" smtClean="0">
                <a:latin typeface="Times New Roman" panose="02020603050405020304" pitchFamily="18" charset="0"/>
                <a:cs typeface="Times New Roman" panose="02020603050405020304" pitchFamily="18" charset="0"/>
              </a:rPr>
              <a:t/>
            </a:r>
            <a:br>
              <a:rPr lang="it-IT" sz="2800" b="1" dirty="0" smtClean="0">
                <a:latin typeface="Times New Roman" panose="02020603050405020304" pitchFamily="18" charset="0"/>
                <a:cs typeface="Times New Roman" panose="02020603050405020304" pitchFamily="18" charset="0"/>
              </a:rPr>
            </a:br>
            <a:endParaRPr lang="it-IT" sz="28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contenuto 2"/>
          <p:cNvSpPr>
            <a:spLocks noGrp="1"/>
          </p:cNvSpPr>
          <p:nvPr>
            <p:ph idx="1"/>
          </p:nvPr>
        </p:nvSpPr>
        <p:spPr>
          <a:xfrm>
            <a:off x="0" y="0"/>
            <a:ext cx="9144000" cy="6669360"/>
          </a:xfrm>
        </p:spPr>
        <p:txBody>
          <a:bodyPr>
            <a:normAutofit fontScale="85000" lnSpcReduction="20000"/>
          </a:bodyPr>
          <a:lstStyle/>
          <a:p>
            <a:pPr algn="ctr">
              <a:buFont typeface="Arial" charset="0"/>
              <a:buNone/>
            </a:pPr>
            <a:r>
              <a:rPr lang="en-US" sz="2800" b="1" i="1" dirty="0" err="1" smtClean="0">
                <a:solidFill>
                  <a:srgbClr val="3366FF"/>
                </a:solidFill>
                <a:latin typeface="Times New Roman" panose="02020603050405020304" pitchFamily="18" charset="0"/>
                <a:cs typeface="Times New Roman" panose="02020603050405020304" pitchFamily="18" charset="0"/>
              </a:rPr>
              <a:t>Quaranta</a:t>
            </a:r>
            <a:r>
              <a:rPr lang="en-US" sz="2800" b="1" i="1" dirty="0" smtClean="0">
                <a:solidFill>
                  <a:srgbClr val="3366FF"/>
                </a:solidFill>
                <a:latin typeface="Times New Roman" panose="02020603050405020304" pitchFamily="18" charset="0"/>
                <a:cs typeface="Times New Roman" panose="02020603050405020304" pitchFamily="18" charset="0"/>
              </a:rPr>
              <a:t> </a:t>
            </a:r>
            <a:r>
              <a:rPr lang="en-US" sz="2800" b="1" i="1" dirty="0" err="1" smtClean="0">
                <a:solidFill>
                  <a:srgbClr val="3366FF"/>
                </a:solidFill>
                <a:latin typeface="Times New Roman" panose="02020603050405020304" pitchFamily="18" charset="0"/>
                <a:cs typeface="Times New Roman" panose="02020603050405020304" pitchFamily="18" charset="0"/>
              </a:rPr>
              <a:t>giorni</a:t>
            </a:r>
            <a:r>
              <a:rPr lang="en-US" sz="2800" b="1" i="1" dirty="0" smtClean="0">
                <a:solidFill>
                  <a:srgbClr val="3366FF"/>
                </a:solidFill>
                <a:latin typeface="Times New Roman" panose="02020603050405020304" pitchFamily="18" charset="0"/>
                <a:cs typeface="Times New Roman" panose="02020603050405020304" pitchFamily="18" charset="0"/>
              </a:rPr>
              <a:t> e </a:t>
            </a:r>
            <a:r>
              <a:rPr lang="en-US" sz="2800" b="1" i="1" dirty="0" err="1" smtClean="0">
                <a:solidFill>
                  <a:srgbClr val="3366FF"/>
                </a:solidFill>
                <a:latin typeface="Times New Roman" panose="02020603050405020304" pitchFamily="18" charset="0"/>
                <a:cs typeface="Times New Roman" panose="02020603050405020304" pitchFamily="18" charset="0"/>
              </a:rPr>
              <a:t>quaranta</a:t>
            </a:r>
            <a:r>
              <a:rPr lang="en-US" sz="2800" b="1" i="1" dirty="0" smtClean="0">
                <a:solidFill>
                  <a:srgbClr val="3366FF"/>
                </a:solidFill>
                <a:latin typeface="Times New Roman" panose="02020603050405020304" pitchFamily="18" charset="0"/>
                <a:cs typeface="Times New Roman" panose="02020603050405020304" pitchFamily="18" charset="0"/>
              </a:rPr>
              <a:t> </a:t>
            </a:r>
            <a:r>
              <a:rPr lang="en-US" sz="2800" b="1" i="1" u="sng" dirty="0" err="1" smtClean="0">
                <a:solidFill>
                  <a:srgbClr val="3366FF"/>
                </a:solidFill>
                <a:latin typeface="Times New Roman" panose="02020603050405020304" pitchFamily="18" charset="0"/>
                <a:cs typeface="Times New Roman" panose="02020603050405020304" pitchFamily="18" charset="0"/>
              </a:rPr>
              <a:t>notti</a:t>
            </a:r>
            <a:endParaRPr lang="it-IT" sz="2800" b="1" i="1" dirty="0" smtClean="0">
              <a:solidFill>
                <a:srgbClr val="3366FF"/>
              </a:solidFill>
              <a:latin typeface="Times New Roman" panose="02020603050405020304" pitchFamily="18" charset="0"/>
              <a:cs typeface="Times New Roman" panose="02020603050405020304" pitchFamily="18" charset="0"/>
            </a:endParaRPr>
          </a:p>
          <a:p>
            <a:pPr>
              <a:buFont typeface="Arial" charset="0"/>
              <a:buNone/>
            </a:pPr>
            <a:endParaRPr lang="en-US" sz="2800" b="1" i="1" dirty="0" smtClean="0">
              <a:latin typeface="Times New Roman" panose="02020603050405020304" pitchFamily="18" charset="0"/>
              <a:cs typeface="Times New Roman" panose="02020603050405020304" pitchFamily="18" charset="0"/>
            </a:endParaRPr>
          </a:p>
          <a:p>
            <a:pPr>
              <a:buFont typeface="Arial" charset="0"/>
              <a:buNone/>
            </a:pPr>
            <a:r>
              <a:rPr lang="en-US" sz="2800" b="1" i="1" dirty="0" smtClean="0">
                <a:latin typeface="Times New Roman" panose="02020603050405020304" pitchFamily="18" charset="0"/>
                <a:cs typeface="Times New Roman" panose="02020603050405020304" pitchFamily="18" charset="0"/>
              </a:rPr>
              <a:t> </a:t>
            </a:r>
            <a:endParaRPr lang="it-IT" sz="2800" b="1" dirty="0" smtClean="0">
              <a:latin typeface="Times New Roman" panose="02020603050405020304" pitchFamily="18" charset="0"/>
              <a:cs typeface="Times New Roman" panose="02020603050405020304" pitchFamily="18" charset="0"/>
            </a:endParaRPr>
          </a:p>
          <a:p>
            <a:pPr algn="ctr">
              <a:buFont typeface="Arial" charset="0"/>
              <a:buNone/>
            </a:pPr>
            <a:r>
              <a:rPr lang="en-US" sz="2800" b="1" dirty="0" err="1" smtClean="0">
                <a:latin typeface="Times New Roman" panose="02020603050405020304" pitchFamily="18" charset="0"/>
                <a:cs typeface="Times New Roman" panose="02020603050405020304" pitchFamily="18" charset="0"/>
              </a:rPr>
              <a:t>Esplicito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riferimento</a:t>
            </a:r>
            <a:r>
              <a:rPr lang="en-US" sz="2800" b="1" dirty="0" smtClean="0">
                <a:latin typeface="Times New Roman" panose="02020603050405020304" pitchFamily="18" charset="0"/>
                <a:cs typeface="Times New Roman" panose="02020603050405020304" pitchFamily="18" charset="0"/>
              </a:rPr>
              <a:t> a </a:t>
            </a:r>
            <a:r>
              <a:rPr lang="en-US" sz="2800" b="1" dirty="0" err="1" smtClean="0">
                <a:latin typeface="Times New Roman" panose="02020603050405020304" pitchFamily="18" charset="0"/>
                <a:cs typeface="Times New Roman" panose="02020603050405020304" pitchFamily="18" charset="0"/>
              </a:rPr>
              <a:t>Mosè</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sul</a:t>
            </a:r>
            <a:r>
              <a:rPr lang="en-US" sz="2800" b="1" dirty="0" smtClean="0">
                <a:latin typeface="Times New Roman" panose="02020603050405020304" pitchFamily="18" charset="0"/>
                <a:cs typeface="Times New Roman" panose="02020603050405020304" pitchFamily="18" charset="0"/>
              </a:rPr>
              <a:t> Sinai: </a:t>
            </a:r>
          </a:p>
          <a:p>
            <a:pPr algn="ctr">
              <a:buFont typeface="Arial" charset="0"/>
              <a:buNone/>
            </a:pPr>
            <a:endParaRPr lang="it-IT" sz="2800" b="1" dirty="0" smtClean="0">
              <a:latin typeface="Times New Roman" panose="02020603050405020304" pitchFamily="18" charset="0"/>
              <a:cs typeface="Times New Roman" panose="02020603050405020304" pitchFamily="18" charset="0"/>
            </a:endParaRPr>
          </a:p>
          <a:p>
            <a:pPr algn="ctr">
              <a:buFont typeface="Arial" charset="0"/>
              <a:buNone/>
            </a:pPr>
            <a:r>
              <a:rPr lang="en-US" sz="2800" b="1" i="1" dirty="0" err="1" smtClean="0">
                <a:latin typeface="Times New Roman" panose="02020603050405020304" pitchFamily="18" charset="0"/>
                <a:cs typeface="Times New Roman" panose="02020603050405020304" pitchFamily="18" charset="0"/>
              </a:rPr>
              <a:t>Mosè</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rimase</a:t>
            </a:r>
            <a:r>
              <a:rPr lang="en-US" sz="2800" b="1" i="1" dirty="0" smtClean="0">
                <a:latin typeface="Times New Roman" panose="02020603050405020304" pitchFamily="18" charset="0"/>
                <a:cs typeface="Times New Roman" panose="02020603050405020304" pitchFamily="18" charset="0"/>
              </a:rPr>
              <a:t> con </a:t>
            </a:r>
            <a:r>
              <a:rPr lang="en-US" sz="2800" b="1" i="1" dirty="0" err="1" smtClean="0">
                <a:latin typeface="Times New Roman" panose="02020603050405020304" pitchFamily="18" charset="0"/>
                <a:cs typeface="Times New Roman" panose="02020603050405020304" pitchFamily="18" charset="0"/>
              </a:rPr>
              <a:t>il</a:t>
            </a:r>
            <a:r>
              <a:rPr lang="en-US" sz="2800" b="1" i="1" dirty="0" smtClean="0">
                <a:latin typeface="Times New Roman" panose="02020603050405020304" pitchFamily="18" charset="0"/>
                <a:cs typeface="Times New Roman" panose="02020603050405020304" pitchFamily="18" charset="0"/>
              </a:rPr>
              <a:t> Signore </a:t>
            </a:r>
            <a:r>
              <a:rPr lang="en-US" sz="2800" i="1" dirty="0" err="1" smtClean="0">
                <a:latin typeface="Times New Roman" panose="02020603050405020304" pitchFamily="18" charset="0"/>
                <a:cs typeface="Times New Roman" panose="02020603050405020304" pitchFamily="18" charset="0"/>
              </a:rPr>
              <a:t>quaranta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giorni</a:t>
            </a:r>
            <a:r>
              <a:rPr lang="en-US" sz="2800" i="1" dirty="0" smtClean="0">
                <a:latin typeface="Times New Roman" panose="02020603050405020304" pitchFamily="18" charset="0"/>
                <a:cs typeface="Times New Roman" panose="02020603050405020304" pitchFamily="18" charset="0"/>
              </a:rPr>
              <a:t> e </a:t>
            </a:r>
            <a:r>
              <a:rPr lang="en-US" sz="2800" i="1" dirty="0" err="1" smtClean="0">
                <a:latin typeface="Times New Roman" panose="02020603050405020304" pitchFamily="18" charset="0"/>
                <a:cs typeface="Times New Roman" panose="02020603050405020304" pitchFamily="18" charset="0"/>
              </a:rPr>
              <a:t>quaranta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notti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senza</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smtClean="0">
                <a:solidFill>
                  <a:srgbClr val="C00000"/>
                </a:solidFill>
                <a:latin typeface="Times New Roman" panose="02020603050405020304" pitchFamily="18" charset="0"/>
                <a:cs typeface="Times New Roman" panose="02020603050405020304" pitchFamily="18" charset="0"/>
              </a:rPr>
              <a:t>mangiar</a:t>
            </a:r>
            <a:r>
              <a:rPr lang="en-US" sz="2800" b="1" i="1" dirty="0" smtClean="0">
                <a:solidFill>
                  <a:srgbClr val="C00000"/>
                </a:solidFill>
                <a:latin typeface="Times New Roman" panose="02020603050405020304" pitchFamily="18" charset="0"/>
                <a:cs typeface="Times New Roman" panose="02020603050405020304" pitchFamily="18" charset="0"/>
              </a:rPr>
              <a:t> pane </a:t>
            </a:r>
            <a:endParaRPr lang="it-IT" sz="2800" b="1" dirty="0" smtClean="0">
              <a:solidFill>
                <a:srgbClr val="C00000"/>
              </a:solidFill>
              <a:latin typeface="Times New Roman" panose="02020603050405020304" pitchFamily="18" charset="0"/>
              <a:cs typeface="Times New Roman" panose="02020603050405020304" pitchFamily="18" charset="0"/>
            </a:endParaRPr>
          </a:p>
          <a:p>
            <a:pPr algn="ctr">
              <a:buFont typeface="Arial" charset="0"/>
              <a:buNone/>
            </a:pPr>
            <a:r>
              <a:rPr lang="en-US" sz="2800" b="1" i="1" dirty="0" smtClean="0">
                <a:latin typeface="Times New Roman" panose="02020603050405020304" pitchFamily="18" charset="0"/>
                <a:cs typeface="Times New Roman" panose="02020603050405020304" pitchFamily="18" charset="0"/>
              </a:rPr>
              <a:t>e </a:t>
            </a:r>
            <a:r>
              <a:rPr lang="en-US" sz="2800" b="1" i="1" dirty="0" err="1" smtClean="0">
                <a:latin typeface="Times New Roman" panose="02020603050405020304" pitchFamily="18" charset="0"/>
                <a:cs typeface="Times New Roman" panose="02020603050405020304" pitchFamily="18" charset="0"/>
              </a:rPr>
              <a:t>senza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bere</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acqua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Egli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scrisse</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sulle</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tavole</a:t>
            </a:r>
            <a:r>
              <a:rPr lang="en-US" sz="2800" b="1" i="1" dirty="0" smtClean="0">
                <a:latin typeface="Times New Roman" panose="02020603050405020304" pitchFamily="18" charset="0"/>
                <a:cs typeface="Times New Roman" panose="02020603050405020304" pitchFamily="18" charset="0"/>
              </a:rPr>
              <a:t> le parole </a:t>
            </a:r>
            <a:r>
              <a:rPr lang="en-US" sz="2800" b="1" i="1" dirty="0" err="1" smtClean="0">
                <a:latin typeface="Times New Roman" panose="02020603050405020304" pitchFamily="18" charset="0"/>
                <a:cs typeface="Times New Roman" panose="02020603050405020304" pitchFamily="18" charset="0"/>
              </a:rPr>
              <a:t>dell'alleanza</a:t>
            </a:r>
            <a:r>
              <a:rPr lang="en-US" sz="2800" b="1" i="1" dirty="0" smtClean="0">
                <a:latin typeface="Times New Roman" panose="02020603050405020304" pitchFamily="18" charset="0"/>
                <a:cs typeface="Times New Roman" panose="02020603050405020304" pitchFamily="18" charset="0"/>
              </a:rPr>
              <a:t>, le </a:t>
            </a:r>
            <a:r>
              <a:rPr lang="en-US" sz="2800" b="1" i="1" dirty="0" err="1" smtClean="0">
                <a:latin typeface="Times New Roman" panose="02020603050405020304" pitchFamily="18" charset="0"/>
                <a:cs typeface="Times New Roman" panose="02020603050405020304" pitchFamily="18" charset="0"/>
              </a:rPr>
              <a:t>dieci</a:t>
            </a:r>
            <a:r>
              <a:rPr lang="en-US" sz="2800" b="1" i="1" dirty="0" smtClean="0">
                <a:latin typeface="Times New Roman" panose="02020603050405020304" pitchFamily="18" charset="0"/>
                <a:cs typeface="Times New Roman" panose="02020603050405020304" pitchFamily="18" charset="0"/>
              </a:rPr>
              <a:t> parole.</a:t>
            </a:r>
            <a:endParaRPr lang="it-IT" sz="2800" b="1" dirty="0" smtClean="0">
              <a:latin typeface="Times New Roman" panose="02020603050405020304" pitchFamily="18" charset="0"/>
              <a:cs typeface="Times New Roman" panose="02020603050405020304" pitchFamily="18" charset="0"/>
            </a:endParaRPr>
          </a:p>
          <a:p>
            <a:pPr algn="ctr">
              <a:buFont typeface="Arial" charset="0"/>
              <a:buNone/>
            </a:pPr>
            <a:r>
              <a:rPr lang="en-US" sz="2800" b="1" dirty="0" smtClean="0">
                <a:latin typeface="Times New Roman" panose="02020603050405020304" pitchFamily="18" charset="0"/>
                <a:cs typeface="Times New Roman" panose="02020603050405020304" pitchFamily="18" charset="0"/>
              </a:rPr>
              <a:t>(Es 34,28)</a:t>
            </a:r>
          </a:p>
          <a:p>
            <a:pPr algn="ctr">
              <a:buFont typeface="Arial" charset="0"/>
              <a:buNone/>
            </a:pPr>
            <a:endParaRPr lang="it-IT" sz="2800" b="1" dirty="0" smtClean="0">
              <a:latin typeface="Times New Roman" panose="02020603050405020304" pitchFamily="18" charset="0"/>
              <a:cs typeface="Times New Roman" panose="02020603050405020304" pitchFamily="18" charset="0"/>
            </a:endParaRPr>
          </a:p>
          <a:p>
            <a:pPr algn="ctr">
              <a:buFont typeface="Arial" charset="0"/>
              <a:buNone/>
            </a:pPr>
            <a:r>
              <a:rPr lang="en-US" sz="2800" b="1" i="1" dirty="0" err="1" smtClean="0">
                <a:latin typeface="Times New Roman" panose="02020603050405020304" pitchFamily="18" charset="0"/>
                <a:cs typeface="Times New Roman" panose="02020603050405020304" pitchFamily="18" charset="0"/>
              </a:rPr>
              <a:t>Quando</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io</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salii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sul</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monte</a:t>
            </a:r>
            <a:r>
              <a:rPr lang="en-US" sz="2800" b="1" i="1" dirty="0" smtClean="0">
                <a:latin typeface="Times New Roman" panose="02020603050405020304" pitchFamily="18" charset="0"/>
                <a:cs typeface="Times New Roman" panose="02020603050405020304" pitchFamily="18" charset="0"/>
              </a:rPr>
              <a:t> a </a:t>
            </a:r>
            <a:r>
              <a:rPr lang="en-US" sz="2800" b="1" i="1" dirty="0" err="1" smtClean="0">
                <a:latin typeface="Times New Roman" panose="02020603050405020304" pitchFamily="18" charset="0"/>
                <a:cs typeface="Times New Roman" panose="02020603050405020304" pitchFamily="18" charset="0"/>
              </a:rPr>
              <a:t>prendere</a:t>
            </a:r>
            <a:r>
              <a:rPr lang="en-US" sz="2800" b="1" i="1" dirty="0" smtClean="0">
                <a:latin typeface="Times New Roman" panose="02020603050405020304" pitchFamily="18" charset="0"/>
                <a:cs typeface="Times New Roman" panose="02020603050405020304" pitchFamily="18" charset="0"/>
              </a:rPr>
              <a:t> le </a:t>
            </a:r>
            <a:r>
              <a:rPr lang="en-US" sz="2800" b="1" i="1" dirty="0" err="1" smtClean="0">
                <a:latin typeface="Times New Roman" panose="02020603050405020304" pitchFamily="18" charset="0"/>
                <a:cs typeface="Times New Roman" panose="02020603050405020304" pitchFamily="18" charset="0"/>
              </a:rPr>
              <a:t>tavole</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di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pietra</a:t>
            </a:r>
            <a:r>
              <a:rPr lang="en-US" sz="2800" b="1" i="1" dirty="0" smtClean="0">
                <a:latin typeface="Times New Roman" panose="02020603050405020304" pitchFamily="18" charset="0"/>
                <a:cs typeface="Times New Roman" panose="02020603050405020304" pitchFamily="18" charset="0"/>
              </a:rPr>
              <a:t>, le </a:t>
            </a:r>
            <a:r>
              <a:rPr lang="en-US" sz="2800" b="1" i="1" dirty="0" err="1" smtClean="0">
                <a:latin typeface="Times New Roman" panose="02020603050405020304" pitchFamily="18" charset="0"/>
                <a:cs typeface="Times New Roman" panose="02020603050405020304" pitchFamily="18" charset="0"/>
              </a:rPr>
              <a:t>tavole</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dell'alleanza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che</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il</a:t>
            </a:r>
            <a:r>
              <a:rPr lang="en-US" sz="2800" b="1" i="1" dirty="0" smtClean="0">
                <a:latin typeface="Times New Roman" panose="02020603050405020304" pitchFamily="18" charset="0"/>
                <a:cs typeface="Times New Roman" panose="02020603050405020304" pitchFamily="18" charset="0"/>
              </a:rPr>
              <a:t> Signore </a:t>
            </a:r>
            <a:r>
              <a:rPr lang="en-US" sz="2800" b="1" i="1" dirty="0" err="1" smtClean="0">
                <a:latin typeface="Times New Roman" panose="02020603050405020304" pitchFamily="18" charset="0"/>
                <a:cs typeface="Times New Roman" panose="02020603050405020304" pitchFamily="18" charset="0"/>
              </a:rPr>
              <a:t>aveva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stabilito</a:t>
            </a:r>
            <a:r>
              <a:rPr lang="en-US" sz="2800" b="1" i="1" dirty="0" smtClean="0">
                <a:latin typeface="Times New Roman" panose="02020603050405020304" pitchFamily="18" charset="0"/>
                <a:cs typeface="Times New Roman" panose="02020603050405020304" pitchFamily="18" charset="0"/>
              </a:rPr>
              <a:t> con </a:t>
            </a:r>
            <a:r>
              <a:rPr lang="en-US" sz="2800" b="1" i="1" dirty="0" err="1" smtClean="0">
                <a:latin typeface="Times New Roman" panose="02020603050405020304" pitchFamily="18" charset="0"/>
                <a:cs typeface="Times New Roman" panose="02020603050405020304" pitchFamily="18" charset="0"/>
              </a:rPr>
              <a:t>voi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rimasi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sul</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monte</a:t>
            </a:r>
            <a:r>
              <a:rPr lang="en-US" sz="2800" b="1"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quaranta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giorni</a:t>
            </a:r>
            <a:r>
              <a:rPr lang="en-US" sz="2800" i="1" dirty="0" smtClean="0">
                <a:latin typeface="Times New Roman" panose="02020603050405020304" pitchFamily="18" charset="0"/>
                <a:cs typeface="Times New Roman" panose="02020603050405020304" pitchFamily="18" charset="0"/>
              </a:rPr>
              <a:t> e </a:t>
            </a:r>
            <a:r>
              <a:rPr lang="en-US" sz="2800" i="1" dirty="0" err="1" smtClean="0">
                <a:latin typeface="Times New Roman" panose="02020603050405020304" pitchFamily="18" charset="0"/>
                <a:cs typeface="Times New Roman" panose="02020603050405020304" pitchFamily="18" charset="0"/>
              </a:rPr>
              <a:t>quaranta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notti</a:t>
            </a:r>
            <a:r>
              <a:rPr lang="en-US" sz="2800" b="1" i="1" dirty="0" smtClean="0">
                <a:latin typeface="Times New Roman" panose="02020603050405020304" pitchFamily="18" charset="0"/>
                <a:cs typeface="Times New Roman" panose="02020603050405020304" pitchFamily="18" charset="0"/>
              </a:rPr>
              <a:t>,</a:t>
            </a:r>
            <a:endParaRPr lang="it-IT" sz="2800" b="1" dirty="0" smtClean="0">
              <a:latin typeface="Times New Roman" panose="02020603050405020304" pitchFamily="18" charset="0"/>
              <a:cs typeface="Times New Roman" panose="02020603050405020304" pitchFamily="18" charset="0"/>
            </a:endParaRPr>
          </a:p>
          <a:p>
            <a:pPr algn="ctr">
              <a:buFont typeface="Arial" charset="0"/>
              <a:buNone/>
            </a:pP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senza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mangiare</a:t>
            </a:r>
            <a:r>
              <a:rPr lang="en-US" sz="2800" b="1" i="1" dirty="0" smtClean="0">
                <a:latin typeface="Times New Roman" panose="02020603050405020304" pitchFamily="18" charset="0"/>
                <a:cs typeface="Times New Roman" panose="02020603050405020304" pitchFamily="18" charset="0"/>
              </a:rPr>
              <a:t> pane </a:t>
            </a:r>
            <a:r>
              <a:rPr lang="en-US" sz="2800" b="1" i="1" dirty="0" err="1" smtClean="0">
                <a:latin typeface="Times New Roman" panose="02020603050405020304" pitchFamily="18" charset="0"/>
                <a:cs typeface="Times New Roman" panose="02020603050405020304" pitchFamily="18" charset="0"/>
              </a:rPr>
              <a:t>né</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bere</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acqua</a:t>
            </a:r>
            <a:r>
              <a:rPr lang="en-US" sz="2800" b="1" i="1" dirty="0" smtClean="0">
                <a:latin typeface="Times New Roman" panose="02020603050405020304" pitchFamily="18" charset="0"/>
                <a:cs typeface="Times New Roman" panose="02020603050405020304" pitchFamily="18" charset="0"/>
              </a:rPr>
              <a:t>.</a:t>
            </a:r>
            <a:endParaRPr lang="it-IT" sz="2800" b="1" dirty="0" smtClean="0">
              <a:latin typeface="Times New Roman" panose="02020603050405020304" pitchFamily="18" charset="0"/>
              <a:cs typeface="Times New Roman" panose="02020603050405020304" pitchFamily="18" charset="0"/>
            </a:endParaRPr>
          </a:p>
          <a:p>
            <a:pPr algn="ctr">
              <a:buFont typeface="Arial" charset="0"/>
              <a:buNone/>
            </a:pP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Dt</a:t>
            </a:r>
            <a:r>
              <a:rPr lang="en-US" sz="2800" b="1" dirty="0" smtClean="0">
                <a:latin typeface="Times New Roman" panose="02020603050405020304" pitchFamily="18" charset="0"/>
                <a:cs typeface="Times New Roman" panose="02020603050405020304" pitchFamily="18" charset="0"/>
              </a:rPr>
              <a:t> 9,9)</a:t>
            </a:r>
            <a:endParaRPr lang="it-IT" sz="2800" b="1" dirty="0" smtClean="0">
              <a:latin typeface="Times New Roman" panose="02020603050405020304" pitchFamily="18" charset="0"/>
              <a:cs typeface="Times New Roman" panose="02020603050405020304" pitchFamily="18" charset="0"/>
            </a:endParaRPr>
          </a:p>
          <a:p>
            <a:pPr algn="ctr">
              <a:buFont typeface="Arial" charset="0"/>
              <a:buNone/>
            </a:pPr>
            <a:r>
              <a:rPr lang="en-US" sz="2800" b="1" dirty="0" smtClean="0">
                <a:latin typeface="Times New Roman" panose="02020603050405020304" pitchFamily="18" charset="0"/>
                <a:cs typeface="Times New Roman" panose="02020603050405020304" pitchFamily="18" charset="0"/>
              </a:rPr>
              <a:t> </a:t>
            </a:r>
            <a:endParaRPr lang="it-IT" sz="2800" b="1" dirty="0" smtClean="0">
              <a:latin typeface="Times New Roman" panose="02020603050405020304" pitchFamily="18" charset="0"/>
              <a:cs typeface="Times New Roman" panose="02020603050405020304" pitchFamily="18" charset="0"/>
            </a:endParaRPr>
          </a:p>
          <a:p>
            <a:pPr algn="ctr">
              <a:buFont typeface="Arial" charset="0"/>
              <a:buNone/>
            </a:pPr>
            <a:r>
              <a:rPr lang="en-US" sz="2800" b="1" dirty="0" smtClean="0">
                <a:solidFill>
                  <a:srgbClr val="C00000"/>
                </a:solidFill>
                <a:latin typeface="Times New Roman" panose="02020603050405020304" pitchFamily="18" charset="0"/>
                <a:cs typeface="Times New Roman" panose="02020603050405020304" pitchFamily="18" charset="0"/>
              </a:rPr>
              <a:t>Prima </a:t>
            </a:r>
            <a:r>
              <a:rPr lang="en-US" sz="2800" b="1" dirty="0" err="1" smtClean="0">
                <a:solidFill>
                  <a:srgbClr val="C00000"/>
                </a:solidFill>
                <a:latin typeface="Times New Roman" panose="02020603050405020304" pitchFamily="18" charset="0"/>
                <a:cs typeface="Times New Roman" panose="02020603050405020304" pitchFamily="18" charset="0"/>
              </a:rPr>
              <a:t>Mosè</a:t>
            </a:r>
            <a:r>
              <a:rPr lang="en-US" sz="2800" b="1" dirty="0" smtClean="0">
                <a:solidFill>
                  <a:srgbClr val="C00000"/>
                </a:solidFill>
                <a:latin typeface="Times New Roman" panose="02020603050405020304" pitchFamily="18" charset="0"/>
                <a:cs typeface="Times New Roman" panose="02020603050405020304" pitchFamily="18" charset="0"/>
              </a:rPr>
              <a:t> ... </a:t>
            </a:r>
            <a:r>
              <a:rPr lang="en-US" sz="2800" b="1" dirty="0" err="1" smtClean="0">
                <a:solidFill>
                  <a:srgbClr val="C00000"/>
                </a:solidFill>
                <a:latin typeface="Times New Roman" panose="02020603050405020304" pitchFamily="18" charset="0"/>
                <a:cs typeface="Times New Roman" panose="02020603050405020304" pitchFamily="18" charset="0"/>
              </a:rPr>
              <a:t>ora</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Gesù</a:t>
            </a:r>
            <a:r>
              <a:rPr lang="en-US" sz="2800" b="1" dirty="0" smtClean="0">
                <a:solidFill>
                  <a:srgbClr val="C00000"/>
                </a:solidFill>
                <a:latin typeface="Times New Roman" panose="02020603050405020304" pitchFamily="18" charset="0"/>
                <a:cs typeface="Times New Roman" panose="02020603050405020304" pitchFamily="18" charset="0"/>
              </a:rPr>
              <a:t>!</a:t>
            </a:r>
            <a:endParaRPr lang="it-IT" sz="2800" b="1" dirty="0" smtClean="0">
              <a:solidFill>
                <a:srgbClr val="C00000"/>
              </a:solidFill>
              <a:latin typeface="Times New Roman" panose="02020603050405020304" pitchFamily="18" charset="0"/>
              <a:cs typeface="Times New Roman" panose="02020603050405020304" pitchFamily="18" charset="0"/>
            </a:endParaRPr>
          </a:p>
          <a:p>
            <a:pPr algn="ctr">
              <a:buFont typeface="Arial" charset="0"/>
              <a:buNone/>
            </a:pPr>
            <a:endParaRPr lang="it-IT" sz="1800" b="1"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9472"/>
            <a:ext cx="9144000" cy="6838528"/>
          </a:xfrm>
        </p:spPr>
        <p:txBody>
          <a:bodyPr>
            <a:normAutofit fontScale="92500" lnSpcReduction="10000"/>
          </a:bodyPr>
          <a:lstStyle/>
          <a:p>
            <a:pPr>
              <a:lnSpc>
                <a:spcPct val="90000"/>
              </a:lnSpc>
              <a:buFont typeface="Arial" charset="0"/>
              <a:buNone/>
            </a:pPr>
            <a:endParaRPr lang="en-US" sz="1400" b="1" i="1" dirty="0" smtClean="0"/>
          </a:p>
          <a:p>
            <a:pPr algn="ctr">
              <a:lnSpc>
                <a:spcPct val="90000"/>
              </a:lnSpc>
              <a:buFont typeface="Arial" charset="0"/>
              <a:buNone/>
            </a:pPr>
            <a:r>
              <a:rPr lang="it-IT" sz="2800" b="1" dirty="0" smtClean="0">
                <a:solidFill>
                  <a:srgbClr val="800000"/>
                </a:solidFill>
              </a:rPr>
              <a:t>Prima prova</a:t>
            </a:r>
          </a:p>
          <a:p>
            <a:pPr algn="ctr">
              <a:lnSpc>
                <a:spcPct val="90000"/>
              </a:lnSpc>
              <a:buFont typeface="Arial" charset="0"/>
              <a:buNone/>
            </a:pPr>
            <a:r>
              <a:rPr lang="it-IT" sz="1400" b="1" dirty="0" smtClean="0"/>
              <a:t>(</a:t>
            </a:r>
            <a:r>
              <a:rPr lang="it-IT" sz="1400" b="1" dirty="0" err="1" smtClean="0"/>
              <a:t>vv</a:t>
            </a:r>
            <a:r>
              <a:rPr lang="it-IT" sz="1400" b="1" dirty="0" smtClean="0"/>
              <a:t>. 3-4)</a:t>
            </a:r>
          </a:p>
          <a:p>
            <a:pPr>
              <a:lnSpc>
                <a:spcPct val="90000"/>
              </a:lnSpc>
              <a:buFont typeface="Arial" charset="0"/>
              <a:buNone/>
            </a:pPr>
            <a:endParaRPr lang="it-IT" sz="2400" b="1" dirty="0" smtClean="0">
              <a:latin typeface="Times New Roman" panose="02020603050405020304" pitchFamily="18" charset="0"/>
              <a:cs typeface="Times New Roman" panose="02020603050405020304" pitchFamily="18" charset="0"/>
            </a:endParaRPr>
          </a:p>
          <a:p>
            <a:pPr algn="ctr">
              <a:lnSpc>
                <a:spcPct val="90000"/>
              </a:lnSpc>
              <a:buFont typeface="Arial" charset="0"/>
              <a:buNone/>
            </a:pPr>
            <a:r>
              <a:rPr lang="it-IT" sz="2400" b="1" dirty="0" smtClean="0">
                <a:solidFill>
                  <a:srgbClr val="FFC000"/>
                </a:solidFill>
                <a:latin typeface="Times New Roman" panose="02020603050405020304" pitchFamily="18" charset="0"/>
                <a:cs typeface="Times New Roman" panose="02020603050405020304" pitchFamily="18" charset="0"/>
              </a:rPr>
              <a:t>Luogo: </a:t>
            </a:r>
            <a:r>
              <a:rPr lang="it-IT" sz="2400" b="1" i="1" u="sng" dirty="0" smtClean="0">
                <a:solidFill>
                  <a:srgbClr val="FFC000"/>
                </a:solidFill>
                <a:latin typeface="Times New Roman" panose="02020603050405020304" pitchFamily="18" charset="0"/>
                <a:cs typeface="Times New Roman" panose="02020603050405020304" pitchFamily="18" charset="0"/>
              </a:rPr>
              <a:t>deserto</a:t>
            </a:r>
            <a:endParaRPr lang="en-US" sz="2400" b="1" i="1" dirty="0" smtClean="0">
              <a:solidFill>
                <a:srgbClr val="FFC000"/>
              </a:solidFill>
              <a:latin typeface="Times New Roman" panose="02020603050405020304" pitchFamily="18" charset="0"/>
              <a:cs typeface="Times New Roman" panose="02020603050405020304" pitchFamily="18" charset="0"/>
            </a:endParaRPr>
          </a:p>
          <a:p>
            <a:pPr algn="ctr">
              <a:lnSpc>
                <a:spcPct val="90000"/>
              </a:lnSpc>
              <a:buFont typeface="Arial" charset="0"/>
              <a:buNone/>
            </a:pPr>
            <a:r>
              <a:rPr lang="en-US" sz="2400" b="1" i="1" dirty="0" smtClean="0">
                <a:latin typeface="Times New Roman" panose="02020603050405020304" pitchFamily="18" charset="0"/>
                <a:cs typeface="Times New Roman" panose="02020603050405020304" pitchFamily="18" charset="0"/>
              </a:rPr>
              <a:t>Se </a:t>
            </a:r>
            <a:r>
              <a:rPr lang="en-US" sz="2400" b="1" i="1" dirty="0" err="1" smtClean="0">
                <a:latin typeface="Times New Roman" panose="02020603050405020304" pitchFamily="18" charset="0"/>
                <a:cs typeface="Times New Roman" panose="02020603050405020304" pitchFamily="18" charset="0"/>
              </a:rPr>
              <a:t>tu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sei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Figlio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Dio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queste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pietre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diventino</a:t>
            </a:r>
            <a:r>
              <a:rPr lang="en-US" sz="2400" b="1" i="1" dirty="0" smtClean="0">
                <a:latin typeface="Times New Roman" panose="02020603050405020304" pitchFamily="18" charset="0"/>
                <a:cs typeface="Times New Roman" panose="02020603050405020304" pitchFamily="18" charset="0"/>
              </a:rPr>
              <a:t> pane </a:t>
            </a:r>
            <a:endParaRPr lang="it-IT" sz="2400" b="1" dirty="0" smtClean="0">
              <a:latin typeface="Times New Roman" panose="02020603050405020304" pitchFamily="18" charset="0"/>
              <a:cs typeface="Times New Roman" panose="02020603050405020304" pitchFamily="18" charset="0"/>
            </a:endParaRPr>
          </a:p>
          <a:p>
            <a:pPr algn="ctr">
              <a:lnSpc>
                <a:spcPct val="90000"/>
              </a:lnSpc>
              <a:buFont typeface="Arial" charset="0"/>
              <a:buNone/>
            </a:pPr>
            <a:r>
              <a:rPr lang="en-US" sz="2400" b="1" i="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gn="ctr">
              <a:lnSpc>
                <a:spcPct val="90000"/>
              </a:lnSpc>
              <a:buFont typeface="Arial" charset="0"/>
              <a:buNone/>
            </a:pPr>
            <a:r>
              <a:rPr lang="en-US" sz="2400" b="1" i="1" dirty="0" smtClean="0">
                <a:latin typeface="Times New Roman" panose="02020603050405020304" pitchFamily="18" charset="0"/>
                <a:cs typeface="Times New Roman" panose="02020603050405020304" pitchFamily="18" charset="0"/>
              </a:rPr>
              <a:t>Se </a:t>
            </a:r>
            <a:r>
              <a:rPr lang="en-US" sz="2400" b="1" i="1" dirty="0" err="1" smtClean="0">
                <a:latin typeface="Times New Roman" panose="02020603050405020304" pitchFamily="18" charset="0"/>
                <a:cs typeface="Times New Roman" panose="02020603050405020304" pitchFamily="18" charset="0"/>
              </a:rPr>
              <a:t>tu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sei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Figlio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Dio</a:t>
            </a:r>
            <a:r>
              <a:rPr lang="en-US" sz="2400" b="1" i="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introduzione</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alle</a:t>
            </a:r>
            <a:r>
              <a:rPr lang="en-US" sz="2400" b="1" dirty="0" smtClean="0">
                <a:latin typeface="Times New Roman" panose="02020603050405020304" pitchFamily="18" charset="0"/>
                <a:cs typeface="Times New Roman" panose="02020603050405020304" pitchFamily="18" charset="0"/>
              </a:rPr>
              <a:t> prime due </a:t>
            </a:r>
            <a:r>
              <a:rPr lang="en-US" sz="2400" b="1" dirty="0" err="1" smtClean="0">
                <a:latin typeface="Times New Roman" panose="02020603050405020304" pitchFamily="18" charset="0"/>
                <a:cs typeface="Times New Roman" panose="02020603050405020304" pitchFamily="18" charset="0"/>
              </a:rPr>
              <a:t>tentazioni</a:t>
            </a:r>
            <a:endParaRPr lang="it-IT" sz="2400" b="1" dirty="0" smtClean="0">
              <a:latin typeface="Times New Roman" panose="02020603050405020304" pitchFamily="18" charset="0"/>
              <a:cs typeface="Times New Roman" panose="02020603050405020304" pitchFamily="18" charset="0"/>
            </a:endParaRPr>
          </a:p>
          <a:p>
            <a:pPr algn="ctr">
              <a:lnSpc>
                <a:spcPct val="90000"/>
              </a:lnSpc>
              <a:buFont typeface="Arial" charset="0"/>
              <a:buNone/>
            </a:pPr>
            <a:r>
              <a:rPr lang="en-US" sz="2400" b="1" dirty="0" err="1" smtClean="0">
                <a:latin typeface="Times New Roman" panose="02020603050405020304" pitchFamily="18" charset="0"/>
                <a:cs typeface="Times New Roman" panose="02020603050405020304" pitchFamily="18" charset="0"/>
              </a:rPr>
              <a:t>Istigazione</a:t>
            </a:r>
            <a:r>
              <a:rPr lang="en-US" sz="2400" b="1" dirty="0" smtClean="0">
                <a:latin typeface="Times New Roman" panose="02020603050405020304" pitchFamily="18" charset="0"/>
                <a:cs typeface="Times New Roman" panose="02020603050405020304" pitchFamily="18" charset="0"/>
              </a:rPr>
              <a:t> a </a:t>
            </a:r>
            <a:r>
              <a:rPr lang="en-US" sz="2400" b="1" dirty="0" err="1" smtClean="0">
                <a:latin typeface="Times New Roman" panose="02020603050405020304" pitchFamily="18" charset="0"/>
                <a:cs typeface="Times New Roman" panose="02020603050405020304" pitchFamily="18" charset="0"/>
              </a:rPr>
              <a:t>dover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dar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prova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sé</a:t>
            </a:r>
            <a:r>
              <a:rPr lang="en-US" sz="2400" b="1" dirty="0" smtClean="0">
                <a:latin typeface="Times New Roman" panose="02020603050405020304" pitchFamily="18" charset="0"/>
                <a:cs typeface="Times New Roman" panose="02020603050405020304" pitchFamily="18" charset="0"/>
              </a:rPr>
              <a:t>!</a:t>
            </a:r>
            <a:endParaRPr lang="it-IT" sz="2400" b="1" dirty="0" smtClean="0">
              <a:latin typeface="Times New Roman" panose="02020603050405020304" pitchFamily="18" charset="0"/>
              <a:cs typeface="Times New Roman" panose="02020603050405020304" pitchFamily="18" charset="0"/>
            </a:endParaRPr>
          </a:p>
          <a:p>
            <a:pPr algn="ctr">
              <a:lnSpc>
                <a:spcPct val="90000"/>
              </a:lnSpc>
              <a:buFont typeface="Arial" charset="0"/>
              <a:buNone/>
            </a:pPr>
            <a:r>
              <a:rPr lang="it-IT" sz="2400" b="1" i="1" dirty="0" smtClean="0">
                <a:latin typeface="Times New Roman" panose="02020603050405020304" pitchFamily="18" charset="0"/>
                <a:cs typeface="Times New Roman" panose="02020603050405020304" pitchFamily="18" charset="0"/>
              </a:rPr>
              <a:t> </a:t>
            </a:r>
            <a:endParaRPr lang="it-IT" sz="2400" b="1" dirty="0" smtClean="0">
              <a:latin typeface="Times New Roman" panose="02020603050405020304" pitchFamily="18" charset="0"/>
              <a:cs typeface="Times New Roman" panose="02020603050405020304" pitchFamily="18" charset="0"/>
            </a:endParaRPr>
          </a:p>
          <a:p>
            <a:pPr algn="ctr">
              <a:lnSpc>
                <a:spcPct val="90000"/>
              </a:lnSpc>
              <a:buFont typeface="Arial" charset="0"/>
              <a:buNone/>
            </a:pPr>
            <a:r>
              <a:rPr lang="it-IT" sz="2400" b="1" dirty="0" smtClean="0">
                <a:latin typeface="Times New Roman" panose="02020603050405020304" pitchFamily="18" charset="0"/>
                <a:cs typeface="Times New Roman" panose="02020603050405020304" pitchFamily="18" charset="0"/>
              </a:rPr>
              <a:t>Risposta di Gesù:</a:t>
            </a:r>
          </a:p>
          <a:p>
            <a:pPr algn="ctr">
              <a:lnSpc>
                <a:spcPct val="90000"/>
              </a:lnSpc>
              <a:buFont typeface="Arial" charset="0"/>
              <a:buNone/>
            </a:pPr>
            <a:r>
              <a:rPr lang="it-IT" sz="2400" b="1" dirty="0" err="1" smtClean="0">
                <a:solidFill>
                  <a:srgbClr val="C00000"/>
                </a:solidFill>
                <a:latin typeface="Times New Roman" panose="02020603050405020304" pitchFamily="18" charset="0"/>
                <a:cs typeface="Times New Roman" panose="02020603050405020304" pitchFamily="18" charset="0"/>
              </a:rPr>
              <a:t>-Mt</a:t>
            </a:r>
            <a:r>
              <a:rPr lang="it-IT" sz="2400" b="1" dirty="0" smtClean="0">
                <a:solidFill>
                  <a:srgbClr val="C00000"/>
                </a:solidFill>
                <a:latin typeface="Times New Roman" panose="02020603050405020304" pitchFamily="18" charset="0"/>
                <a:cs typeface="Times New Roman" panose="02020603050405020304" pitchFamily="18" charset="0"/>
              </a:rPr>
              <a:t> 4, </a:t>
            </a:r>
            <a:r>
              <a:rPr lang="it-IT" sz="2400" b="1" dirty="0" err="1" smtClean="0">
                <a:solidFill>
                  <a:srgbClr val="C00000"/>
                </a:solidFill>
                <a:latin typeface="Times New Roman" panose="02020603050405020304" pitchFamily="18" charset="0"/>
                <a:cs typeface="Times New Roman" panose="02020603050405020304" pitchFamily="18" charset="0"/>
              </a:rPr>
              <a:t>4</a:t>
            </a:r>
            <a:r>
              <a:rPr lang="it-IT" sz="2400" b="1" dirty="0" smtClean="0">
                <a:solidFill>
                  <a:srgbClr val="C00000"/>
                </a:solidFill>
                <a:latin typeface="Times New Roman" panose="02020603050405020304" pitchFamily="18" charset="0"/>
                <a:cs typeface="Times New Roman" panose="02020603050405020304" pitchFamily="18" charset="0"/>
              </a:rPr>
              <a:t>  </a:t>
            </a:r>
            <a:r>
              <a:rPr lang="en-US" sz="2400" b="1" i="1" dirty="0" smtClean="0">
                <a:solidFill>
                  <a:srgbClr val="C00000"/>
                </a:solidFill>
                <a:latin typeface="Times New Roman" panose="02020603050405020304" pitchFamily="18" charset="0"/>
                <a:cs typeface="Times New Roman" panose="02020603050405020304" pitchFamily="18" charset="0"/>
              </a:rPr>
              <a:t>Non </a:t>
            </a:r>
            <a:r>
              <a:rPr lang="en-US" sz="2400" b="1" i="1" dirty="0" err="1" smtClean="0">
                <a:solidFill>
                  <a:srgbClr val="C00000"/>
                </a:solidFill>
                <a:latin typeface="Times New Roman" panose="02020603050405020304" pitchFamily="18" charset="0"/>
                <a:cs typeface="Times New Roman" panose="02020603050405020304" pitchFamily="18" charset="0"/>
              </a:rPr>
              <a:t>di</a:t>
            </a:r>
            <a:r>
              <a:rPr lang="en-US" sz="2400" b="1" i="1" dirty="0" smtClean="0">
                <a:solidFill>
                  <a:srgbClr val="C00000"/>
                </a:solidFill>
                <a:latin typeface="Times New Roman" panose="02020603050405020304" pitchFamily="18" charset="0"/>
                <a:cs typeface="Times New Roman" panose="02020603050405020304" pitchFamily="18" charset="0"/>
              </a:rPr>
              <a:t> solo pane </a:t>
            </a:r>
            <a:r>
              <a:rPr lang="en-US" sz="2400" b="1" i="1" dirty="0" err="1" smtClean="0">
                <a:solidFill>
                  <a:srgbClr val="C00000"/>
                </a:solidFill>
                <a:latin typeface="Times New Roman" panose="02020603050405020304" pitchFamily="18" charset="0"/>
                <a:cs typeface="Times New Roman" panose="02020603050405020304" pitchFamily="18" charset="0"/>
              </a:rPr>
              <a:t>vivrà</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l'uomo</a:t>
            </a:r>
            <a:r>
              <a:rPr lang="en-US" sz="2400" b="1" i="1" dirty="0" smtClean="0">
                <a:solidFill>
                  <a:srgbClr val="C00000"/>
                </a:solidFill>
                <a:latin typeface="Times New Roman" panose="02020603050405020304" pitchFamily="18" charset="0"/>
                <a:cs typeface="Times New Roman" panose="02020603050405020304" pitchFamily="18" charset="0"/>
              </a:rPr>
              <a:t>, </a:t>
            </a:r>
            <a:endParaRPr lang="it-IT" sz="2400" b="1" dirty="0" smtClean="0">
              <a:solidFill>
                <a:srgbClr val="C00000"/>
              </a:solidFill>
              <a:latin typeface="Times New Roman" panose="02020603050405020304" pitchFamily="18" charset="0"/>
              <a:cs typeface="Times New Roman" panose="02020603050405020304" pitchFamily="18" charset="0"/>
            </a:endParaRPr>
          </a:p>
          <a:p>
            <a:pPr algn="ctr">
              <a:lnSpc>
                <a:spcPct val="90000"/>
              </a:lnSpc>
              <a:buFont typeface="Arial" charset="0"/>
              <a:buNone/>
            </a:pPr>
            <a:r>
              <a:rPr lang="en-US" sz="2400" b="1" i="1" dirty="0" smtClean="0">
                <a:solidFill>
                  <a:srgbClr val="C00000"/>
                </a:solidFill>
                <a:latin typeface="Times New Roman" panose="02020603050405020304" pitchFamily="18" charset="0"/>
                <a:cs typeface="Times New Roman" panose="02020603050405020304" pitchFamily="18" charset="0"/>
              </a:rPr>
              <a:t>ma </a:t>
            </a:r>
            <a:r>
              <a:rPr lang="en-US" sz="2400" b="1" i="1" dirty="0" err="1" smtClean="0">
                <a:solidFill>
                  <a:srgbClr val="C00000"/>
                </a:solidFill>
                <a:latin typeface="Times New Roman" panose="02020603050405020304" pitchFamily="18" charset="0"/>
                <a:cs typeface="Times New Roman" panose="02020603050405020304" pitchFamily="18" charset="0"/>
              </a:rPr>
              <a:t>di</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ogni</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parola</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che</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esce</a:t>
            </a:r>
            <a:r>
              <a:rPr lang="en-US" sz="2400" b="1" i="1" dirty="0" smtClean="0">
                <a:solidFill>
                  <a:srgbClr val="C00000"/>
                </a:solidFill>
                <a:latin typeface="Times New Roman" panose="02020603050405020304" pitchFamily="18" charset="0"/>
                <a:cs typeface="Times New Roman" panose="02020603050405020304" pitchFamily="18" charset="0"/>
              </a:rPr>
              <a:t> </a:t>
            </a:r>
            <a:endParaRPr lang="it-IT" sz="2400" b="1" dirty="0" smtClean="0">
              <a:solidFill>
                <a:srgbClr val="C00000"/>
              </a:solidFill>
              <a:latin typeface="Times New Roman" panose="02020603050405020304" pitchFamily="18" charset="0"/>
              <a:cs typeface="Times New Roman" panose="02020603050405020304" pitchFamily="18" charset="0"/>
            </a:endParaRPr>
          </a:p>
          <a:p>
            <a:pPr algn="ctr">
              <a:lnSpc>
                <a:spcPct val="90000"/>
              </a:lnSpc>
              <a:buFont typeface="Arial" charset="0"/>
              <a:buNone/>
            </a:pPr>
            <a:r>
              <a:rPr lang="en-US" sz="2400" b="1" i="1" dirty="0" err="1" smtClean="0">
                <a:solidFill>
                  <a:srgbClr val="C00000"/>
                </a:solidFill>
                <a:latin typeface="Times New Roman" panose="02020603050405020304" pitchFamily="18" charset="0"/>
                <a:cs typeface="Times New Roman" panose="02020603050405020304" pitchFamily="18" charset="0"/>
              </a:rPr>
              <a:t>dalla</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bocca</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di</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Dio</a:t>
            </a:r>
            <a:endParaRPr lang="en-US" sz="2400" b="1" i="1" dirty="0" smtClean="0">
              <a:solidFill>
                <a:srgbClr val="C00000"/>
              </a:solidFill>
              <a:latin typeface="Times New Roman" panose="02020603050405020304" pitchFamily="18" charset="0"/>
              <a:cs typeface="Times New Roman" panose="02020603050405020304" pitchFamily="18" charset="0"/>
            </a:endParaRPr>
          </a:p>
          <a:p>
            <a:pPr algn="ctr">
              <a:lnSpc>
                <a:spcPct val="90000"/>
              </a:lnSpc>
              <a:buFont typeface="Arial" charset="0"/>
              <a:buNone/>
            </a:pPr>
            <a:r>
              <a:rPr lang="en-US" sz="2400" b="1" i="1" dirty="0" smtClean="0">
                <a:latin typeface="Times New Roman" panose="02020603050405020304" pitchFamily="18" charset="0"/>
                <a:cs typeface="Times New Roman" panose="02020603050405020304" pitchFamily="18" charset="0"/>
              </a:rPr>
              <a:t>-</a:t>
            </a:r>
            <a:r>
              <a:rPr lang="it-IT" sz="2400" b="1" dirty="0" err="1" smtClean="0">
                <a:latin typeface="Times New Roman" panose="02020603050405020304" pitchFamily="18" charset="0"/>
                <a:cs typeface="Times New Roman" panose="02020603050405020304" pitchFamily="18" charset="0"/>
              </a:rPr>
              <a:t>Dt</a:t>
            </a:r>
            <a:r>
              <a:rPr lang="it-IT" sz="2400" b="1" dirty="0" smtClean="0">
                <a:latin typeface="Times New Roman" panose="02020603050405020304" pitchFamily="18" charset="0"/>
                <a:cs typeface="Times New Roman" panose="02020603050405020304" pitchFamily="18" charset="0"/>
              </a:rPr>
              <a:t> 8,3  </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l'uomo</a:t>
            </a:r>
            <a:r>
              <a:rPr lang="en-US" sz="2400" b="1" i="1" dirty="0" smtClean="0">
                <a:latin typeface="Times New Roman" panose="02020603050405020304" pitchFamily="18" charset="0"/>
                <a:cs typeface="Times New Roman" panose="02020603050405020304" pitchFamily="18" charset="0"/>
              </a:rPr>
              <a:t> non vive </a:t>
            </a:r>
            <a:r>
              <a:rPr lang="en-US" sz="2400" b="1" i="1" dirty="0" err="1" smtClean="0">
                <a:latin typeface="Times New Roman" panose="02020603050405020304" pitchFamily="18" charset="0"/>
                <a:cs typeface="Times New Roman" panose="02020603050405020304" pitchFamily="18" charset="0"/>
              </a:rPr>
              <a:t>soltanto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di</a:t>
            </a:r>
            <a:r>
              <a:rPr lang="en-US" sz="2400" b="1" i="1" dirty="0" smtClean="0">
                <a:latin typeface="Times New Roman" panose="02020603050405020304" pitchFamily="18" charset="0"/>
                <a:cs typeface="Times New Roman" panose="02020603050405020304" pitchFamily="18" charset="0"/>
              </a:rPr>
              <a:t> pane, ma </a:t>
            </a:r>
            <a:r>
              <a:rPr lang="en-US" sz="2400" b="1" i="1" dirty="0" err="1" smtClean="0">
                <a:latin typeface="Times New Roman" panose="02020603050405020304" pitchFamily="18" charset="0"/>
                <a:cs typeface="Times New Roman" panose="02020603050405020304" pitchFamily="18" charset="0"/>
              </a:rPr>
              <a:t>che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l'uomo</a:t>
            </a:r>
            <a:r>
              <a:rPr lang="en-US" sz="2400" b="1" i="1" dirty="0" smtClean="0">
                <a:latin typeface="Times New Roman" panose="02020603050405020304" pitchFamily="18" charset="0"/>
                <a:cs typeface="Times New Roman" panose="02020603050405020304" pitchFamily="18" charset="0"/>
              </a:rPr>
              <a:t> vive </a:t>
            </a:r>
            <a:r>
              <a:rPr lang="en-US" sz="2400" b="1" i="1" dirty="0" err="1" smtClean="0">
                <a:latin typeface="Times New Roman" panose="02020603050405020304" pitchFamily="18" charset="0"/>
                <a:cs typeface="Times New Roman" panose="02020603050405020304" pitchFamily="18" charset="0"/>
              </a:rPr>
              <a:t>di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quanto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esce</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dalla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bocca</a:t>
            </a:r>
            <a:r>
              <a:rPr lang="en-US" sz="2400" b="1" i="1" dirty="0" smtClean="0">
                <a:latin typeface="Times New Roman" panose="02020603050405020304" pitchFamily="18" charset="0"/>
                <a:cs typeface="Times New Roman" panose="02020603050405020304" pitchFamily="18" charset="0"/>
              </a:rPr>
              <a:t> del Signore</a:t>
            </a:r>
          </a:p>
          <a:p>
            <a:pPr algn="ctr">
              <a:lnSpc>
                <a:spcPct val="90000"/>
              </a:lnSpc>
              <a:buFont typeface="Arial" charset="0"/>
              <a:buNone/>
            </a:pPr>
            <a:r>
              <a:rPr lang="it-IT" sz="2400" b="1" dirty="0" smtClean="0">
                <a:latin typeface="Times New Roman" panose="02020603050405020304" pitchFamily="18" charset="0"/>
                <a:cs typeface="Times New Roman" panose="02020603050405020304" pitchFamily="18" charset="0"/>
              </a:rPr>
              <a:t>Gesù risponde citando la Sacra Scrittura</a:t>
            </a:r>
          </a:p>
          <a:p>
            <a:pPr algn="ctr">
              <a:lnSpc>
                <a:spcPct val="90000"/>
              </a:lnSpc>
              <a:buFont typeface="Arial" charset="0"/>
              <a:buNone/>
            </a:pPr>
            <a:endParaRPr lang="it-IT" sz="2400" b="1" i="1" dirty="0" smtClean="0">
              <a:latin typeface="Times New Roman" panose="02020603050405020304" pitchFamily="18" charset="0"/>
              <a:cs typeface="Times New Roman" panose="02020603050405020304" pitchFamily="18" charset="0"/>
            </a:endParaRPr>
          </a:p>
          <a:p>
            <a:pPr algn="ctr">
              <a:lnSpc>
                <a:spcPct val="90000"/>
              </a:lnSpc>
              <a:buFont typeface="Arial" charset="0"/>
              <a:buNone/>
            </a:pPr>
            <a:r>
              <a:rPr lang="it-IT" sz="2400" b="1" i="1" dirty="0" smtClean="0">
                <a:solidFill>
                  <a:srgbClr val="C00000"/>
                </a:solidFill>
                <a:latin typeface="Times New Roman" panose="02020603050405020304" pitchFamily="18" charset="0"/>
                <a:cs typeface="Times New Roman" panose="02020603050405020304" pitchFamily="18" charset="0"/>
              </a:rPr>
              <a:t>Bocca di Dio </a:t>
            </a:r>
            <a:r>
              <a:rPr lang="it-IT" sz="2400" b="1" dirty="0" smtClean="0">
                <a:latin typeface="Times New Roman" panose="02020603050405020304" pitchFamily="18" charset="0"/>
                <a:cs typeface="Times New Roman" panose="02020603050405020304" pitchFamily="18" charset="0"/>
              </a:rPr>
              <a:t>= simbolo della Parola divina (Filone) Per mezzo di Essa si realizza la creazione,  si fornisce il popolo di una Legge</a:t>
            </a:r>
          </a:p>
          <a:p>
            <a:pPr>
              <a:lnSpc>
                <a:spcPct val="90000"/>
              </a:lnSpc>
              <a:buFont typeface="Arial" charset="0"/>
              <a:buNone/>
            </a:pPr>
            <a:endParaRPr lang="it-IT" sz="1800" b="1"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a:xfrm>
            <a:off x="457200" y="274638"/>
            <a:ext cx="8229600" cy="939784"/>
          </a:xfrm>
        </p:spPr>
        <p:txBody>
          <a:bodyPr/>
          <a:lstStyle/>
          <a:p>
            <a:r>
              <a:rPr lang="it-IT" dirty="0" smtClean="0"/>
              <a:t>Seconda prova </a:t>
            </a:r>
            <a:r>
              <a:rPr lang="it-IT" sz="1800" dirty="0" err="1" smtClean="0"/>
              <a:t>vv</a:t>
            </a:r>
            <a:r>
              <a:rPr lang="it-IT" sz="1800" dirty="0" smtClean="0"/>
              <a:t>. 5-7</a:t>
            </a:r>
            <a:endParaRPr lang="it-IT" dirty="0" smtClean="0"/>
          </a:p>
        </p:txBody>
      </p:sp>
      <p:sp>
        <p:nvSpPr>
          <p:cNvPr id="20482" name="Segnaposto contenuto 2"/>
          <p:cNvSpPr>
            <a:spLocks noGrp="1"/>
          </p:cNvSpPr>
          <p:nvPr>
            <p:ph idx="1"/>
          </p:nvPr>
        </p:nvSpPr>
        <p:spPr/>
        <p:txBody>
          <a:bodyPr/>
          <a:lstStyle/>
          <a:p>
            <a:pPr algn="ctr">
              <a:buNone/>
            </a:pPr>
            <a:r>
              <a:rPr lang="it-IT" sz="2400" b="1" dirty="0" smtClean="0">
                <a:solidFill>
                  <a:srgbClr val="C00000"/>
                </a:solidFill>
                <a:latin typeface="Times New Roman" panose="02020603050405020304" pitchFamily="18" charset="0"/>
                <a:cs typeface="Times New Roman" panose="02020603050405020304" pitchFamily="18" charset="0"/>
              </a:rPr>
              <a:t>Luogo: </a:t>
            </a:r>
            <a:r>
              <a:rPr lang="it-IT" sz="2400" b="1" i="1" u="sng" dirty="0" smtClean="0">
                <a:solidFill>
                  <a:srgbClr val="C00000"/>
                </a:solidFill>
                <a:latin typeface="Times New Roman" panose="02020603050405020304" pitchFamily="18" charset="0"/>
                <a:cs typeface="Times New Roman" panose="02020603050405020304" pitchFamily="18" charset="0"/>
              </a:rPr>
              <a:t>santuario</a:t>
            </a:r>
            <a:endParaRPr lang="it-IT" sz="2400" b="1" dirty="0" smtClean="0">
              <a:solidFill>
                <a:srgbClr val="C00000"/>
              </a:solidFill>
              <a:latin typeface="Times New Roman" panose="02020603050405020304" pitchFamily="18" charset="0"/>
              <a:cs typeface="Times New Roman" panose="02020603050405020304" pitchFamily="18" charset="0"/>
            </a:endParaRPr>
          </a:p>
          <a:p>
            <a:pPr algn="ctr">
              <a:buNone/>
            </a:pPr>
            <a:r>
              <a:rPr lang="it-IT" sz="2000" b="1" i="1" dirty="0" smtClean="0">
                <a:solidFill>
                  <a:srgbClr val="0070C0"/>
                </a:solidFill>
                <a:latin typeface="Times New Roman" panose="02020603050405020304" pitchFamily="18" charset="0"/>
                <a:cs typeface="Times New Roman" panose="02020603050405020304" pitchFamily="18" charset="0"/>
              </a:rPr>
              <a:t> </a:t>
            </a:r>
            <a:r>
              <a:rPr lang="it-IT" sz="2000" b="1" dirty="0" smtClean="0">
                <a:solidFill>
                  <a:srgbClr val="0070C0"/>
                </a:solidFill>
                <a:latin typeface="Times New Roman" panose="02020603050405020304" pitchFamily="18" charset="0"/>
                <a:cs typeface="Times New Roman" panose="02020603050405020304" pitchFamily="18" charset="0"/>
              </a:rPr>
              <a:t>A)</a:t>
            </a:r>
            <a:r>
              <a:rPr lang="it-IT" sz="2000" b="1" i="1" dirty="0" smtClean="0">
                <a:solidFill>
                  <a:srgbClr val="0070C0"/>
                </a:solidFill>
                <a:latin typeface="Times New Roman" panose="02020603050405020304" pitchFamily="18" charset="0"/>
                <a:cs typeface="Times New Roman" panose="02020603050405020304" pitchFamily="18" charset="0"/>
              </a:rPr>
              <a:t>Città santa </a:t>
            </a:r>
            <a:r>
              <a:rPr lang="it-IT" sz="2000" b="1" dirty="0" smtClean="0">
                <a:solidFill>
                  <a:srgbClr val="0070C0"/>
                </a:solidFill>
                <a:latin typeface="Times New Roman" panose="02020603050405020304" pitchFamily="18" charset="0"/>
                <a:cs typeface="Times New Roman" panose="02020603050405020304" pitchFamily="18" charset="0"/>
              </a:rPr>
              <a:t>= </a:t>
            </a:r>
            <a:r>
              <a:rPr lang="it-IT" sz="2000" b="1" i="1" dirty="0" smtClean="0">
                <a:solidFill>
                  <a:srgbClr val="0070C0"/>
                </a:solidFill>
                <a:latin typeface="Times New Roman" panose="02020603050405020304" pitchFamily="18" charset="0"/>
                <a:cs typeface="Times New Roman" panose="02020603050405020304" pitchFamily="18" charset="0"/>
              </a:rPr>
              <a:t>Gerusalemme</a:t>
            </a:r>
            <a:endParaRPr lang="it-IT" sz="2000" b="1" dirty="0" smtClean="0">
              <a:solidFill>
                <a:srgbClr val="0070C0"/>
              </a:solidFill>
              <a:latin typeface="Times New Roman" panose="02020603050405020304" pitchFamily="18" charset="0"/>
              <a:cs typeface="Times New Roman" panose="02020603050405020304" pitchFamily="18" charset="0"/>
            </a:endParaRPr>
          </a:p>
          <a:p>
            <a:pPr algn="ctr">
              <a:buNone/>
            </a:pPr>
            <a:r>
              <a:rPr lang="it-IT" sz="2000" b="1" dirty="0" smtClean="0">
                <a:solidFill>
                  <a:srgbClr val="0070C0"/>
                </a:solidFill>
                <a:latin typeface="Times New Roman" panose="02020603050405020304" pitchFamily="18" charset="0"/>
                <a:cs typeface="Times New Roman" panose="02020603050405020304" pitchFamily="18" charset="0"/>
              </a:rPr>
              <a:t>B)</a:t>
            </a:r>
            <a:r>
              <a:rPr lang="it-IT" sz="2000" b="1" i="1" dirty="0" smtClean="0">
                <a:solidFill>
                  <a:srgbClr val="0070C0"/>
                </a:solidFill>
                <a:latin typeface="Times New Roman" panose="02020603050405020304" pitchFamily="18" charset="0"/>
                <a:cs typeface="Times New Roman" panose="02020603050405020304" pitchFamily="18" charset="0"/>
              </a:rPr>
              <a:t>Pinnacolo </a:t>
            </a:r>
            <a:r>
              <a:rPr lang="it-IT" sz="2000" b="1" dirty="0" smtClean="0">
                <a:solidFill>
                  <a:srgbClr val="0070C0"/>
                </a:solidFill>
                <a:latin typeface="Times New Roman" panose="02020603050405020304" pitchFamily="18" charset="0"/>
                <a:cs typeface="Times New Roman" panose="02020603050405020304" pitchFamily="18" charset="0"/>
              </a:rPr>
              <a:t>= parte più alta</a:t>
            </a:r>
          </a:p>
          <a:p>
            <a:pPr algn="ctr">
              <a:buNone/>
            </a:pPr>
            <a:r>
              <a:rPr lang="it-IT" sz="2000" b="1" dirty="0" smtClean="0">
                <a:solidFill>
                  <a:srgbClr val="0070C0"/>
                </a:solidFill>
                <a:latin typeface="Times New Roman" panose="02020603050405020304" pitchFamily="18" charset="0"/>
                <a:cs typeface="Times New Roman" panose="02020603050405020304" pitchFamily="18" charset="0"/>
              </a:rPr>
              <a:t>C)</a:t>
            </a:r>
            <a:r>
              <a:rPr lang="it-IT" sz="2000" b="1" i="1" dirty="0" smtClean="0">
                <a:solidFill>
                  <a:srgbClr val="0070C0"/>
                </a:solidFill>
                <a:latin typeface="Times New Roman" panose="02020603050405020304" pitchFamily="18" charset="0"/>
                <a:cs typeface="Times New Roman" panose="02020603050405020304" pitchFamily="18" charset="0"/>
              </a:rPr>
              <a:t>Tempio </a:t>
            </a:r>
            <a:r>
              <a:rPr lang="it-IT" sz="2000" b="1" dirty="0" smtClean="0">
                <a:solidFill>
                  <a:srgbClr val="0070C0"/>
                </a:solidFill>
                <a:latin typeface="Times New Roman" panose="02020603050405020304" pitchFamily="18" charset="0"/>
                <a:cs typeface="Times New Roman" panose="02020603050405020304" pitchFamily="18" charset="0"/>
              </a:rPr>
              <a:t>(meglio) </a:t>
            </a:r>
            <a:r>
              <a:rPr lang="it-IT" sz="2000" b="1" i="1" dirty="0" smtClean="0">
                <a:solidFill>
                  <a:srgbClr val="0070C0"/>
                </a:solidFill>
                <a:latin typeface="Times New Roman" panose="02020603050405020304" pitchFamily="18" charset="0"/>
                <a:cs typeface="Times New Roman" panose="02020603050405020304" pitchFamily="18" charset="0"/>
              </a:rPr>
              <a:t>Santuario</a:t>
            </a:r>
            <a:endParaRPr lang="it-IT" sz="2000" b="1" dirty="0" smtClean="0">
              <a:solidFill>
                <a:srgbClr val="0070C0"/>
              </a:solidFill>
              <a:latin typeface="Times New Roman" panose="02020603050405020304" pitchFamily="18" charset="0"/>
              <a:cs typeface="Times New Roman" panose="02020603050405020304" pitchFamily="18" charset="0"/>
            </a:endParaRPr>
          </a:p>
          <a:p>
            <a:pPr algn="ctr"/>
            <a:r>
              <a:rPr lang="el-GR" sz="2000" b="1" dirty="0" smtClean="0">
                <a:solidFill>
                  <a:srgbClr val="0070C0"/>
                </a:solidFill>
                <a:latin typeface="Times New Roman" panose="02020603050405020304" pitchFamily="18" charset="0"/>
                <a:cs typeface="Times New Roman" panose="02020603050405020304" pitchFamily="18" charset="0"/>
              </a:rPr>
              <a:t>ἱερόν </a:t>
            </a:r>
            <a:r>
              <a:rPr lang="it-IT" sz="2000" b="1" dirty="0" smtClean="0">
                <a:solidFill>
                  <a:srgbClr val="0070C0"/>
                </a:solidFill>
                <a:latin typeface="Times New Roman" panose="02020603050405020304" pitchFamily="18" charset="0"/>
                <a:cs typeface="Times New Roman" panose="02020603050405020304" pitchFamily="18" charset="0"/>
              </a:rPr>
              <a:t>= </a:t>
            </a:r>
            <a:r>
              <a:rPr lang="it-IT" sz="2000" b="1" i="1" dirty="0" smtClean="0">
                <a:solidFill>
                  <a:srgbClr val="0070C0"/>
                </a:solidFill>
                <a:latin typeface="Times New Roman" panose="02020603050405020304" pitchFamily="18" charset="0"/>
                <a:cs typeface="Times New Roman" panose="02020603050405020304" pitchFamily="18" charset="0"/>
              </a:rPr>
              <a:t>santuario</a:t>
            </a:r>
            <a:endParaRPr lang="it-IT" sz="2000" b="1" dirty="0" smtClean="0">
              <a:solidFill>
                <a:srgbClr val="0070C0"/>
              </a:solidFill>
              <a:latin typeface="Times New Roman" panose="02020603050405020304" pitchFamily="18" charset="0"/>
              <a:cs typeface="Times New Roman" panose="02020603050405020304" pitchFamily="18" charset="0"/>
            </a:endParaRPr>
          </a:p>
          <a:p>
            <a:pPr algn="ctr"/>
            <a:r>
              <a:rPr lang="el-GR" sz="2000" b="1" dirty="0" smtClean="0">
                <a:solidFill>
                  <a:srgbClr val="0070C0"/>
                </a:solidFill>
                <a:latin typeface="Times New Roman" panose="02020603050405020304" pitchFamily="18" charset="0"/>
                <a:cs typeface="Times New Roman" panose="02020603050405020304" pitchFamily="18" charset="0"/>
              </a:rPr>
              <a:t>ναός </a:t>
            </a:r>
            <a:r>
              <a:rPr lang="it-IT" sz="2000" b="1" dirty="0" smtClean="0">
                <a:solidFill>
                  <a:srgbClr val="0070C0"/>
                </a:solidFill>
                <a:latin typeface="Times New Roman" panose="02020603050405020304" pitchFamily="18" charset="0"/>
                <a:cs typeface="Times New Roman" panose="02020603050405020304" pitchFamily="18" charset="0"/>
              </a:rPr>
              <a:t>= </a:t>
            </a:r>
            <a:r>
              <a:rPr lang="it-IT" sz="2000" b="1" i="1" dirty="0" smtClean="0">
                <a:solidFill>
                  <a:srgbClr val="0070C0"/>
                </a:solidFill>
                <a:latin typeface="Times New Roman" panose="02020603050405020304" pitchFamily="18" charset="0"/>
                <a:cs typeface="Times New Roman" panose="02020603050405020304" pitchFamily="18" charset="0"/>
              </a:rPr>
              <a:t>tempio</a:t>
            </a:r>
            <a:endParaRPr lang="it-IT" sz="2000" b="1" dirty="0" smtClean="0">
              <a:solidFill>
                <a:srgbClr val="0070C0"/>
              </a:solidFill>
              <a:latin typeface="Times New Roman" panose="02020603050405020304" pitchFamily="18" charset="0"/>
              <a:cs typeface="Times New Roman" panose="02020603050405020304" pitchFamily="18" charset="0"/>
            </a:endParaRPr>
          </a:p>
          <a:p>
            <a:pPr algn="ctr"/>
            <a:r>
              <a:rPr lang="it-IT" sz="2000" b="1" dirty="0" smtClean="0">
                <a:solidFill>
                  <a:srgbClr val="C00000"/>
                </a:solidFill>
                <a:latin typeface="Times New Roman" panose="02020603050405020304" pitchFamily="18" charset="0"/>
                <a:cs typeface="Times New Roman" panose="02020603050405020304" pitchFamily="18" charset="0"/>
              </a:rPr>
              <a:t>L’insieme: portici, cortili, tempio, recinzioni, ... tutto!  </a:t>
            </a:r>
          </a:p>
          <a:p>
            <a:pPr algn="ctr"/>
            <a:r>
              <a:rPr lang="it-IT" sz="2000" b="1" dirty="0" smtClean="0">
                <a:solidFill>
                  <a:srgbClr val="C00000"/>
                </a:solidFill>
                <a:latin typeface="Times New Roman" panose="02020603050405020304" pitchFamily="18" charset="0"/>
                <a:cs typeface="Times New Roman" panose="02020603050405020304" pitchFamily="18" charset="0"/>
              </a:rPr>
              <a:t>Tempio vero e proprio, dentro il terzo recinto, </a:t>
            </a:r>
          </a:p>
          <a:p>
            <a:pPr algn="ctr">
              <a:buNone/>
            </a:pPr>
            <a:r>
              <a:rPr lang="it-IT" sz="2000" b="1" dirty="0" smtClean="0">
                <a:solidFill>
                  <a:srgbClr val="C00000"/>
                </a:solidFill>
                <a:latin typeface="Times New Roman" panose="02020603050405020304" pitchFamily="18" charset="0"/>
                <a:cs typeface="Times New Roman" panose="02020603050405020304" pitchFamily="18" charset="0"/>
              </a:rPr>
              <a:t>dove si trovava il </a:t>
            </a:r>
            <a:r>
              <a:rPr lang="it-IT" sz="2000" b="1" i="1" dirty="0" smtClean="0">
                <a:solidFill>
                  <a:srgbClr val="C00000"/>
                </a:solidFill>
                <a:latin typeface="Times New Roman" panose="02020603050405020304" pitchFamily="18" charset="0"/>
                <a:cs typeface="Times New Roman" panose="02020603050405020304" pitchFamily="18" charset="0"/>
              </a:rPr>
              <a:t>Santo dei Santi</a:t>
            </a:r>
            <a:endParaRPr lang="it-IT" sz="2000" b="1" dirty="0" smtClean="0">
              <a:solidFill>
                <a:srgbClr val="C00000"/>
              </a:solidFill>
              <a:latin typeface="Times New Roman" panose="02020603050405020304" pitchFamily="18" charset="0"/>
              <a:cs typeface="Times New Roman" panose="02020603050405020304" pitchFamily="18" charset="0"/>
            </a:endParaRPr>
          </a:p>
          <a:p>
            <a:pPr algn="ctr">
              <a:buNone/>
            </a:pPr>
            <a:r>
              <a:rPr lang="it-IT" sz="2000" b="1" dirty="0" smtClean="0">
                <a:solidFill>
                  <a:srgbClr val="0070C0"/>
                </a:solidFill>
                <a:latin typeface="Times New Roman" panose="02020603050405020304" pitchFamily="18" charset="0"/>
                <a:cs typeface="Times New Roman" panose="02020603050405020304" pitchFamily="18" charset="0"/>
              </a:rPr>
              <a:t>Nel v. 5 è usato </a:t>
            </a:r>
            <a:r>
              <a:rPr lang="el-GR" sz="2000" b="1" dirty="0" smtClean="0">
                <a:solidFill>
                  <a:srgbClr val="0070C0"/>
                </a:solidFill>
                <a:latin typeface="Times New Roman" panose="02020603050405020304" pitchFamily="18" charset="0"/>
                <a:cs typeface="Times New Roman" panose="02020603050405020304" pitchFamily="18" charset="0"/>
              </a:rPr>
              <a:t>ἱερόν</a:t>
            </a:r>
            <a:r>
              <a:rPr lang="it-IT" sz="2000" b="1" dirty="0" smtClean="0">
                <a:solidFill>
                  <a:srgbClr val="0070C0"/>
                </a:solidFill>
                <a:latin typeface="Times New Roman" panose="02020603050405020304" pitchFamily="18" charset="0"/>
                <a:cs typeface="Times New Roman" panose="02020603050405020304" pitchFamily="18" charset="0"/>
              </a:rPr>
              <a:t>, quindi </a:t>
            </a:r>
            <a:r>
              <a:rPr lang="it-IT" sz="2000" b="1" i="1" dirty="0" smtClean="0">
                <a:solidFill>
                  <a:srgbClr val="0070C0"/>
                </a:solidFill>
                <a:latin typeface="Times New Roman" panose="02020603050405020304" pitchFamily="18" charset="0"/>
                <a:cs typeface="Times New Roman" panose="02020603050405020304" pitchFamily="18" charset="0"/>
              </a:rPr>
              <a:t>santuario</a:t>
            </a:r>
          </a:p>
          <a:p>
            <a:pPr algn="ctr">
              <a:buNone/>
            </a:pPr>
            <a:r>
              <a:rPr lang="it-IT" sz="2000" b="1" dirty="0" smtClean="0">
                <a:solidFill>
                  <a:srgbClr val="0070C0"/>
                </a:solidFill>
                <a:latin typeface="Times New Roman" panose="02020603050405020304" pitchFamily="18" charset="0"/>
                <a:cs typeface="Times New Roman" panose="02020603050405020304" pitchFamily="18" charset="0"/>
              </a:rPr>
              <a:t>In </a:t>
            </a:r>
            <a:r>
              <a:rPr lang="it-IT" sz="2000" b="1" dirty="0" err="1" smtClean="0">
                <a:solidFill>
                  <a:srgbClr val="0070C0"/>
                </a:solidFill>
                <a:latin typeface="Times New Roman" panose="02020603050405020304" pitchFamily="18" charset="0"/>
                <a:cs typeface="Times New Roman" panose="02020603050405020304" pitchFamily="18" charset="0"/>
              </a:rPr>
              <a:t>Gv</a:t>
            </a:r>
            <a:r>
              <a:rPr lang="it-IT" sz="2000" b="1" dirty="0" smtClean="0">
                <a:solidFill>
                  <a:srgbClr val="0070C0"/>
                </a:solidFill>
                <a:latin typeface="Times New Roman" panose="02020603050405020304" pitchFamily="18" charset="0"/>
                <a:cs typeface="Times New Roman" panose="02020603050405020304" pitchFamily="18" charset="0"/>
              </a:rPr>
              <a:t> 2,21 Gesù parla del tempio (</a:t>
            </a:r>
            <a:r>
              <a:rPr lang="el-GR" sz="2000" b="1" dirty="0" smtClean="0">
                <a:solidFill>
                  <a:srgbClr val="0070C0"/>
                </a:solidFill>
                <a:latin typeface="Times New Roman" panose="02020603050405020304" pitchFamily="18" charset="0"/>
                <a:cs typeface="Times New Roman" panose="02020603050405020304" pitchFamily="18" charset="0"/>
              </a:rPr>
              <a:t>ναός</a:t>
            </a:r>
            <a:r>
              <a:rPr lang="it-IT" sz="2000" b="1" dirty="0" smtClean="0">
                <a:solidFill>
                  <a:srgbClr val="0070C0"/>
                </a:solidFill>
                <a:latin typeface="Times New Roman" panose="02020603050405020304" pitchFamily="18" charset="0"/>
                <a:cs typeface="Times New Roman" panose="02020603050405020304" pitchFamily="18" charset="0"/>
              </a:rPr>
              <a:t>) alludendo al suo corpo </a:t>
            </a:r>
          </a:p>
          <a:p>
            <a:pPr>
              <a:buNone/>
            </a:pPr>
            <a:endParaRPr lang="it-IT" sz="2000" b="1" dirty="0"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12527</Words>
  <Application>Microsoft Office PowerPoint</Application>
  <PresentationFormat>Presentazione su schermo (4:3)</PresentationFormat>
  <Paragraphs>1049</Paragraphs>
  <Slides>183</Slides>
  <Notes>1</Notes>
  <HiddenSlides>0</HiddenSlides>
  <MMClips>0</MMClips>
  <ScaleCrop>false</ScaleCrop>
  <HeadingPairs>
    <vt:vector size="4" baseType="variant">
      <vt:variant>
        <vt:lpstr>Tema</vt:lpstr>
      </vt:variant>
      <vt:variant>
        <vt:i4>1</vt:i4>
      </vt:variant>
      <vt:variant>
        <vt:lpstr>Titoli diapositive</vt:lpstr>
      </vt:variant>
      <vt:variant>
        <vt:i4>183</vt:i4>
      </vt:variant>
    </vt:vector>
  </HeadingPairs>
  <TitlesOfParts>
    <vt:vector size="184" baseType="lpstr">
      <vt:lpstr>Tema di Office</vt:lpstr>
      <vt:lpstr>Vangeli sinottici</vt:lpstr>
      <vt:lpstr>I Vangeli sinottici …</vt:lpstr>
      <vt:lpstr>Matteo, Marco e Luca …</vt:lpstr>
      <vt:lpstr>Frammento Muratoriano</vt:lpstr>
      <vt:lpstr>… Frammento Muratoriano</vt:lpstr>
      <vt:lpstr>Lo Spirito Santo …</vt:lpstr>
      <vt:lpstr>Presentazione standard di PowerPoint</vt:lpstr>
      <vt:lpstr>Prima testimonianza </vt:lpstr>
      <vt:lpstr>… continua</vt:lpstr>
      <vt:lpstr>Seconda testimonianza</vt:lpstr>
      <vt:lpstr>COSA SI DEDUCE DA ESSE?</vt:lpstr>
      <vt:lpstr>Presentazione standard di PowerPoint</vt:lpstr>
      <vt:lpstr>… continuiamo</vt:lpstr>
      <vt:lpstr>Presentazione standard di PowerPoint</vt:lpstr>
      <vt:lpstr>TEORIA DELLE DUE FONTI</vt:lpstr>
      <vt:lpstr>Presentazione standard di PowerPoint</vt:lpstr>
      <vt:lpstr>Chi ha ragione?</vt:lpstr>
      <vt:lpstr>In base alla Teoria delle due Fonti si possono datare</vt:lpstr>
      <vt:lpstr>… precisazioni</vt:lpstr>
      <vt:lpstr>I mss maiuscoli più noti sono:</vt:lpstr>
      <vt:lpstr>Geografia </vt:lpstr>
      <vt:lpstr>Presentazione standard di PowerPoint</vt:lpstr>
      <vt:lpstr>Presentazione standard di PowerPoint</vt:lpstr>
      <vt:lpstr>Matteo</vt:lpstr>
      <vt:lpstr>Caratteristiche </vt:lpstr>
      <vt:lpstr>  5 loghia / discorsi scanditi dalla ‘formula’ “… quando Gesù ebbe finito …”</vt:lpstr>
      <vt:lpstr>Teologia</vt:lpstr>
      <vt:lpstr>Continuità </vt:lpstr>
      <vt:lpstr>… chiesa </vt:lpstr>
      <vt:lpstr>Destinatari </vt:lpstr>
      <vt:lpstr>Composizione </vt:lpstr>
      <vt:lpstr>Autore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Tipico di Matteo …</vt:lpstr>
      <vt:lpstr>Presentazione standard di PowerPoint</vt:lpstr>
      <vt:lpstr>Presentazione standard di PowerPoint</vt:lpstr>
      <vt:lpstr>Presentazione standard di PowerPoint</vt:lpstr>
      <vt:lpstr>Presentazione standard di PowerPoint</vt:lpstr>
      <vt:lpstr>Presentazione standard di PowerPoint</vt:lpstr>
      <vt:lpstr>Continua Marco …</vt:lpstr>
      <vt:lpstr>Continua Luca …</vt:lpstr>
      <vt:lpstr>Presentazione standard di PowerPoint</vt:lpstr>
      <vt:lpstr>Presentazione standard di PowerPoint</vt:lpstr>
      <vt:lpstr>Presentazione standard di PowerPoint</vt:lpstr>
      <vt:lpstr>Presentazione standard di PowerPoint</vt:lpstr>
      <vt:lpstr>Presentazione standard di PowerPoint</vt:lpstr>
      <vt:lpstr>Circa Giovanni Battista ...</vt:lpstr>
      <vt:lpstr>Presentazione standard di PowerPoint</vt:lpstr>
      <vt:lpstr>Presentazione standard di PowerPoint</vt:lpstr>
      <vt:lpstr>Continua Matteo</vt:lpstr>
      <vt:lpstr>Continua Marco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Continua Matteo</vt:lpstr>
      <vt:lpstr>Continua Marco</vt:lpstr>
      <vt:lpstr>Presentazione standard di PowerPoint</vt:lpstr>
      <vt:lpstr>Presentazione standard di PowerPoint</vt:lpstr>
      <vt:lpstr>Altre caratteristiche …</vt:lpstr>
      <vt:lpstr>Ripetizioni </vt:lpstr>
      <vt:lpstr>L’uso del numero 7</vt:lpstr>
      <vt:lpstr>… e del numero 3</vt:lpstr>
      <vt:lpstr>Frequenti sono …</vt:lpstr>
      <vt:lpstr>Legame con l’ambiente giudaico</vt:lpstr>
      <vt:lpstr>Riferimento all’AT</vt:lpstr>
      <vt:lpstr>Il compimento …</vt:lpstr>
      <vt:lpstr>… l’universalità </vt:lpstr>
      <vt:lpstr>Brani esclusivi di Matteo: 315 versetti</vt:lpstr>
      <vt:lpstr>… Gerusalemme</vt:lpstr>
      <vt:lpstr>Messaggi teologici</vt:lpstr>
      <vt:lpstr>Gesù è il Messia </vt:lpstr>
      <vt:lpstr>Gesù e la Chiesa</vt:lpstr>
      <vt:lpstr>2 episodi </vt:lpstr>
      <vt:lpstr>Le Tentazioni di Gesù</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Seconda prova vv. 5-7</vt:lpstr>
      <vt:lpstr>… pinnacolo</vt:lpstr>
      <vt:lpstr>Presentazione standard di PowerPoint</vt:lpstr>
      <vt:lpstr>… l’Anticristo</vt:lpstr>
      <vt:lpstr>Terza prova </vt:lpstr>
      <vt:lpstr>Presentazione standard di PowerPoint</vt:lpstr>
      <vt:lpstr>… messianismo politico</vt:lpstr>
      <vt:lpstr>Vittoria di Gesù</vt:lpstr>
      <vt:lpstr>Vattene, Satana!</vt:lpstr>
      <vt:lpstr>Lettura cristologica</vt:lpstr>
      <vt:lpstr>Lettura tipologica</vt:lpstr>
      <vt:lpstr>Lettura antropologica</vt:lpstr>
      <vt:lpstr>Punto di partenza …</vt:lpstr>
      <vt:lpstr>Il discepolo e la tentazione</vt:lpstr>
      <vt:lpstr>… san Francesco dice </vt:lpstr>
      <vt:lpstr>Pani / gola</vt:lpstr>
      <vt:lpstr>Pinnacolo / presunzione</vt:lpstr>
      <vt:lpstr>Regni / potere</vt:lpstr>
      <vt:lpstr>Il Signore, Dio tuo, adorerai</vt:lpstr>
      <vt:lpstr>Cosa fare nel momento della prova?</vt:lpstr>
      <vt:lpstr>… altri ‘mezzi’</vt:lpstr>
      <vt:lpstr>… a Dio solo renderai culto!</vt:lpstr>
      <vt:lpstr>… provocazioni …</vt:lpstr>
      <vt:lpstr>… tempo provvidenziale …</vt:lpstr>
      <vt:lpstr>Presentazione standard di PowerPoint</vt:lpstr>
      <vt:lpstr>Presentazione standard di PowerPoint</vt:lpstr>
      <vt:lpstr>Presentazione standard di PowerPoint</vt:lpstr>
      <vt:lpstr>Presentazione standard di PowerPoint</vt:lpstr>
      <vt:lpstr>Presentazione standard di PowerPoint</vt:lpstr>
      <vt:lpstr>Da Cristo … alla Chiesa</vt:lpstr>
      <vt:lpstr>… verso l’alto … per il ‘basso’</vt:lpstr>
      <vt:lpstr>Sei giorni dopo …</vt:lpstr>
      <vt:lpstr>… tre ipotesi</vt:lpstr>
      <vt:lpstr>… Pietro, Giacomo e Giovanni</vt:lpstr>
      <vt:lpstr>… monte alto</vt:lpstr>
      <vt:lpstr>Comunque il ‘monte’</vt:lpstr>
      <vt:lpstr>… in disparte</vt:lpstr>
      <vt:lpstr>Fu trasformato</vt:lpstr>
      <vt:lpstr>… il suo volto brillò</vt:lpstr>
      <vt:lpstr>le sue vesti divennero candide come la luce</vt:lpstr>
      <vt:lpstr>apparvero loro Mosè ed Elia</vt:lpstr>
      <vt:lpstr>è bello per noi essere qui …</vt:lpstr>
      <vt:lpstr>… il Dio con noi</vt:lpstr>
      <vt:lpstr>… nuvola luminosa li adombrò</vt:lpstr>
      <vt:lpstr>una voce dalla nube …</vt:lpstr>
      <vt:lpstr>… la Voce</vt:lpstr>
      <vt:lpstr>Battesimo / Trasfigurazione </vt:lpstr>
      <vt:lpstr>furono presi da grande timore</vt:lpstr>
      <vt:lpstr>Dal Tabor … al Golgota</vt:lpstr>
      <vt:lpstr>Tabor / Getsemani</vt:lpstr>
      <vt:lpstr>Dal Tabor per il ‘Getsemani’</vt:lpstr>
      <vt:lpstr>II quaresima / 6 agosto</vt:lpstr>
      <vt:lpstr>Fede nella Risurrezione</vt:lpstr>
      <vt:lpstr>Voce / Luce</vt:lpstr>
      <vt:lpstr>La ‘tentazione’ della gloria G. Tranchini</vt:lpstr>
      <vt:lpstr>… quindi ‘scendere’!</vt:lpstr>
      <vt:lpstr>Tabor:  esperienza di preghiera</vt:lpstr>
      <vt:lpstr>E noi?</vt:lpstr>
      <vt:lpstr>Presentazione standard di PowerPoint</vt:lpstr>
      <vt:lpstr>Presentazione standard di PowerPoint</vt:lpstr>
      <vt:lpstr>3 momenti particolari</vt:lpstr>
      <vt:lpstr>1)Inizio missione</vt:lpstr>
      <vt:lpstr>2)Nel corso della missione</vt:lpstr>
      <vt:lpstr>Chiamata degli apostoli</vt:lpstr>
      <vt:lpstr>Ancora solitario sul monte</vt:lpstr>
      <vt:lpstr>Preghiera di lode</vt:lpstr>
      <vt:lpstr>3)Verso la ‘fine’ </vt:lpstr>
      <vt:lpstr>Abbà</vt:lpstr>
      <vt:lpstr>Salmo 22</vt:lpstr>
      <vt:lpstr>Padre nostro</vt:lpstr>
      <vt:lpstr>Pater</vt:lpstr>
      <vt:lpstr>Ave … Luca 1,28.42</vt:lpstr>
      <vt:lpstr>Coloro che chiedono miracoli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Giusy</dc:creator>
  <cp:lastModifiedBy>Benvenuto Ospite</cp:lastModifiedBy>
  <cp:revision>65</cp:revision>
  <dcterms:created xsi:type="dcterms:W3CDTF">2017-10-16T08:10:22Z</dcterms:created>
  <dcterms:modified xsi:type="dcterms:W3CDTF">2017-10-23T12:33:44Z</dcterms:modified>
</cp:coreProperties>
</file>