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0"/>
  </p:notesMasterIdLst>
  <p:sldIdLst>
    <p:sldId id="413" r:id="rId2"/>
    <p:sldId id="368" r:id="rId3"/>
    <p:sldId id="414" r:id="rId4"/>
    <p:sldId id="380" r:id="rId5"/>
    <p:sldId id="415" r:id="rId6"/>
    <p:sldId id="369" r:id="rId7"/>
    <p:sldId id="370" r:id="rId8"/>
    <p:sldId id="404" r:id="rId9"/>
    <p:sldId id="371" r:id="rId10"/>
    <p:sldId id="372" r:id="rId11"/>
    <p:sldId id="257" r:id="rId12"/>
    <p:sldId id="375" r:id="rId13"/>
    <p:sldId id="376" r:id="rId14"/>
    <p:sldId id="377" r:id="rId15"/>
    <p:sldId id="378" r:id="rId16"/>
    <p:sldId id="379" r:id="rId17"/>
    <p:sldId id="381" r:id="rId18"/>
    <p:sldId id="382" r:id="rId19"/>
    <p:sldId id="400" r:id="rId20"/>
    <p:sldId id="383" r:id="rId21"/>
    <p:sldId id="384" r:id="rId22"/>
    <p:sldId id="385" r:id="rId23"/>
    <p:sldId id="386" r:id="rId24"/>
    <p:sldId id="387" r:id="rId25"/>
    <p:sldId id="388" r:id="rId26"/>
    <p:sldId id="401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402" r:id="rId35"/>
    <p:sldId id="396" r:id="rId36"/>
    <p:sldId id="397" r:id="rId37"/>
    <p:sldId id="398" r:id="rId38"/>
    <p:sldId id="403" r:id="rId39"/>
    <p:sldId id="399" r:id="rId40"/>
    <p:sldId id="374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1" r:id="rId55"/>
    <p:sldId id="272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280" r:id="rId64"/>
    <p:sldId id="281" r:id="rId65"/>
    <p:sldId id="282" r:id="rId66"/>
    <p:sldId id="283" r:id="rId67"/>
    <p:sldId id="284" r:id="rId68"/>
    <p:sldId id="285" r:id="rId69"/>
    <p:sldId id="286" r:id="rId70"/>
    <p:sldId id="287" r:id="rId71"/>
    <p:sldId id="288" r:id="rId72"/>
    <p:sldId id="289" r:id="rId73"/>
    <p:sldId id="290" r:id="rId74"/>
    <p:sldId id="291" r:id="rId75"/>
    <p:sldId id="292" r:id="rId76"/>
    <p:sldId id="293" r:id="rId77"/>
    <p:sldId id="294" r:id="rId78"/>
    <p:sldId id="295" r:id="rId79"/>
    <p:sldId id="296" r:id="rId80"/>
    <p:sldId id="297" r:id="rId81"/>
    <p:sldId id="298" r:id="rId82"/>
    <p:sldId id="299" r:id="rId83"/>
    <p:sldId id="300" r:id="rId84"/>
    <p:sldId id="301" r:id="rId85"/>
    <p:sldId id="412" r:id="rId86"/>
    <p:sldId id="302" r:id="rId87"/>
    <p:sldId id="303" r:id="rId88"/>
    <p:sldId id="304" r:id="rId89"/>
    <p:sldId id="305" r:id="rId90"/>
    <p:sldId id="306" r:id="rId91"/>
    <p:sldId id="307" r:id="rId92"/>
    <p:sldId id="308" r:id="rId93"/>
    <p:sldId id="309" r:id="rId94"/>
    <p:sldId id="310" r:id="rId95"/>
    <p:sldId id="311" r:id="rId96"/>
    <p:sldId id="312" r:id="rId97"/>
    <p:sldId id="313" r:id="rId98"/>
    <p:sldId id="314" r:id="rId99"/>
    <p:sldId id="315" r:id="rId100"/>
    <p:sldId id="316" r:id="rId101"/>
    <p:sldId id="317" r:id="rId102"/>
    <p:sldId id="318" r:id="rId103"/>
    <p:sldId id="319" r:id="rId104"/>
    <p:sldId id="320" r:id="rId105"/>
    <p:sldId id="321" r:id="rId106"/>
    <p:sldId id="322" r:id="rId107"/>
    <p:sldId id="323" r:id="rId108"/>
    <p:sldId id="324" r:id="rId109"/>
    <p:sldId id="325" r:id="rId110"/>
    <p:sldId id="326" r:id="rId111"/>
    <p:sldId id="327" r:id="rId112"/>
    <p:sldId id="411" r:id="rId113"/>
    <p:sldId id="328" r:id="rId114"/>
    <p:sldId id="329" r:id="rId115"/>
    <p:sldId id="330" r:id="rId116"/>
    <p:sldId id="331" r:id="rId117"/>
    <p:sldId id="332" r:id="rId118"/>
    <p:sldId id="333" r:id="rId119"/>
    <p:sldId id="334" r:id="rId120"/>
    <p:sldId id="335" r:id="rId121"/>
    <p:sldId id="336" r:id="rId122"/>
    <p:sldId id="337" r:id="rId123"/>
    <p:sldId id="338" r:id="rId124"/>
    <p:sldId id="339" r:id="rId125"/>
    <p:sldId id="340" r:id="rId126"/>
    <p:sldId id="341" r:id="rId127"/>
    <p:sldId id="342" r:id="rId128"/>
    <p:sldId id="343" r:id="rId129"/>
    <p:sldId id="344" r:id="rId130"/>
    <p:sldId id="345" r:id="rId131"/>
    <p:sldId id="346" r:id="rId132"/>
    <p:sldId id="347" r:id="rId133"/>
    <p:sldId id="348" r:id="rId134"/>
    <p:sldId id="349" r:id="rId135"/>
    <p:sldId id="350" r:id="rId136"/>
    <p:sldId id="406" r:id="rId137"/>
    <p:sldId id="405" r:id="rId138"/>
    <p:sldId id="407" r:id="rId139"/>
    <p:sldId id="408" r:id="rId140"/>
    <p:sldId id="351" r:id="rId141"/>
    <p:sldId id="352" r:id="rId142"/>
    <p:sldId id="353" r:id="rId143"/>
    <p:sldId id="354" r:id="rId144"/>
    <p:sldId id="355" r:id="rId145"/>
    <p:sldId id="356" r:id="rId146"/>
    <p:sldId id="357" r:id="rId147"/>
    <p:sldId id="358" r:id="rId148"/>
    <p:sldId id="359" r:id="rId149"/>
    <p:sldId id="360" r:id="rId150"/>
    <p:sldId id="361" r:id="rId151"/>
    <p:sldId id="362" r:id="rId152"/>
    <p:sldId id="367" r:id="rId153"/>
    <p:sldId id="409" r:id="rId154"/>
    <p:sldId id="363" r:id="rId155"/>
    <p:sldId id="364" r:id="rId156"/>
    <p:sldId id="365" r:id="rId157"/>
    <p:sldId id="366" r:id="rId158"/>
    <p:sldId id="410" r:id="rId1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A84B4-1A67-4133-BE96-8271F021462B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4685-8848-4B10-BE66-004934575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61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8241-99BC-409D-9CEA-DEFDB9F55E71}" type="slidenum">
              <a:rPr lang="it-IT" smtClean="0"/>
              <a:pPr/>
              <a:t>86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F894-1CE9-422D-9AC4-514BA9E39085}" type="datetimeFigureOut">
              <a:rPr lang="it-IT" smtClean="0"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AA2C-8DBD-4A6A-8838-C85A354D9DF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ing.com/images/search?q=opere+di+misericordia+immagini&amp;view=detailv2&amp;&amp;id=F7A023A139539A2471A1BF393C8AC5B38243F809&amp;selectedIndex=0&amp;ccid=5yGJPy8B&amp;simid=608008980135215473&amp;thid=OIP.Me721893f2f012b68720ec85142818135o0" TargetMode="Externa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ng.com/images/search?q=figliol+prodigo+rembrandt&amp;id=44F507B2D82A7CE5F7375AC08C80717FDDA71022&amp;FORM=IQFRBA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Vangelo secondo Luca</a:t>
            </a:r>
            <a:endParaRPr lang="it-IT" dirty="0"/>
          </a:p>
        </p:txBody>
      </p:sp>
      <p:pic>
        <p:nvPicPr>
          <p:cNvPr id="5" name="Segnaposto contenuto 4" descr="Risultati immagini per vangelo lu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79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Luca è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Luca diminutivo di </a:t>
            </a:r>
            <a:r>
              <a:rPr lang="it-IT" dirty="0" err="1" smtClean="0"/>
              <a:t>Lucius</a:t>
            </a: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Presente nei saluti di alcune Lettere paoline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“Solo Luca è con me” 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(2Tm 4,10-11)</a:t>
            </a:r>
          </a:p>
          <a:p>
            <a:pPr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Compagno del </a:t>
            </a:r>
            <a:r>
              <a:rPr lang="it-IT" b="1" dirty="0" err="1" smtClean="0">
                <a:solidFill>
                  <a:srgbClr val="C00000"/>
                </a:solidFill>
              </a:rPr>
              <a:t>II</a:t>
            </a:r>
            <a:r>
              <a:rPr lang="it-IT" b="1" dirty="0" smtClean="0">
                <a:solidFill>
                  <a:srgbClr val="C00000"/>
                </a:solidFill>
              </a:rPr>
              <a:t> e III viaggio di Paolo</a:t>
            </a:r>
          </a:p>
          <a:p>
            <a:pPr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‘</a:t>
            </a:r>
            <a:r>
              <a:rPr lang="it-IT" b="1" dirty="0">
                <a:solidFill>
                  <a:srgbClr val="002060"/>
                </a:solidFill>
              </a:rPr>
              <a:t>M</a:t>
            </a:r>
            <a:r>
              <a:rPr lang="it-IT" b="1" dirty="0" smtClean="0">
                <a:solidFill>
                  <a:srgbClr val="002060"/>
                </a:solidFill>
              </a:rPr>
              <a:t>edico’ nel senso culturale (dottore),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ma forse anche veramente di professione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Unità del capitolo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Pecorella </a:t>
                      </a:r>
                      <a:endParaRPr lang="it-IT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Perduta e ritrovata</a:t>
                      </a:r>
                      <a:endParaRPr lang="it-IT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Dracma</a:t>
                      </a:r>
                      <a:r>
                        <a:rPr lang="it-IT" sz="4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Perduta e ritrovata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Figlio prodigo</a:t>
                      </a:r>
                      <a:endParaRPr lang="it-IT" sz="4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Perduto e ritrovato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Cosa vuol trasmettere Gesù …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800" b="1" dirty="0" smtClean="0"/>
              <a:t>… ai farisei?</a:t>
            </a:r>
          </a:p>
          <a:p>
            <a:pPr algn="ctr">
              <a:buNone/>
            </a:pPr>
            <a:endParaRPr lang="it-IT" sz="4800" b="1" dirty="0" smtClean="0"/>
          </a:p>
          <a:p>
            <a:pPr algn="ctr">
              <a:buNone/>
            </a:pPr>
            <a:r>
              <a:rPr lang="it-IT" sz="4800" b="1" dirty="0" smtClean="0"/>
              <a:t>“Come mi comporto io, </a:t>
            </a:r>
          </a:p>
          <a:p>
            <a:pPr algn="ctr">
              <a:buNone/>
            </a:pPr>
            <a:r>
              <a:rPr lang="it-IT" sz="4800" b="1" dirty="0" smtClean="0"/>
              <a:t>così si comporta anche Dio”</a:t>
            </a:r>
          </a:p>
          <a:p>
            <a:pPr algn="ctr">
              <a:buNone/>
            </a:pPr>
            <a:r>
              <a:rPr lang="it-IT" dirty="0" smtClean="0"/>
              <a:t> (W. </a:t>
            </a:r>
            <a:r>
              <a:rPr lang="it-IT" dirty="0" err="1" smtClean="0"/>
              <a:t>Kasper</a:t>
            </a:r>
            <a:r>
              <a:rPr lang="it-IT" dirty="0" smtClean="0"/>
              <a:t>, 109)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La Parabola del Padre misericordioso …</a:t>
            </a:r>
          </a:p>
          <a:p>
            <a:pPr algn="ctr">
              <a:buNone/>
            </a:pPr>
            <a:r>
              <a:rPr lang="it-IT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“A meno di avere un cuore di pietra, </a:t>
            </a:r>
          </a:p>
          <a:p>
            <a:pPr algn="ctr">
              <a:buNone/>
            </a:pPr>
            <a:r>
              <a:rPr lang="it-IT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 la potrebbe sentire </a:t>
            </a:r>
          </a:p>
          <a:p>
            <a:pPr algn="ctr">
              <a:buNone/>
            </a:pPr>
            <a:r>
              <a:rPr lang="it-IT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senza piangere</a:t>
            </a:r>
            <a:r>
              <a:rPr lang="it-IT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(C.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Pégui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… nel figlio prodigo è narrata anche la tua storia!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“Anche tu sei questo figlio prodigo, anche tu devi convertirti. Ma non temere. Dio stesso ti viene incontro e ti accoglie fra le sue braccia. Egli non ti umilia e ti ridà la tua dignità di figlio” </a:t>
            </a:r>
            <a:r>
              <a:rPr lang="it-IT" dirty="0" smtClean="0"/>
              <a:t>(W. </a:t>
            </a:r>
            <a:r>
              <a:rPr lang="it-IT" dirty="0" err="1" smtClean="0"/>
              <a:t>Kasper</a:t>
            </a:r>
            <a:r>
              <a:rPr lang="it-IT" dirty="0" smtClean="0"/>
              <a:t>, 109)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000" b="1" dirty="0" smtClean="0">
                <a:solidFill>
                  <a:srgbClr val="0070C0"/>
                </a:solidFill>
              </a:rPr>
              <a:t>La gioia di Dio è perdonare!».  Nelle tre parabole del vangelo odierno – quella del buon Pastore, della moneta smarrita e del figliol prodigo – «c’è tutto il Vangelo! […] c’è tutto il Cristianesimo!»: «La misericordia è la vera forza che può salvare l’uomo e il mondo dal “cancro” che è il peccato»: «Solo l’amore può fare questo, e questa è la gioia di Dio!». </a:t>
            </a:r>
          </a:p>
          <a:p>
            <a:pPr algn="ctr">
              <a:buNone/>
            </a:pPr>
            <a:r>
              <a:rPr lang="it-IT" dirty="0" smtClean="0"/>
              <a:t>(Papa Francesco, 13.09.2013)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problema, ha osservato, «È che noi presumiamo di essere giusti, e giudichiamo gli altri. Giudichiamo anche Dio, perché pensiamo che dovrebbe castigare i peccatori, condannarli a morte, invece di perdonare. Allora sì che rischiamo di rimanere fuori dalla casa del Padre! […] Se nel nostro cuore non c’è la misericordia […] non siamo in comunione con Dio, anche se osserviamo tutti i precetti, perché è l’amore che salva, non la sola pratica dei precetti». </a:t>
            </a:r>
          </a:p>
          <a:p>
            <a:pPr algn="ctr">
              <a:buNone/>
            </a:pPr>
            <a:r>
              <a:rPr lang="it-IT" sz="2000" dirty="0" smtClean="0"/>
              <a:t>(P. F. 13.09.2013)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rgbClr val="0070C0"/>
                </a:solidFill>
              </a:rPr>
              <a:t>«</a:t>
            </a:r>
            <a:r>
              <a:rPr lang="it-IT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Maligno – ha messo in guardia – è furbo, e ci illude che con la nostra giustizia umana possiamo salvarci e salvare il mondo. In realtà, solo la giustizia di Dio ci può salvare! E la giustizia di Dio si è rivelata nella Croce: la Croce è il giudizio di Dio su tutti noi e su questo mondo. Ma come ci giudica Dio? Dando la vita per noi! Ecco l’atto supremo di giustizia che ha sconfitto una volta per tutte il Principe di questo mondo». </a:t>
            </a:r>
          </a:p>
          <a:p>
            <a:pPr algn="ctr">
              <a:buNone/>
            </a:pPr>
            <a:r>
              <a:rPr lang="it-IT" sz="2000" dirty="0" smtClean="0"/>
              <a:t>(P. F. 13.09.2013)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tu? Chi sei?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figlio prodigo o il maggiore?</a:t>
            </a:r>
          </a:p>
          <a:p>
            <a:pPr algn="ctr">
              <a:buNone/>
            </a:pPr>
            <a:endParaRPr lang="it-IT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 sei allontanato da te stesso,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Dio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dalla Chiesa?</a:t>
            </a:r>
          </a:p>
          <a:p>
            <a:pPr algn="ctr">
              <a:buNone/>
            </a:pPr>
            <a:endParaRPr lang="it-IT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Sei andato ‘lontano’ o ti sei perso in ‘casa’?</a:t>
            </a: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sei andato ‘lontano’?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Cosa frena il tuo desiderio di ‘tornare’?</a:t>
            </a:r>
          </a:p>
          <a:p>
            <a:pPr algn="ctr">
              <a:buNone/>
            </a:pPr>
            <a:endParaRPr lang="it-IT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Il tuo orgoglio?</a:t>
            </a:r>
          </a:p>
          <a:p>
            <a:pPr algn="ctr">
              <a:buNone/>
            </a:pPr>
            <a:endParaRPr lang="it-IT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voglia di sentirti libero dai tuoi legami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impegni?</a:t>
            </a:r>
          </a:p>
          <a:p>
            <a:pPr algn="ctr">
              <a:buNone/>
            </a:pPr>
            <a:endParaRPr lang="it-IT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Anche tu dici: ‘così fanno tutti’ …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ti sei perso in casa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 rendi conto della grandezza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della fede cristiana?</a:t>
            </a:r>
          </a:p>
          <a:p>
            <a:pPr algn="ctr">
              <a:buNone/>
            </a:pPr>
            <a:endParaRPr lang="it-IT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Sei un cristiano fiero di esserlo?</a:t>
            </a:r>
          </a:p>
          <a:p>
            <a:pPr algn="ctr">
              <a:buNone/>
            </a:pPr>
            <a:endParaRPr lang="it-IT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 qualcuno ‘torna’ in sé, a Cristo e alla Chiesa, sei davvero felice?</a:t>
            </a:r>
            <a:endParaRPr lang="it-IT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Compone il Vangelo …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… dopo il 70, forse tra l’ </a:t>
            </a:r>
            <a:r>
              <a:rPr lang="it-IT" dirty="0" err="1" smtClean="0"/>
              <a:t>l’</a:t>
            </a:r>
            <a:r>
              <a:rPr lang="it-IT" dirty="0" smtClean="0"/>
              <a:t>80 e l’85  </a:t>
            </a:r>
            <a:endParaRPr lang="it-IT" dirty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dirty="0" smtClean="0"/>
              <a:t>Riferimenti alla distruzione di Gerusalemme: </a:t>
            </a:r>
            <a:r>
              <a:rPr lang="it-IT" b="1" dirty="0" smtClean="0"/>
              <a:t>19,43-44; 21,20-24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 che Volto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di Dio conosci?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Quello del giudizio o della misericordia?</a:t>
            </a:r>
          </a:p>
          <a:p>
            <a:pPr algn="ctr">
              <a:buNone/>
            </a:pPr>
            <a:endParaRPr lang="it-IT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 … sei disposto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riaccogliere chi ti ha fatto un torto?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«Io vi chiedo una cosa, adesso. In silenzio […] ognuno pensi ad una persona con la quale non stiamo bene, con la quale ci siamo arrabbiati, alla quale non vogliamo bene […] e in silenzio, in questo momento, preghiamo per questa persona e diventiamo misericordiosi con questa persona».</a:t>
            </a:r>
          </a:p>
          <a:p>
            <a:pPr algn="ctr">
              <a:buNone/>
            </a:pPr>
            <a:r>
              <a:rPr lang="it-IT" dirty="0" smtClean="0"/>
              <a:t>(Papa Francesco 13.09.2013)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7200" b="1" dirty="0" smtClean="0">
                <a:solidFill>
                  <a:srgbClr val="C00000"/>
                </a:solidFill>
                <a:latin typeface="Arial Black" pitchFamily="34" charset="0"/>
              </a:rPr>
              <a:t>Ancora la Misericordia </a:t>
            </a:r>
            <a:endParaRPr lang="it-IT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/>
          </a:bodyPr>
          <a:lstStyle/>
          <a:p>
            <a:endParaRPr lang="it-IT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http://tse1.mm.bing.net/th?&amp;id=OIP.Me721893f2f012b68720ec85142818135o0&amp;w=215&amp;h=300&amp;c=0&amp;pid=1.9&amp;rs=0&amp;p=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984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Siate misericordiosi, </a:t>
            </a:r>
            <a:endParaRPr lang="it-IT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it-IT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misericordioso il Padre </a:t>
            </a:r>
            <a:r>
              <a:rPr lang="it-IT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vostro. 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it-IT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giudicate e non sarete giudicati; non condannate e non sarete condannati; perdonate e vi sarà perdonato; date e vi sarà dato; una buona misura, pigiata, scossa e traboccante vi sarà versata nel grembo, perché con la misura con cui misurate, sarà misurato a voi in </a:t>
            </a:r>
            <a:r>
              <a:rPr lang="it-IT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cambio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Disse loro anche UNA parabola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"Può forse un cieco guidare un altro cieco? Non cadranno tutt' e due in una buca? Il discepolo non è da più del maestro; ma ognuno ben preparato sarà come il suo maestro. Perché guardi la pagliuzza che è nell' occhio del tuo fratello, e non t' accorgi della trave che è nel tuo? Come puoi dire al tuo fratello: Permetti che tolga la pagliuzza che è nel tuo occhio, e tu non vedi la trave che è nel tuo? Ipocrita, togli prima la trave dal tuo occhio e allora potrai vederci bene nel togliere la pagliuzza dall' occhio del tuo fratello</a:t>
            </a:r>
            <a:r>
              <a:rPr lang="it-IT" sz="1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300" dirty="0" err="1" smtClean="0"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 6,36-42)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Il cap. 6 …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 spighe strappate di sabato</a:t>
                      </a:r>
                      <a:endParaRPr lang="it-IT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Guarigione di un uomo dalla mano inaridita di sabato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 scelta dei Dodici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 folle</a:t>
                      </a:r>
                      <a:r>
                        <a:rPr lang="it-IT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al seguito di Gesù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 Beatitudini e i Guai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L’amore per i nemici</a:t>
                      </a:r>
                      <a:endParaRPr lang="it-IT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Misericordia 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Condizioni</a:t>
                      </a:r>
                      <a:r>
                        <a:rPr lang="it-IT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per seguire Gesù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Mettere in pratica gli insegnamenti di Gesù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Discorso della ‘pianura’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fermò in un luogo pianeggiante</a:t>
            </a:r>
            <a:r>
              <a:rPr lang="it-IT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Una grande folla di suoi discepoli e una grossa moltitudine di popolo da tutta la Giudea, da Gerusalemme e dal litorale di Tiro e </a:t>
            </a:r>
            <a:r>
              <a:rPr lang="it-IT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Sidone</a:t>
            </a:r>
            <a:r>
              <a:rPr lang="it-IT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 da lui usciva una forza che guariva tutti … 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(v. 17-19)</a:t>
            </a:r>
            <a:endParaRPr lang="it-IT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92D050"/>
                </a:solidFill>
              </a:rPr>
              <a:t>Il Discorso in 3 parti</a:t>
            </a:r>
            <a:endParaRPr lang="it-IT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229600" cy="295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4320480"/>
                <a:gridCol w="1594520"/>
              </a:tblGrid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parte</a:t>
                      </a:r>
                      <a:endParaRPr lang="it-IT" sz="3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Beatitudini e Guai</a:t>
                      </a:r>
                      <a:endParaRPr lang="it-IT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6,20-26</a:t>
                      </a:r>
                      <a:endParaRPr lang="it-IT" sz="20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parte</a:t>
                      </a:r>
                      <a:endParaRPr lang="it-IT" sz="3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Amore per i nemici</a:t>
                      </a:r>
                      <a:endParaRPr lang="it-IT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6,27-35</a:t>
                      </a:r>
                      <a:endParaRPr lang="it-IT" sz="20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 parte</a:t>
                      </a:r>
                      <a:endParaRPr lang="it-IT" sz="3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Amore fraterno </a:t>
                      </a:r>
                      <a:endParaRPr lang="it-IT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6,36-42</a:t>
                      </a:r>
                      <a:endParaRPr lang="it-IT" sz="20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Il brano in questione …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… invita alla misericordia verso il prossimo fondata su quella di Dio. </a:t>
            </a:r>
          </a:p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Γίνεσθε </a:t>
            </a:r>
            <a:r>
              <a:rPr lang="el-G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οἰκτίρμονες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 καθὼς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πατὴρ ὑμῶν </a:t>
            </a:r>
            <a:r>
              <a:rPr lang="el-G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οἰκτίρμων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ἐστίν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Siate 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misericordiosi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come il Padre vostro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misericordioso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Le opere di Luca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Vangelo </a:t>
            </a:r>
          </a:p>
          <a:p>
            <a:pPr algn="ctr">
              <a:buNone/>
            </a:pPr>
            <a:r>
              <a:rPr lang="it-IT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>
              <a:buNone/>
            </a:pPr>
            <a:r>
              <a:rPr lang="it-IT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Atti degli Apostoli</a:t>
            </a:r>
            <a:endParaRPr lang="it-IT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Un aggettivo importante: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4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Οἰκτίρμων</a:t>
            </a:r>
            <a:endParaRPr lang="it-IT" sz="4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algn="ctr">
              <a:buNone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Misericordioso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compassionevole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dice che Dio è misericordioso?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6600" b="1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it-IT" sz="6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L’Antico Testamento!</a:t>
            </a:r>
            <a:endParaRPr lang="it-IT" sz="6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Già nel nome c’è la misericordia</a:t>
            </a:r>
            <a:endParaRPr lang="it-IT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2035344"/>
          <a:ext cx="9144000" cy="482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49"/>
                <a:gridCol w="2080231"/>
                <a:gridCol w="4823520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rivelazione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it-IT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3,14</a:t>
                      </a:r>
                      <a:endParaRPr lang="it-IT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Io sono colui che sono</a:t>
                      </a:r>
                    </a:p>
                    <a:p>
                      <a:pPr algn="ctr"/>
                      <a:r>
                        <a:rPr lang="it-IT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(Io sono colui che è presente, </a:t>
                      </a:r>
                    </a:p>
                    <a:p>
                      <a:pPr algn="ctr"/>
                      <a:r>
                        <a:rPr lang="it-IT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 è qui)</a:t>
                      </a:r>
                      <a:endParaRPr lang="it-IT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rivelazione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it-IT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33,19</a:t>
                      </a:r>
                      <a:endParaRPr lang="it-IT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chi vorrò far grazia farò grazia e di chi vorrò aver misericordia avrò misericordia</a:t>
                      </a:r>
                      <a:endParaRPr lang="it-IT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 rivelazione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it-IT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34,6</a:t>
                      </a:r>
                      <a:endParaRPr lang="it-IT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 Signore, il Signore, Dio misericordioso e pietoso, lento all’ira e ricco di amore e fedeltà </a:t>
                      </a:r>
                      <a:endParaRPr lang="it-IT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Apice ‘storico’ della misericordia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… VIII sec. a. C. il profeta </a:t>
            </a:r>
            <a:r>
              <a:rPr lang="it-IT" b="1" dirty="0" err="1" smtClean="0"/>
              <a:t>Osea</a:t>
            </a:r>
            <a:r>
              <a:rPr lang="it-IT" b="1" dirty="0" smtClean="0"/>
              <a:t> denuncia</a:t>
            </a:r>
            <a:r>
              <a:rPr lang="it-IT" dirty="0" smtClean="0"/>
              <a:t>:</a:t>
            </a:r>
          </a:p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Israele è una ‘prostituta’: ha tradito il Patto</a:t>
            </a:r>
          </a:p>
          <a:p>
            <a:pPr algn="ctr">
              <a:buNone/>
            </a:pPr>
            <a:endParaRPr lang="it-IT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amerò più la casa d’Israele, non li perdonerò più … e io per voi non sono </a:t>
            </a:r>
            <a:r>
              <a:rPr lang="it-IT" sz="2000" dirty="0" smtClean="0"/>
              <a:t>(</a:t>
            </a:r>
            <a:r>
              <a:rPr lang="it-IT" sz="2000" dirty="0" err="1" smtClean="0"/>
              <a:t>Os</a:t>
            </a:r>
            <a:r>
              <a:rPr lang="it-IT" sz="2000" dirty="0" smtClean="0"/>
              <a:t> 1,6-9)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7030A0"/>
                </a:solidFill>
              </a:rPr>
              <a:t>QUINDI, SEMBRA TUTTO FINITO!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Invece …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potrei abbandonarti, </a:t>
            </a:r>
            <a:r>
              <a:rPr lang="it-IT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Efraim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consegnarti ad altri, Israele?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MIO CUORE SI COMMUOVE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DENTRO di ME,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MIO INTIMO FREME di COMPASSIONE</a:t>
            </a:r>
          </a:p>
          <a:p>
            <a:pPr algn="ctr">
              <a:buNone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11,8)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Dio ci ripensa?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Dio dà sfogo alla sua ira, poi sembra pentirsi.</a:t>
            </a:r>
          </a:p>
          <a:p>
            <a:pPr algn="ctr">
              <a:buNone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SEMBRA QUASI UNA DEBOLEZZA di DIO!</a:t>
            </a:r>
          </a:p>
          <a:p>
            <a:pPr algn="ctr">
              <a:buNone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Perché agisce così?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Lui stesso risponde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it-IT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darò sfogo all’ardore della mia ira, non tornerò a distruggere </a:t>
            </a:r>
            <a:r>
              <a:rPr lang="it-IT" sz="4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Efraim</a:t>
            </a:r>
            <a:r>
              <a:rPr lang="it-IT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it-IT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perché sono Dio e non uomo; </a:t>
            </a:r>
          </a:p>
          <a:p>
            <a:pPr algn="ctr">
              <a:buNone/>
            </a:pPr>
            <a:r>
              <a:rPr lang="it-IT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sono il Santo in mezzo a te </a:t>
            </a:r>
          </a:p>
          <a:p>
            <a:pPr algn="ctr">
              <a:buNone/>
            </a:pPr>
            <a:r>
              <a:rPr lang="it-IT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non verrò da te nella mia ira </a:t>
            </a:r>
            <a:r>
              <a:rPr lang="it-IT" sz="1200" dirty="0" smtClean="0"/>
              <a:t>(</a:t>
            </a:r>
            <a:r>
              <a:rPr lang="it-IT" sz="1200" dirty="0" err="1" smtClean="0"/>
              <a:t>Os</a:t>
            </a:r>
            <a:r>
              <a:rPr lang="it-IT" sz="1200" dirty="0" smtClean="0"/>
              <a:t> 11,9)</a:t>
            </a:r>
            <a:endParaRPr lang="it-IT" sz="1200" b="1" dirty="0" smtClean="0"/>
          </a:p>
          <a:p>
            <a:pPr>
              <a:buNone/>
            </a:pP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Ciò che distingue Dio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rgbClr val="C00000"/>
                </a:solidFill>
              </a:rPr>
              <a:t>… IL PERDONO!</a:t>
            </a:r>
          </a:p>
          <a:p>
            <a:pPr>
              <a:buNone/>
            </a:pPr>
            <a:r>
              <a:rPr lang="it-IT" dirty="0" smtClean="0"/>
              <a:t>“</a:t>
            </a: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Perdonare lo può solo Dio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, e il perdono fa parte della sua essenza</a:t>
            </a:r>
            <a:r>
              <a:rPr lang="it-IT" dirty="0" smtClean="0"/>
              <a:t>”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(W.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Kasper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82-83)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 sei buono, Signore, e perdoni, </a:t>
            </a:r>
          </a:p>
          <a:p>
            <a:pPr algn="ctr">
              <a:buNone/>
            </a:pPr>
            <a:r>
              <a:rPr lang="it-IT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sei pieno di misericordia </a:t>
            </a:r>
          </a:p>
          <a:p>
            <a:pPr algn="ctr">
              <a:buNone/>
            </a:pPr>
            <a:r>
              <a:rPr lang="it-IT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chi t’invoca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Sal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86,5)</a:t>
            </a:r>
            <a:endParaRPr lang="it-I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Formula di fede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13 volte è riferita: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Dio pietoso e misericordioso, </a:t>
            </a:r>
          </a:p>
          <a:p>
            <a:pPr algn="ctr">
              <a:buNone/>
            </a:pPr>
            <a:r>
              <a:rPr lang="it-IT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lento all’ira e ricco di bontà</a:t>
            </a:r>
          </a:p>
          <a:p>
            <a:pPr algn="ctr"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34,6;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4,31;2Cr 30,9; …) 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Anche punisce … per ristabilire l’ordine!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Misericordia come benevolenza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Relazione con la benevolenza, cioè con l’attitudine a concedere benefici e favori</a:t>
            </a:r>
          </a:p>
          <a:p>
            <a:pPr algn="ctr"/>
            <a:endParaRPr lang="it-IT" dirty="0" smtClean="0"/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Voglio ricordare i benefici del Signore, le glorie del Signore, quanto egli ha fatto per noi. Egli è grande in bontà per la casa d’Israele. Egli ci trattò secondo il suo amore, secondo la grandezza della sua misericordia </a:t>
            </a:r>
            <a:r>
              <a:rPr lang="it-IT" sz="2000" dirty="0" err="1" smtClean="0"/>
              <a:t>Is</a:t>
            </a:r>
            <a:r>
              <a:rPr lang="it-IT" sz="2000" dirty="0" smtClean="0"/>
              <a:t> 63,7</a:t>
            </a:r>
            <a:endParaRPr lang="it-IT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Due Scritti un’unica Opera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6000" b="1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it-IT" sz="6000" b="1" dirty="0" smtClean="0">
                <a:latin typeface="Aharoni" pitchFamily="2" charset="-79"/>
                <a:cs typeface="Aharoni" pitchFamily="2" charset="-79"/>
              </a:rPr>
              <a:t>Gli Atti sono infatti il seguito del </a:t>
            </a:r>
          </a:p>
          <a:p>
            <a:pPr algn="ctr">
              <a:buNone/>
            </a:pPr>
            <a:r>
              <a:rPr lang="it-IT" sz="6000" b="1" dirty="0" smtClean="0">
                <a:latin typeface="Aharoni" pitchFamily="2" charset="-79"/>
                <a:cs typeface="Aharoni" pitchFamily="2" charset="-79"/>
              </a:rPr>
              <a:t>Vangelo di Luca</a:t>
            </a:r>
          </a:p>
          <a:p>
            <a:pPr>
              <a:buNone/>
            </a:pPr>
            <a:endParaRPr lang="it-IT" sz="6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Salmo 136</a:t>
            </a:r>
            <a:r>
              <a:rPr lang="it-IT" b="1" dirty="0" smtClean="0">
                <a:solidFill>
                  <a:srgbClr val="FF0000"/>
                </a:solidFill>
              </a:rPr>
              <a:t>: litania della misericordia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i="1" dirty="0" smtClean="0">
                <a:solidFill>
                  <a:srgbClr val="0070C0"/>
                </a:solidFill>
              </a:rPr>
              <a:t>Rendete grazie al Signore perché è buono, </a:t>
            </a:r>
            <a:r>
              <a:rPr lang="it-IT" b="1" i="1" dirty="0" smtClean="0">
                <a:solidFill>
                  <a:srgbClr val="0070C0"/>
                </a:solidFill>
              </a:rPr>
              <a:t>perché il suo amore è per sempre</a:t>
            </a:r>
          </a:p>
          <a:p>
            <a:pPr algn="ctr">
              <a:buNone/>
            </a:pPr>
            <a:r>
              <a:rPr lang="it-IT" i="1" dirty="0" smtClean="0"/>
              <a:t>(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perché eterna è la sua misericordia</a:t>
            </a:r>
            <a:r>
              <a:rPr lang="it-IT" i="1" dirty="0" smtClean="0"/>
              <a:t>)</a:t>
            </a:r>
          </a:p>
          <a:p>
            <a:pPr algn="ctr">
              <a:buNone/>
            </a:pPr>
            <a:r>
              <a:rPr lang="it-IT" dirty="0" smtClean="0"/>
              <a:t>Fino al v. 9 = </a:t>
            </a:r>
            <a:r>
              <a:rPr lang="it-IT" b="1" dirty="0" smtClean="0"/>
              <a:t>lode alla Creazione</a:t>
            </a:r>
          </a:p>
          <a:p>
            <a:pPr algn="ctr">
              <a:buNone/>
            </a:pPr>
            <a:r>
              <a:rPr lang="it-IT" dirty="0" smtClean="0"/>
              <a:t>Fino al v. 24 = </a:t>
            </a:r>
            <a:r>
              <a:rPr lang="it-IT" b="1" dirty="0" smtClean="0"/>
              <a:t>lode per la storia della salvezza</a:t>
            </a:r>
          </a:p>
          <a:p>
            <a:pPr algn="ctr">
              <a:buNone/>
            </a:pPr>
            <a:r>
              <a:rPr lang="it-IT" dirty="0" smtClean="0"/>
              <a:t>v. 25 = </a:t>
            </a:r>
            <a:r>
              <a:rPr lang="it-IT" b="1" dirty="0" smtClean="0"/>
              <a:t>lode per la sua provvidenza</a:t>
            </a:r>
          </a:p>
          <a:p>
            <a:pPr algn="ctr">
              <a:buNone/>
            </a:pPr>
            <a:r>
              <a:rPr lang="it-IT" dirty="0" smtClean="0"/>
              <a:t>v. 26 = </a:t>
            </a:r>
            <a:r>
              <a:rPr lang="it-IT" b="1" dirty="0" smtClean="0"/>
              <a:t>ringraziamento generale </a:t>
            </a:r>
          </a:p>
          <a:p>
            <a:pPr algn="ctr">
              <a:buNone/>
            </a:pPr>
            <a:r>
              <a:rPr lang="it-IT" dirty="0" smtClean="0"/>
              <a:t>soprattutto perché … </a:t>
            </a:r>
            <a:r>
              <a:rPr lang="it-IT" b="1" i="1" dirty="0" smtClean="0">
                <a:solidFill>
                  <a:srgbClr val="0070C0"/>
                </a:solidFill>
              </a:rPr>
              <a:t>il suo amore è per sempre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Salmo 103 e Maria …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generazione in generazione la sua misericordia per quelli che lo temono </a:t>
            </a:r>
            <a:r>
              <a:rPr lang="it-IT" sz="2000" dirty="0" err="1" smtClean="0"/>
              <a:t>Lc</a:t>
            </a:r>
            <a:r>
              <a:rPr lang="it-IT" sz="2000" dirty="0" smtClean="0"/>
              <a:t> 1,50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‘Parallelo’ con il Salmo 103,17</a:t>
            </a:r>
          </a:p>
          <a:p>
            <a:pPr algn="ctr">
              <a:buNone/>
            </a:pPr>
            <a:endParaRPr lang="it-IT" i="1" dirty="0" smtClean="0"/>
          </a:p>
          <a:p>
            <a:pPr algn="ctr">
              <a:buNone/>
            </a:pPr>
            <a:r>
              <a:rPr lang="it-IT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l’amore del Signore è da sempre, </a:t>
            </a:r>
          </a:p>
          <a:p>
            <a:pPr algn="ctr">
              <a:buNone/>
            </a:pPr>
            <a:r>
              <a:rPr lang="it-IT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sempre su quelli che lo temono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7200" b="1" dirty="0" smtClean="0">
                <a:solidFill>
                  <a:srgbClr val="FF0000"/>
                </a:solidFill>
              </a:rPr>
              <a:t>Ritornando </a:t>
            </a:r>
          </a:p>
          <a:p>
            <a:pPr algn="ctr">
              <a:buNone/>
            </a:pPr>
            <a:r>
              <a:rPr lang="it-IT" sz="7200" b="1" dirty="0" smtClean="0">
                <a:solidFill>
                  <a:srgbClr val="FF0000"/>
                </a:solidFill>
              </a:rPr>
              <a:t>al nostro brano …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7200" b="1" dirty="0" smtClean="0">
                <a:solidFill>
                  <a:srgbClr val="00B050"/>
                </a:solidFill>
              </a:rPr>
              <a:t>Siamo partiti dal </a:t>
            </a:r>
            <a:r>
              <a:rPr lang="it-IT" sz="7200" b="1" i="1" dirty="0" smtClean="0">
                <a:solidFill>
                  <a:srgbClr val="00B050"/>
                </a:solidFill>
              </a:rPr>
              <a:t>siate misericordiosi </a:t>
            </a:r>
            <a:r>
              <a:rPr lang="it-IT" sz="7200" b="1" dirty="0" smtClean="0">
                <a:solidFill>
                  <a:srgbClr val="00B050"/>
                </a:solidFill>
              </a:rPr>
              <a:t>… poi</a:t>
            </a:r>
            <a:endParaRPr lang="it-IT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… seguito da 4 comandi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79513" y="1600200"/>
          <a:ext cx="8507288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 in forma negativa</a:t>
                      </a:r>
                      <a:endParaRPr lang="it-IT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 in forma positiva</a:t>
                      </a:r>
                      <a:endParaRPr lang="it-IT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 giudicare</a:t>
                      </a:r>
                      <a:endParaRPr lang="it-IT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Perdonare</a:t>
                      </a:r>
                      <a:endParaRPr lang="it-IT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 condannare</a:t>
                      </a:r>
                      <a:endParaRPr lang="it-IT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Dare </a:t>
                      </a:r>
                      <a:endParaRPr lang="it-IT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Verbi 2 volte ripetuti </a:t>
            </a:r>
            <a:endParaRPr lang="it-IT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916831"/>
          <a:ext cx="9144000" cy="374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48884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Sollecitazione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Motivazione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 giudicate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 sarete giudicati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 condannate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 sarete condannati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Perdonate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Sarete perdonati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Date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 sarà dato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Giusy\Desktop\Dati Desktop\Terra Santa\images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904656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Giusy\Desktop\Dati Desktop\Terra Santa\images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90465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Giusy\Desktop\Dati Desktop\Terra Santa\images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53650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Giusy\Desktop\Dati Desktop\Terra Santa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8245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74633"/>
          <a:ext cx="9144000" cy="659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296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Luca 1,1-4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Atti 1,1-2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5607">
                <a:tc>
                  <a:txBody>
                    <a:bodyPr/>
                    <a:lstStyle/>
                    <a:p>
                      <a:pPr algn="ctr"/>
                      <a:r>
                        <a:rPr lang="it-IT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 così anch’io ho deciso di fare ricerche accurate su ogni circostanza, fin dagli inizi, e di scriverne un resoconto ordinato per te, illustre </a:t>
                      </a:r>
                      <a:r>
                        <a:rPr lang="it-IT" sz="3200" b="1" i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Teofilo</a:t>
                      </a:r>
                      <a:r>
                        <a:rPr lang="it-IT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in modo che tu possa renderti conto della solidità degli insegnamenti che hai</a:t>
                      </a:r>
                      <a:r>
                        <a:rPr lang="it-IT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ricevuto</a:t>
                      </a:r>
                      <a:endParaRPr lang="it-IT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Nel</a:t>
                      </a:r>
                      <a:r>
                        <a:rPr lang="it-IT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mio primo racconto, o </a:t>
                      </a:r>
                      <a:r>
                        <a:rPr lang="it-IT" sz="3200" b="1" i="1" u="non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Teofilo</a:t>
                      </a:r>
                      <a:r>
                        <a:rPr lang="it-IT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ho trattato tutto quello che Gesù fece e insegnò dagli inizi fino al giorno in cui fu assunto in cielo, dopo aver dato disposizioni agli apostoli che si era scelti per mezzo dello Spirito Santo.</a:t>
                      </a:r>
                      <a:endParaRPr lang="it-IT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Immagine del grembo …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una buona misura, pigiata, scossa e traboccante vi sarà versata nel </a:t>
            </a:r>
            <a:r>
              <a:rPr lang="it-IT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grembo</a:t>
            </a:r>
          </a:p>
          <a:p>
            <a:pPr algn="ctr">
              <a:buNone/>
            </a:pPr>
            <a:endParaRPr lang="it-IT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ripresa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dal mondo agricolo</a:t>
            </a:r>
          </a:p>
          <a:p>
            <a:pPr algn="ctr">
              <a:buNone/>
            </a:pPr>
            <a:r>
              <a:rPr lang="it-IT" dirty="0" smtClean="0"/>
              <a:t>… quando si riempiva il grembiule con il grano o con altre prodotti della terra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Invito alla generosità!!!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perché con la misura con cui misurate, sarà misurato a voi in cambio</a:t>
            </a:r>
          </a:p>
          <a:p>
            <a:pPr>
              <a:buNone/>
            </a:pPr>
            <a:endParaRPr lang="it-IT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Un proverbio palestinese diceva: 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 la misura con cui un uomo misura, 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si (Dio) misura lui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>
              <a:buNone/>
            </a:pP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Sot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1,7).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Poi brusca interruzione!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4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t-IT" sz="4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Disse loro anche UNA parabola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Apparentemente 3!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Può un cieco guidare un altro cieco?</a:t>
                      </a:r>
                      <a:endParaRPr lang="it-IT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 discepolo non è superiore al suo maestro </a:t>
                      </a:r>
                      <a:endParaRPr lang="it-IT" sz="40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Perché guardi la pagliuzza nell’occhio di tuo fratello,</a:t>
                      </a:r>
                      <a:r>
                        <a:rPr lang="it-IT" sz="4000" b="1" i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mentre non consideri la trave che è nel tuo?</a:t>
                      </a:r>
                      <a:endParaRPr lang="it-IT" sz="4000" b="1" i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Anche qui …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… UNA SOLA PARABOLA </a:t>
            </a:r>
            <a:r>
              <a:rPr lang="it-IT" sz="5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che continua il tema della misericordia</a:t>
            </a:r>
            <a:r>
              <a:rPr lang="it-IT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it-IT" sz="54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quindi del non giudicare, </a:t>
            </a:r>
          </a:p>
          <a:p>
            <a:pPr algn="ctr">
              <a:buNone/>
            </a:pPr>
            <a:r>
              <a:rPr lang="it-IT" sz="54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non condannare</a:t>
            </a:r>
            <a:endParaRPr lang="it-IT" sz="5400" b="1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Perché una sola parabola?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Guide cieche</a:t>
                      </a:r>
                      <a:endParaRPr lang="it-IT" sz="36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Farisei … giudicano</a:t>
                      </a:r>
                      <a:endParaRPr lang="it-IT" sz="36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Aharoni" pitchFamily="2" charset="-79"/>
                          <a:cs typeface="Aharoni" pitchFamily="2" charset="-79"/>
                        </a:rPr>
                        <a:t>Discepolo non più grande …</a:t>
                      </a:r>
                      <a:endParaRPr lang="it-IT" sz="36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Aharoni" pitchFamily="2" charset="-79"/>
                          <a:cs typeface="Aharoni" pitchFamily="2" charset="-79"/>
                        </a:rPr>
                        <a:t>Scribi</a:t>
                      </a:r>
                      <a:r>
                        <a:rPr lang="it-IT" sz="3600" baseline="0" dirty="0" smtClean="0">
                          <a:latin typeface="Aharoni" pitchFamily="2" charset="-79"/>
                          <a:cs typeface="Aharoni" pitchFamily="2" charset="-79"/>
                        </a:rPr>
                        <a:t> … condannano</a:t>
                      </a:r>
                      <a:endParaRPr lang="it-IT" sz="36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Aharoni" pitchFamily="2" charset="-79"/>
                          <a:cs typeface="Aharoni" pitchFamily="2" charset="-79"/>
                        </a:rPr>
                        <a:t>Pagliuzza </a:t>
                      </a:r>
                      <a:endParaRPr lang="it-IT" sz="36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Aharoni" pitchFamily="2" charset="-79"/>
                          <a:cs typeface="Aharoni" pitchFamily="2" charset="-79"/>
                        </a:rPr>
                        <a:t>Presunti perfetti</a:t>
                      </a:r>
                      <a:endParaRPr lang="it-IT" sz="36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 versetti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…. 4 volte è citato </a:t>
            </a:r>
            <a:r>
              <a:rPr lang="it-IT" b="1" i="1" dirty="0" smtClean="0">
                <a:solidFill>
                  <a:srgbClr val="FF0000"/>
                </a:solidFill>
              </a:rPr>
              <a:t>fratello</a:t>
            </a:r>
          </a:p>
          <a:p>
            <a:pPr algn="ctr">
              <a:buNone/>
            </a:pPr>
            <a:endParaRPr lang="it-IT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b="1" i="1" dirty="0" smtClean="0"/>
              <a:t>Con lui ci si </a:t>
            </a:r>
            <a:r>
              <a:rPr lang="it-IT" b="1" i="1" dirty="0" err="1" smtClean="0"/>
              <a:t>rrapporta</a:t>
            </a:r>
            <a:r>
              <a:rPr lang="it-IT" b="1" i="1" dirty="0" smtClean="0"/>
              <a:t>!</a:t>
            </a:r>
          </a:p>
          <a:p>
            <a:pPr algn="ctr">
              <a:buNone/>
            </a:pPr>
            <a:r>
              <a:rPr lang="it-IT" b="1" i="1" dirty="0" smtClean="0"/>
              <a:t>La vera motivazione del non giudicare sta proprio in quel rapporto fraterno, che è alla base di ogni relazione umana.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Ancora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La </a:t>
            </a:r>
            <a:r>
              <a:rPr lang="it-IT" b="1" dirty="0" smtClean="0">
                <a:solidFill>
                  <a:srgbClr val="FF0000"/>
                </a:solidFill>
              </a:rPr>
              <a:t>misericordia di Dio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che diventa modello dei rapporti umani si estrinseca nel perdono e nell’accoglienza. L’astensione da ogni forma di condanna dimostra l’incongruenza di chi si cimenta nell’osservare i difetti altrui e al contempo inevitabilmente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perde di vista i propri. 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mettere in pratica …</a:t>
            </a:r>
            <a:endParaRPr lang="it-IT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le 7 opere di misericordia corporale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Dar da mangiare agli affamati</a:t>
                      </a:r>
                      <a:endParaRPr lang="it-IT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Dar da bere agli assetati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Vestire gli ignudi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Ospitare i forestieri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Visitare i malati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Visitare i carcerati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Seppellire i defunti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Altro legame … l’Ascensione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Luca 24,50-51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Atti 1,9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Poi li condusse fuori verso </a:t>
                      </a:r>
                      <a:r>
                        <a:rPr lang="it-IT" sz="32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Betania</a:t>
                      </a:r>
                      <a:r>
                        <a:rPr lang="it-IT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e, alzate le mani, li benedisse. Mentre li benediceva, si staccò da loro e veniva portato su, in cielo.</a:t>
                      </a:r>
                      <a:endParaRPr lang="it-IT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Detto questo,</a:t>
                      </a:r>
                      <a:r>
                        <a:rPr lang="it-IT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mentre lo guardavo, fu elevato in alto e una nube lo sottrasse ai loro occhi.</a:t>
                      </a:r>
                      <a:endParaRPr lang="it-IT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le 7 opere di misericordia spirituale?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Istruire</a:t>
                      </a:r>
                      <a:r>
                        <a:rPr lang="it-IT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gli ignoranti</a:t>
                      </a:r>
                      <a:endParaRPr lang="it-IT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Consigliare i dubbiosi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Confortare gli afflitti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Correggere i peccatori</a:t>
                      </a:r>
                      <a:endParaRPr lang="it-IT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Perdonare chi ci ha offeso</a:t>
                      </a:r>
                      <a:endParaRPr lang="it-IT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Sopportare pazientemente le persone moleste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Pregare per i vivi e per i morti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E tu?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800" b="1" dirty="0" smtClean="0">
                <a:solidFill>
                  <a:srgbClr val="FF0000"/>
                </a:solidFill>
                <a:latin typeface="Algerian" pitchFamily="82" charset="0"/>
              </a:rPr>
              <a:t>… con quale opera spirituale / corporale è bene che testimoni la tua fede?</a:t>
            </a:r>
            <a:endParaRPr lang="it-IT" sz="48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7200" b="1" dirty="0" smtClean="0">
                <a:solidFill>
                  <a:srgbClr val="0070C0"/>
                </a:solidFill>
                <a:latin typeface="Arial Black" pitchFamily="34" charset="0"/>
              </a:rPr>
              <a:t>La risurrezione di Gesù secondo i Sinottici</a:t>
            </a:r>
            <a:endParaRPr lang="it-IT" sz="7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Giusy\Desktop\Dati Desktop\Terra Santa\IMG-20170109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19268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Le donne … sempre loro …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112684"/>
                <a:gridCol w="29833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r>
                        <a:rPr lang="it-IT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Mc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Lc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Dopo il sabato, all'alba del </a:t>
                      </a:r>
                      <a:r>
                        <a:rPr lang="it-IT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primo giorno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della settimana</a:t>
                      </a:r>
                      <a:r>
                        <a:rPr lang="it-IT" sz="2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Maria di </a:t>
                      </a:r>
                      <a:r>
                        <a:rPr lang="it-IT" sz="2400" b="1" u="sng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Màgdala</a:t>
                      </a:r>
                      <a:r>
                        <a:rPr lang="it-IT" sz="2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 l'altra Maria</a:t>
                      </a:r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andarono a visitare la tomba.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Passato il sabato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it-IT" sz="2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Maria di </a:t>
                      </a:r>
                      <a:r>
                        <a:rPr lang="it-IT" sz="2400" b="1" u="sng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Màgdala</a:t>
                      </a:r>
                      <a:r>
                        <a:rPr lang="it-IT" sz="2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Maria madre di Giacomo e </a:t>
                      </a:r>
                      <a:r>
                        <a:rPr lang="it-IT" sz="2400" b="1" u="sng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Salome</a:t>
                      </a:r>
                      <a:r>
                        <a:rPr lang="it-IT" sz="2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comprarono oli aromatici per andare a ungerlo.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 buon mattino, il </a:t>
                      </a:r>
                      <a:r>
                        <a:rPr lang="it-IT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primo giorno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della settimana, vennero al sepolcro al levare del sole.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Il </a:t>
                      </a:r>
                      <a:r>
                        <a:rPr lang="it-IT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primo giorno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della settimana, al mattino presto </a:t>
                      </a:r>
                      <a:r>
                        <a:rPr lang="it-IT" sz="2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esse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si recarono al sepolcro, portando con sé gli aromi che avevano preparato.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i="1" dirty="0" smtClean="0">
                <a:solidFill>
                  <a:srgbClr val="FF0000"/>
                </a:solidFill>
                <a:latin typeface="Arial Black" pitchFamily="34" charset="0"/>
              </a:rPr>
              <a:t>Non è qui!</a:t>
            </a:r>
            <a:endParaRPr lang="it-IT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11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/>
                <a:gridCol w="2952328"/>
                <a:gridCol w="2771800"/>
              </a:tblGrid>
              <a:tr h="53450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r>
                        <a:rPr lang="it-IT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Mc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Lc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8796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 ecco, vi fu un gran terremoto.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 angelo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del Signore, infatti, sceso dal cielo, si avvicinò, rotolò la pietra e si pose a sedere su di essa. Il suo aspetto era come folgore e il suo vestito bianco come neve. Per lo spavento che ebbero di lui, le guardie furono scosse e rimasero come morte. L'angelo disse alle donne: "Voi non abbiate paura! So che cercate Gesù, il crocifisso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Non è qui. È risorto,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infatti, come aveva detto; venite, guardate il luogo dove era stato deposto.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Dicevano tra loro: "Chi ci farà rotolare via la pietra dall'ingresso del sepolcro?". Alzando lo sguardo, osservarono che la pietra era già stata fatta rotolare, benché fosse molto grande. Entrate nel sepolcro, videro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 giovane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seduto sulla destra, vestito d'una veste bianca, ed ebbero paura. Ma egli disse loro: "Non abbiate paura! Voi cercate Gesù Nazareno, il crocifisso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È risorto, non è qui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Ecco il luogo dove l'avevano posto.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Trovarono che la pietra era stata rimossa dal sepolcro e, entrate, non trovarono il corpo del Signore Gesù. Mentre si domandavano che senso avesse tutto questo, ecco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due uomini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presentarsi a loro in abito sfolgorante. Le donne, impaurite, tenevano il volto chinato a terra, ma quelli dissero loro: "Perché cercate tra i morti colui che è vivo?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Non è qui, è risorto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r>
                        <a:rPr lang="it-IT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Mc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Lc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Presto, andate a dire ai suoi discepoli: "È risorto dai morti, ed ecco, vi precede in Galilea; là lo vedrete". Ecco, </a:t>
                      </a: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io ve l'ho detto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andate, dite ai suoi discepoli e a Pietro: "Egli vi precede in Galilea. Là lo vedrete, come </a:t>
                      </a: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 ha detto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"".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Ricordatevi come </a:t>
                      </a: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 parlò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quando era ancora in Galilea e diceva: "Bisogna che il Figlio dell'uomo sia consegnato in mano ai peccatori, sia crocifisso e risorga il terzo giorno"". </a:t>
                      </a:r>
                      <a:r>
                        <a:rPr lang="it-IT" sz="24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 esse si ricordarono delle sue parole </a:t>
                      </a:r>
                      <a:endParaRPr lang="it-IT" sz="2400" u="sng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Annuncio …</a:t>
            </a:r>
            <a:endParaRPr lang="it-IT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" y="908720"/>
          <a:ext cx="9144000" cy="6128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50859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r>
                        <a:rPr lang="it-IT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Mc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Lc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98421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Abbandonato in fretta il sepolcro con timore e gioia grande, le donne corsero a dare l'annuncio ai suoi discepoli. Ed ecco, Gesù venne loro incontro e disse: "Salute a voi!".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 esse si avvicinarono, gli abbracciarono i piedi e lo adorarono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Allora Gesù disse loro: "Non temete; andate ad annunciare ai miei fratelli che vadano in Galilea: là mi vedranno".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Esse uscirono e fuggirono via dal sepolcro, perché erano piene di spavento e di stupore. E non dissero niente a nessuno, perché erano impaurite. Risorto al mattino, il primo giorno dopo il sabato, Gesù apparve prima a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Maria di </a:t>
                      </a:r>
                      <a:r>
                        <a:rPr lang="it-IT" sz="20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Màgdala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dalla quale aveva scacciato sette </a:t>
                      </a:r>
                      <a:r>
                        <a:rPr lang="it-IT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demòni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Questa andò ad annunciarlo a quanti erano stati con lui ed erano in lutto e in pianto. </a:t>
                      </a: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essi, udito che era vivo e che era stato visto da lei, non </a:t>
                      </a:r>
                      <a:r>
                        <a:rPr lang="it-IT" sz="20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credettero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e, tornate dal sepolcro, annunciarono tutto questo agli Undici e a tutti gli altri. Erano Maria Maddalena, Giovanna e Maria madre di Giacomo. Anche le altre, che erano con loro, raccontavano queste cose agli apostoli.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Quelle parole parvero a loro come un vaneggiamento e non credevano ad esse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it-IT" sz="20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Pietro tuttavia si alzò, corse al sepolcro e, chinatosi, vide soltanto i teli. E tornò indietro, pieno di stupore per l'accaduto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E tu?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7200" b="1" dirty="0" smtClean="0">
                <a:solidFill>
                  <a:srgbClr val="0070C0"/>
                </a:solidFill>
              </a:rPr>
              <a:t>Con la tua vita annunci </a:t>
            </a:r>
          </a:p>
          <a:p>
            <a:pPr algn="ctr">
              <a:buNone/>
            </a:pPr>
            <a:r>
              <a:rPr lang="it-IT" sz="7200" b="1" dirty="0" smtClean="0">
                <a:solidFill>
                  <a:srgbClr val="0070C0"/>
                </a:solidFill>
              </a:rPr>
              <a:t>Cristo risorto?</a:t>
            </a:r>
            <a:endParaRPr lang="it-IT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più …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5400" dirty="0" smtClean="0">
                <a:latin typeface="Times New Roman" pitchFamily="18" charset="0"/>
                <a:cs typeface="Times New Roman" pitchFamily="18" charset="0"/>
              </a:rPr>
              <a:t>Il Vangelo e gli Atti presentano uguali </a:t>
            </a:r>
            <a:r>
              <a:rPr lang="it-IT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caratteristiche</a:t>
            </a:r>
            <a:r>
              <a:rPr lang="it-IT" sz="5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it-IT" sz="5400" b="1" dirty="0" smtClean="0">
                <a:latin typeface="Times New Roman" pitchFamily="18" charset="0"/>
                <a:cs typeface="Times New Roman" pitchFamily="18" charset="0"/>
              </a:rPr>
              <a:t>lessicali, grammaticali e stilistiche</a:t>
            </a:r>
          </a:p>
          <a:p>
            <a:pPr>
              <a:buNone/>
            </a:pPr>
            <a:endParaRPr lang="it-IT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Il Vangelo</a:t>
            </a:r>
            <a:endParaRPr lang="it-IT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Continua ‘tensione’ verso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Gerusalemme</a:t>
            </a:r>
          </a:p>
          <a:p>
            <a:pPr algn="ctr">
              <a:buNone/>
            </a:pPr>
            <a:endParaRPr lang="it-IT" b="1" dirty="0"/>
          </a:p>
          <a:p>
            <a:pPr algn="ctr">
              <a:buNone/>
            </a:pPr>
            <a:r>
              <a:rPr lang="it-IT" b="1" dirty="0" smtClean="0"/>
              <a:t>Gerusalemme è la </a:t>
            </a:r>
            <a:r>
              <a:rPr lang="it-IT" b="1" u="sng" dirty="0" smtClean="0"/>
              <a:t>città santa </a:t>
            </a:r>
            <a:r>
              <a:rPr lang="it-IT" b="1" dirty="0" smtClean="0"/>
              <a:t>dove inizia </a:t>
            </a:r>
            <a:r>
              <a:rPr lang="it-IT" sz="2000" dirty="0" smtClean="0"/>
              <a:t>(1,5s) </a:t>
            </a:r>
          </a:p>
          <a:p>
            <a:pPr algn="ctr">
              <a:buNone/>
            </a:pPr>
            <a:r>
              <a:rPr lang="it-IT" b="1" dirty="0" smtClean="0"/>
              <a:t>e dove si completa la missione di Gesù </a:t>
            </a:r>
            <a:r>
              <a:rPr lang="it-IT" sz="2000" dirty="0" smtClean="0"/>
              <a:t>(24,52s)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 parte centrale 9,51-18,14</a:t>
                      </a:r>
                      <a:endParaRPr lang="it-IT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69936">
                <a:tc>
                  <a:txBody>
                    <a:bodyPr/>
                    <a:lstStyle/>
                    <a:p>
                      <a:pPr algn="ctr"/>
                      <a:r>
                        <a:rPr lang="it-IT" sz="4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Lunga salita a </a:t>
                      </a:r>
                    </a:p>
                    <a:p>
                      <a:pPr algn="ctr"/>
                      <a:r>
                        <a:rPr lang="it-IT" sz="4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Gerusalemme</a:t>
                      </a:r>
                      <a:endParaRPr lang="it-IT" sz="4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Giusy\Desktop\Dati Desktop\Terra Santa\20170107_112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407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L’Autore …</a:t>
            </a:r>
            <a:endParaRPr lang="it-IT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sz="4800" b="1" dirty="0" smtClean="0">
                <a:latin typeface="Times New Roman" pitchFamily="18" charset="0"/>
                <a:cs typeface="Times New Roman" pitchFamily="18" charset="0"/>
              </a:rPr>
              <a:t>… scrive in un greco che è considerato “il più accurato  ed elegante del NT”</a:t>
            </a:r>
            <a:endParaRPr lang="it-IT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:\Users\Giusy\Desktop\Dati Desktop\Terra Santa\20170107_1621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72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7200" b="1" dirty="0" smtClean="0">
                <a:solidFill>
                  <a:srgbClr val="0070C0"/>
                </a:solidFill>
              </a:rPr>
              <a:t>Temi ricorrenti </a:t>
            </a:r>
            <a:endParaRPr lang="it-IT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00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984"/>
                <a:gridCol w="245861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Caratteristiche</a:t>
                      </a:r>
                      <a:endParaRPr lang="it-IT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Riferimenti</a:t>
                      </a:r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Misericordia verso i peccatori</a:t>
                      </a:r>
                      <a:endParaRPr lang="it-IT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Perdono  dei peccati</a:t>
                      </a:r>
                      <a:endParaRPr lang="it-IT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7,36-50; 15,11-32;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19,1-10; 23,34-43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Tenerezza verso i poveri, 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severità verso gli orgogliosi</a:t>
                      </a:r>
                      <a:endParaRPr lang="it-IT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1,51-53; 6,20-26; 12,13-21; 14,7-11; 16,15-31;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18,9-14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Esigenze della sequela: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rinunciare a se stessi</a:t>
                      </a:r>
                      <a:endParaRPr lang="it-IT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14,25-34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Abbandono delle ricchezze</a:t>
                      </a:r>
                      <a:endParaRPr lang="it-IT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6,34s; 12,33; 16,9-13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Necessità della preghiera</a:t>
                      </a:r>
                      <a:endParaRPr lang="it-IT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11,5-8; 18,1-8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Esempio di preghiera da parte</a:t>
                      </a:r>
                      <a:r>
                        <a:rPr lang="it-IT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Gesù</a:t>
                      </a:r>
                      <a:endParaRPr lang="it-IT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3,21; 5,16; 6,12;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9,28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Soprattutto lo Spirito Santo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Quello di Luca è il Vangelo dello Spirito Santo</a:t>
            </a:r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dirty="0" smtClean="0"/>
              <a:t>Tutto è mosso dallo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Spirito Santo</a:t>
            </a:r>
            <a:r>
              <a:rPr lang="it-IT" dirty="0" smtClean="0"/>
              <a:t>:</a:t>
            </a:r>
          </a:p>
          <a:p>
            <a:pPr algn="ctr">
              <a:buNone/>
            </a:pPr>
            <a:r>
              <a:rPr lang="it-IT" sz="2800" dirty="0" smtClean="0"/>
              <a:t>1,15.35.41.67; 2,25-27; 4,1.14.18; 10,21; 11,13; 24,49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92D050"/>
                </a:solidFill>
              </a:rPr>
              <a:t>‘Suddivisione’ del Vangelo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1)Episodi della Nascita del Battista e di Gesù </a:t>
            </a:r>
            <a:r>
              <a:rPr lang="it-IT" sz="1100" dirty="0" smtClean="0">
                <a:latin typeface="Times New Roman" pitchFamily="18" charset="0"/>
                <a:cs typeface="Times New Roman" pitchFamily="18" charset="0"/>
              </a:rPr>
              <a:t>(1,5-2,52)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2)Preparazione del Ministero di Gesù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(3,1-4,13)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3)Ministero di Gesù in Galilea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(4,14-9,50)</a:t>
            </a:r>
          </a:p>
          <a:p>
            <a:pPr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4)Salita verso Gerusalemme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(9,51-19,27)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5)Ministero di Gesù a Gerusalemme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(19,28-21,37)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6)Passione e Morte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(22 e 23)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7)Risurrezione e Ascensione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(cap. 24)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Alcune caratteristiche …</a:t>
            </a:r>
            <a:endParaRPr lang="it-IT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… del Ministero taumaturgico di Gesù!</a:t>
            </a:r>
          </a:p>
          <a:p>
            <a:pPr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7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Gli stranieri </a:t>
            </a:r>
            <a:endParaRPr lang="it-IT" sz="72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Giusy\Desktop\Dati Desktop\Terra Santa\20170107_122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dirty="0" smtClean="0">
                <a:solidFill>
                  <a:srgbClr val="FF0000"/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La fede del </a:t>
            </a:r>
            <a:r>
              <a:rPr lang="it-IT" sz="4900" b="1" dirty="0" smtClean="0">
                <a:solidFill>
                  <a:srgbClr val="FF0000"/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centurione</a:t>
            </a:r>
            <a:r>
              <a:rPr lang="it-IT" sz="4900" dirty="0" smtClean="0">
                <a:solidFill>
                  <a:srgbClr val="FF0000"/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7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it-IT" sz="7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it-IT" sz="7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(Mt 8,5-13; </a:t>
            </a:r>
            <a:r>
              <a:rPr lang="it-IT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Lc</a:t>
            </a:r>
            <a:r>
              <a:rPr lang="it-IT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7,1-10) o Funzionario regio (</a:t>
            </a:r>
            <a:r>
              <a:rPr lang="it-IT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Gv</a:t>
            </a:r>
            <a:r>
              <a:rPr lang="it-IT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4,46) </a:t>
            </a: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Signore, il mio servo è in casa, a letto, paralizzato e soffre terribilmente. Gli disse: "Verrò e lo guarirò. Ma il centurione rispose: "Signore,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io non sono degno che tu entri sotto il mio tetto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di' soltanto una 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parola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e il mio servo sarà guarito.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Gesù elogia </a:t>
            </a:r>
            <a:b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la fede del centurione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"In verità io vi dico,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IN ISRAELE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NON HO TROVATO NESSUNO CON UNA FEDE COSÌ GRANDE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! Ora io vi dico che molti verranno dall'oriente e dall'occidente e siederanno a mensa con Abramo, Isacco e Giacobbe nel regno dei cieli,  mentre i figli del regno saranno cacciati fuori, nelle tenebre, dove sarà pianto e stridore di denti".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samaritano lebbroso </a:t>
            </a:r>
            <a:endParaRPr lang="it-IT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“La misericordia di Gesù non fa distinzioni”</a:t>
            </a:r>
          </a:p>
          <a:p>
            <a:pPr algn="ctr">
              <a:buFontTx/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Tutti vengono purificati dalla lebbra!</a:t>
            </a:r>
          </a:p>
          <a:p>
            <a:pPr algn="ctr">
              <a:buFontTx/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distinzione sta nella reazione dei ‘guariti’</a:t>
            </a:r>
          </a:p>
          <a:p>
            <a:pPr algn="ctr">
              <a:buFontTx/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Solo il samaritano si distingue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Codice alessandrino</a:t>
            </a:r>
            <a:endParaRPr lang="it-IT" dirty="0"/>
          </a:p>
        </p:txBody>
      </p:sp>
      <p:pic>
        <p:nvPicPr>
          <p:cNvPr id="4" name="Segnaposto contenuto 3" descr="Codex Alexandrinus f41v - Luk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1276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6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… infatti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 samaritano torna da Gesù</a:t>
                      </a:r>
                      <a:endParaRPr lang="it-IT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Glorifica</a:t>
                      </a:r>
                      <a:endParaRPr lang="it-IT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Adora</a:t>
                      </a:r>
                      <a:endParaRPr lang="it-IT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Ringrazia</a:t>
                      </a:r>
                      <a:endParaRPr lang="it-IT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Gesù lo conferma : </a:t>
                      </a:r>
                      <a:r>
                        <a:rPr lang="it-IT" sz="4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è salvo</a:t>
                      </a:r>
                      <a:r>
                        <a:rPr lang="it-IT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it-IT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Il samaritano è ‘modello’ 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3280364"/>
                <a:gridCol w="3451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Personaggio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Testo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Traduzione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Sacerdote</a:t>
                      </a:r>
                      <a:endParaRPr lang="it-IT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ἰδὼν </a:t>
                      </a:r>
                      <a:r>
                        <a:rPr lang="el-GR" sz="2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ἀντιπαρῆλθεν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Vide </a:t>
                      </a:r>
                    </a:p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passò oltre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Levita</a:t>
                      </a:r>
                      <a:endParaRPr lang="it-IT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ἰδὼν </a:t>
                      </a:r>
                      <a:r>
                        <a:rPr lang="el-GR" sz="2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ἀντιπαρῆλθεν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passò oltre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Samaritano</a:t>
                      </a:r>
                      <a:endParaRPr lang="it-IT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2800" b="1" kern="12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ἰδὼν </a:t>
                      </a:r>
                      <a:r>
                        <a:rPr lang="el-GR" sz="28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ἐσπλαγχνίσθη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Vide </a:t>
                      </a:r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it-IT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 ebbe compassione</a:t>
                      </a:r>
                      <a:endParaRPr lang="it-IT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… quindi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it-IT" b="1" i="1" dirty="0" smtClean="0">
              <a:solidFill>
                <a:srgbClr val="0070C0"/>
              </a:solidFill>
              <a:latin typeface="Algerian" pitchFamily="82" charset="0"/>
            </a:endParaRPr>
          </a:p>
          <a:p>
            <a:pPr algn="ctr">
              <a:buFontTx/>
              <a:buNone/>
            </a:pPr>
            <a:r>
              <a:rPr lang="it-IT" sz="5400" b="1" i="1" dirty="0" smtClean="0">
                <a:solidFill>
                  <a:srgbClr val="0070C0"/>
                </a:solidFill>
                <a:latin typeface="Algerian" pitchFamily="82" charset="0"/>
              </a:rPr>
              <a:t>Va’ e anche tu fa’ </a:t>
            </a:r>
          </a:p>
          <a:p>
            <a:pPr algn="ctr">
              <a:buFontTx/>
              <a:buNone/>
            </a:pPr>
            <a:endParaRPr lang="it-IT" sz="5400" b="1" dirty="0" smtClean="0">
              <a:solidFill>
                <a:srgbClr val="0070C0"/>
              </a:solidFill>
              <a:latin typeface="Algerian" pitchFamily="82" charset="0"/>
            </a:endParaRPr>
          </a:p>
          <a:p>
            <a:pPr algn="ctr">
              <a:buFontTx/>
              <a:buNone/>
            </a:pPr>
            <a:r>
              <a:rPr lang="it-IT" sz="5400" b="1" dirty="0" smtClean="0">
                <a:solidFill>
                  <a:srgbClr val="0070C0"/>
                </a:solidFill>
                <a:latin typeface="Algerian" pitchFamily="82" charset="0"/>
              </a:rPr>
              <a:t>… come il samaritano!</a:t>
            </a:r>
            <a:endParaRPr lang="it-IT" b="1" dirty="0" smtClean="0">
              <a:solidFill>
                <a:srgbClr val="0070C0"/>
              </a:solidFill>
              <a:latin typeface="Algerian" pitchFamily="82" charset="0"/>
            </a:endParaRP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92D050"/>
                </a:solidFill>
              </a:rPr>
              <a:t>Un’altra caratteristica …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… della quotidianità di Gesù!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7200" b="1" dirty="0" smtClean="0">
                <a:solidFill>
                  <a:srgbClr val="FFFF00"/>
                </a:solidFill>
                <a:latin typeface="Algerian" pitchFamily="82" charset="0"/>
              </a:rPr>
              <a:t>Preghiera </a:t>
            </a:r>
            <a:endParaRPr lang="it-IT" sz="7200" b="1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Giusy\Desktop\Dati Desktop\Terra Santa\IMG-20170108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La preghiera …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Vegliate e pregate per non entrare in tentazione; lo spirito è pronto, </a:t>
            </a:r>
          </a:p>
          <a:p>
            <a:pPr algn="ctr">
              <a:buNone/>
              <a:defRPr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la carne è debole</a:t>
            </a:r>
            <a:endParaRPr lang="it-IT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>
              <a:buNone/>
              <a:defRPr/>
            </a:pPr>
            <a:endParaRPr lang="it-IT" dirty="0" smtClean="0"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dirty="0" smtClean="0">
                <a:latin typeface="Times New Roman" pitchFamily="18" charset="0"/>
              </a:rPr>
              <a:t>E</a:t>
            </a:r>
            <a:r>
              <a:rPr lang="it-IT" dirty="0" smtClean="0"/>
              <a:t>’</a:t>
            </a:r>
            <a:r>
              <a:rPr lang="it-IT" dirty="0" smtClean="0">
                <a:latin typeface="Times New Roman" pitchFamily="18" charset="0"/>
              </a:rPr>
              <a:t> una duplice esortazione e anche </a:t>
            </a:r>
          </a:p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</a:rPr>
              <a:t>un esempio circa la </a:t>
            </a:r>
            <a:r>
              <a:rPr lang="it-IT" u="sng" dirty="0" smtClean="0">
                <a:latin typeface="Times New Roman" pitchFamily="18" charset="0"/>
              </a:rPr>
              <a:t>necessit</a:t>
            </a:r>
            <a:r>
              <a:rPr lang="it-IT" u="sng" dirty="0" smtClean="0"/>
              <a:t>à</a:t>
            </a:r>
            <a:r>
              <a:rPr lang="it-IT" u="sng" dirty="0" smtClean="0">
                <a:latin typeface="Times New Roman" pitchFamily="18" charset="0"/>
              </a:rPr>
              <a:t> della preghiera </a:t>
            </a:r>
          </a:p>
          <a:p>
            <a:pPr algn="ctr">
              <a:buNone/>
              <a:defRPr/>
            </a:pPr>
            <a:r>
              <a:rPr lang="it-IT" u="sng" dirty="0" smtClean="0">
                <a:latin typeface="Times New Roman" pitchFamily="18" charset="0"/>
              </a:rPr>
              <a:t>per superare la </a:t>
            </a:r>
            <a:r>
              <a:rPr lang="it-IT" u="sng" dirty="0" smtClean="0"/>
              <a:t>‘</a:t>
            </a:r>
            <a:r>
              <a:rPr lang="it-IT" u="sng" dirty="0" smtClean="0">
                <a:latin typeface="Times New Roman" pitchFamily="18" charset="0"/>
              </a:rPr>
              <a:t>prova</a:t>
            </a:r>
            <a:r>
              <a:rPr lang="it-IT" u="sng" dirty="0" smtClean="0"/>
              <a:t>’</a:t>
            </a:r>
            <a:r>
              <a:rPr lang="it-IT" dirty="0" smtClean="0">
                <a:latin typeface="Times New Roman" pitchFamily="18" charset="0"/>
              </a:rPr>
              <a:t>, </a:t>
            </a:r>
          </a:p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</a:rPr>
              <a:t>una preghiera particolarmente intensa.</a:t>
            </a:r>
            <a:endParaRPr lang="it-IT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Lunga preghiera … e angeli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Ges</a:t>
            </a:r>
            <a:r>
              <a:rPr lang="it-IT" b="1" i="1" dirty="0" smtClean="0">
                <a:solidFill>
                  <a:srgbClr val="0070C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ù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pregava 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(35), all</a:t>
            </a:r>
            <a:r>
              <a:rPr lang="it-IT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imperfetto, un</a:t>
            </a:r>
            <a:r>
              <a:rPr lang="it-IT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azione cio</a:t>
            </a:r>
            <a:r>
              <a:rPr lang="it-IT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è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protratta nel tempo.</a:t>
            </a:r>
            <a:endParaRPr lang="it-IT" dirty="0" smtClean="0"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dirty="0" smtClean="0">
                <a:latin typeface="Times New Roman" pitchFamily="18" charset="0"/>
              </a:rPr>
              <a:t>(In </a:t>
            </a:r>
            <a:r>
              <a:rPr lang="it-IT" dirty="0" err="1" smtClean="0">
                <a:latin typeface="Times New Roman" pitchFamily="18" charset="0"/>
              </a:rPr>
              <a:t>Lc</a:t>
            </a:r>
            <a:r>
              <a:rPr lang="it-IT" dirty="0" smtClean="0">
                <a:latin typeface="Times New Roman" pitchFamily="18" charset="0"/>
              </a:rPr>
              <a:t> a questa preghiera corrisponde la risposta: </a:t>
            </a:r>
          </a:p>
          <a:p>
            <a:pPr algn="ctr">
              <a:buNone/>
              <a:defRPr/>
            </a:pPr>
            <a:r>
              <a:rPr lang="it-IT" i="1" dirty="0" smtClean="0">
                <a:latin typeface="Times New Roman" pitchFamily="18" charset="0"/>
              </a:rPr>
              <a:t>venne un angelo dal cielo per confortarlo)</a:t>
            </a:r>
            <a:r>
              <a:rPr lang="it-IT" dirty="0" smtClean="0">
                <a:latin typeface="Times New Roman" pitchFamily="18" charset="0"/>
              </a:rPr>
              <a:t>.</a:t>
            </a:r>
            <a:endParaRPr lang="it-IT" dirty="0" smtClean="0">
              <a:cs typeface="Arial" pitchFamily="34" charset="0"/>
            </a:endParaRPr>
          </a:p>
          <a:p>
            <a:pPr algn="ctr">
              <a:defRPr/>
            </a:pP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</a:rPr>
              <a:t>Abbondanti sono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</a:rPr>
              <a:t>Lc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</a:rPr>
              <a:t> i riferimenti agli 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</a:rPr>
              <a:t>angeli  </a:t>
            </a:r>
            <a:r>
              <a:rPr lang="it-IT" dirty="0" smtClean="0">
                <a:latin typeface="Times New Roman" pitchFamily="18" charset="0"/>
              </a:rPr>
              <a:t>(</a:t>
            </a:r>
            <a:r>
              <a:rPr lang="it-IT" sz="2200" dirty="0" smtClean="0">
                <a:latin typeface="Times New Roman" pitchFamily="18" charset="0"/>
              </a:rPr>
              <a:t>episodi della nascita e 4,10; 9,26; 12,8-9; 15,10; 16,22; 20,36; 24,33</a:t>
            </a:r>
            <a:r>
              <a:rPr lang="it-IT" dirty="0" smtClean="0">
                <a:latin typeface="Times New Roman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Gesù uomo di preghiera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Luca insiste molto sul presentare </a:t>
            </a:r>
          </a:p>
          <a:p>
            <a:pPr algn="ctr">
              <a:buNone/>
              <a:defRPr/>
            </a:pPr>
            <a:r>
              <a:rPr lang="it-IT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Gesù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come </a:t>
            </a: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uomo di preghiera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3,21; 5,16; 6,12; 9,18; 9,28; 11,1;</a:t>
            </a:r>
          </a:p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it-IT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modello di preghiera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11,1; 22,40.46;</a:t>
            </a:r>
          </a:p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come Colui che </a:t>
            </a:r>
            <a:r>
              <a:rPr lang="it-IT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pregava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regolarmente,</a:t>
            </a:r>
          </a:p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 tutta la notte </a:t>
            </a:r>
          </a:p>
          <a:p>
            <a:pPr algn="ctr">
              <a:buNone/>
              <a:defRPr/>
            </a:pP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occasioni particolari</a:t>
            </a:r>
          </a:p>
          <a:p>
            <a:pPr algn="ctr">
              <a:buNone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(scelta dei Dodici, trasfigurazione, 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 descr="C:\Users\Giusy\Desktop\Dati Desktop\Terra Santa\20170105_120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‘Modelli’ di preghiera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ritirava in </a:t>
            </a:r>
            <a:r>
              <a:rPr lang="it-IT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luoghi deserti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pregare.</a:t>
            </a:r>
          </a:p>
          <a:p>
            <a:pPr algn="ctr">
              <a:buNone/>
            </a:pPr>
            <a:endParaRPr lang="it-IT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quei giorni egli se ne andò </a:t>
            </a:r>
            <a:r>
              <a:rPr lang="it-IT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 monte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pregare e passò </a:t>
            </a:r>
            <a:r>
              <a:rPr lang="it-IT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tutta la notte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pregando Dio.</a:t>
            </a:r>
          </a:p>
          <a:p>
            <a:pPr algn="ctr">
              <a:buNone/>
            </a:pPr>
            <a:endParaRPr lang="it-IT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Gesù prese </a:t>
            </a:r>
            <a:r>
              <a:rPr lang="it-IT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sé </a:t>
            </a:r>
            <a:r>
              <a:rPr lang="it-IT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Pietro, Giovanni e Giacomo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salì </a:t>
            </a:r>
            <a:r>
              <a:rPr lang="it-IT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sul monte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pregare.</a:t>
            </a:r>
          </a:p>
          <a:p>
            <a:pPr algn="ctr">
              <a:buNone/>
            </a:pPr>
            <a:endParaRPr lang="it-IT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patrono …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E’ un compositore eccellente: 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sembra che dipinga le scene </a:t>
            </a:r>
          </a:p>
          <a:p>
            <a:pPr algn="ctr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ecco perché San Luca è anche</a:t>
            </a:r>
          </a:p>
          <a:p>
            <a:pPr algn="ctr">
              <a:buNone/>
            </a:pPr>
            <a:r>
              <a:rPr lang="it-IT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Patrono degli Artisti</a:t>
            </a:r>
          </a:p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oltre che Patrono dei medici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Un tema proprio di Luca …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sz="5400" b="1" dirty="0" smtClean="0">
                <a:solidFill>
                  <a:srgbClr val="0070C0"/>
                </a:solidFill>
                <a:latin typeface="Algerian" pitchFamily="82" charset="0"/>
              </a:rPr>
              <a:t>La misericordia</a:t>
            </a:r>
            <a:endParaRPr lang="it-IT" sz="5400" b="1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b1" descr="http://tse1.mm.bing.net/th?id=OIP.M04839644cb4a50136079a1eb1895a95do0&amp;w=161&amp;h=209&amp;c=7&amp;rs=1&amp;qlt=90&amp;pid=3.1&amp;rm=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5616624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it-IT" sz="7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Luca 15,1-32: </a:t>
            </a:r>
            <a:r>
              <a:rPr lang="it-IT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7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una sola parabola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7200" b="1" i="1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Il Padre misericordioso</a:t>
            </a:r>
            <a:endParaRPr lang="it-IT" sz="7200" b="1" i="1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avvicinavano a lui tutti i </a:t>
            </a:r>
            <a:endParaRPr lang="it-IT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pubblicani</a:t>
            </a: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e i </a:t>
            </a:r>
            <a:r>
              <a:rPr lang="it-IT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peccatori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ASCOLTARLO.</a:t>
            </a:r>
          </a:p>
          <a:p>
            <a:pPr algn="ctr">
              <a:buNone/>
            </a:pP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farisei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 e gli </a:t>
            </a:r>
            <a:r>
              <a:rPr lang="it-IT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scribi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 mormoravano: </a:t>
            </a:r>
            <a:endParaRPr lang="it-IT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"Costui 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riceve i </a:t>
            </a:r>
            <a:r>
              <a:rPr lang="it-IT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peccatori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e mangia 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con loro</a:t>
            </a: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it-IT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Allora</a:t>
            </a:r>
            <a:r>
              <a:rPr lang="it-IT" sz="6000" b="1" i="1" dirty="0" smtClean="0">
                <a:latin typeface="Times New Roman" pitchFamily="18" charset="0"/>
                <a:cs typeface="Times New Roman" pitchFamily="18" charset="0"/>
              </a:rPr>
              <a:t> egli disse loro </a:t>
            </a:r>
            <a:r>
              <a:rPr lang="it-IT" sz="6000" b="1" i="1" u="sng" dirty="0" smtClean="0">
                <a:latin typeface="Times New Roman" pitchFamily="18" charset="0"/>
                <a:cs typeface="Times New Roman" pitchFamily="18" charset="0"/>
              </a:rPr>
              <a:t>questa</a:t>
            </a:r>
            <a:r>
              <a:rPr lang="it-IT" sz="6000" b="1" i="1" dirty="0" smtClean="0">
                <a:latin typeface="Times New Roman" pitchFamily="18" charset="0"/>
                <a:cs typeface="Times New Roman" pitchFamily="18" charset="0"/>
              </a:rPr>
              <a:t> parabola:</a:t>
            </a:r>
            <a:endParaRPr lang="it-IT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di voi se ha cento pecore e ne perde una, non lascia le novantanove nel deserto e va dietro a quella perduta, finché non la ritrova? Ritrovatala, se la mette in spalla tutto contento, va a casa, chiama gli amici e i vicini dicendo: Rallegratevi con me, perché ho trovato la mia pecora che era perduta. Così, vi dico, </a:t>
            </a:r>
            <a:r>
              <a:rPr lang="it-IT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 sarà più gioia in cielo per un peccatore convertito, che per novantanove giusti che non hanno bisogno di </a:t>
            </a: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conversione</a:t>
            </a: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t-IT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b="1" i="1" dirty="0">
                <a:latin typeface="Times New Roman" pitchFamily="18" charset="0"/>
                <a:cs typeface="Times New Roman" pitchFamily="18" charset="0"/>
              </a:rPr>
              <a:t>O quale donna, se ha dieci dramme e ne perde una, non accende la lucerna e spazza la casa e cerca attentamente finché non la ritrova? E dopo averla trovata, chiama le amiche e le vicine, dicendo: Rallegratevi con me, perché ho ritrovato la dramma che avevo perduta. Così, vi dico, </a:t>
            </a:r>
            <a:r>
              <a:rPr lang="it-IT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c’è </a:t>
            </a:r>
            <a:r>
              <a:rPr lang="it-IT" sz="4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gioia davanti agli angeli di Dio per un solo peccatore che si converte</a:t>
            </a:r>
            <a:r>
              <a:rPr lang="it-IT" sz="4000" b="1" i="1" dirty="0" smtClean="0">
                <a:latin typeface="Times New Roman" pitchFamily="18" charset="0"/>
                <a:cs typeface="Times New Roman" pitchFamily="18" charset="0"/>
              </a:rPr>
              <a:t>". </a:t>
            </a:r>
            <a:endParaRPr lang="it-IT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i="1" u="sng" dirty="0">
                <a:latin typeface="Times New Roman" pitchFamily="18" charset="0"/>
                <a:cs typeface="Times New Roman" pitchFamily="18" charset="0"/>
              </a:rPr>
              <a:t>Disse ancora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: "Un uomo aveva due figli. Il più giovane disse al padre: </a:t>
            </a:r>
            <a:r>
              <a:rPr lang="it-IT" sz="3600" b="1" i="1" dirty="0" err="1">
                <a:latin typeface="Times New Roman" pitchFamily="18" charset="0"/>
                <a:cs typeface="Times New Roman" pitchFamily="18" charset="0"/>
              </a:rPr>
              <a:t>Padre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, dammi la parte del patrimonio che mi spetta. E il padre divise tra loro le sostanze. Dopo non molti giorni, il figlio più giovane, raccolte le sue cose, partì per un </a:t>
            </a:r>
            <a:r>
              <a:rPr lang="it-IT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paese lontano 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e là sperperò le sue sostanze vivendo da dissoluto. Quando ebbe speso tutto, in quel paese venne una grande carestia ed egli cominciò a trovarsi nel bisogno. Allora andò e si mise a servizio di uno degli abitanti di quella regione, </a:t>
            </a: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che</a:t>
            </a:r>
          </a:p>
          <a:p>
            <a:pPr algn="ctr">
              <a:buNone/>
            </a:pP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 mandò nei campi a pascolare </a:t>
            </a:r>
            <a:r>
              <a:rPr lang="it-IT" sz="3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36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porci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73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b="1" i="1" dirty="0">
                <a:latin typeface="Times New Roman" pitchFamily="18" charset="0"/>
                <a:cs typeface="Times New Roman" pitchFamily="18" charset="0"/>
              </a:rPr>
              <a:t>Avrebbe voluto saziarsi con le carrube che mangiavano i porci; ma nessuno gliene dava. Allora </a:t>
            </a:r>
            <a:r>
              <a:rPr lang="it-IT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rientrò in se stesso</a:t>
            </a:r>
            <a:r>
              <a:rPr lang="it-IT" sz="4000" b="1" i="1" dirty="0">
                <a:latin typeface="Times New Roman" pitchFamily="18" charset="0"/>
                <a:cs typeface="Times New Roman" pitchFamily="18" charset="0"/>
              </a:rPr>
              <a:t> e disse: Quanti salariati in casa di mio padre hanno pane in abbondanza e io qui muoio di fame! Mi leverò e andrò da mio padre e gli dirò: Padre, </a:t>
            </a:r>
            <a:r>
              <a:rPr lang="it-IT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 peccato contro il Cielo e contro di te</a:t>
            </a:r>
            <a:r>
              <a:rPr lang="it-IT" sz="4000" b="1" i="1" dirty="0">
                <a:latin typeface="Times New Roman" pitchFamily="18" charset="0"/>
                <a:cs typeface="Times New Roman" pitchFamily="18" charset="0"/>
              </a:rPr>
              <a:t>; non sono più degno di esser chiamato tuo figlio. Trattami come uno dei tuoi garzoni. </a:t>
            </a:r>
            <a:r>
              <a:rPr lang="it-IT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Partì e si incamminò verso suo padre</a:t>
            </a:r>
            <a:r>
              <a:rPr lang="it-IT" sz="4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Quando era ancora lontano </a:t>
            </a:r>
            <a:r>
              <a:rPr lang="it-IT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padre lo vide e commosso gli corse incontro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, gli si gettò al collo e lo baciò. Il figlio gli disse: Padre, ho peccato contro il Cielo e contro di te; non sono più degno di esser chiamato tuo figlio. Ma il padre disse ai servi: Presto, portate qui </a:t>
            </a:r>
            <a:r>
              <a:rPr lang="it-IT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vestito più bello e </a:t>
            </a:r>
            <a:r>
              <a:rPr lang="it-IT" sz="36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rivestitelo</a:t>
            </a:r>
            <a:r>
              <a:rPr lang="it-IT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mettetegli l' anello al dito e i calzari ai piedi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. Portate </a:t>
            </a:r>
            <a:r>
              <a:rPr lang="it-IT" sz="36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vitello grasso, ammazzatelo, mangiamo e facciamo festa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, perché </a:t>
            </a:r>
            <a:r>
              <a:rPr lang="it-IT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questo mio figlio era morto ed è tornato in vita</a:t>
            </a: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, era perduto ed è stato ritrovato. E cominciarono a far festa. </a:t>
            </a: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vangelo lu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36704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699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400" b="1" i="1" u="sng" dirty="0">
                <a:latin typeface="Times New Roman" pitchFamily="18" charset="0"/>
                <a:cs typeface="Times New Roman" pitchFamily="18" charset="0"/>
              </a:rPr>
              <a:t>Il figlio maggiore si trovava nei campi</a:t>
            </a:r>
            <a:r>
              <a:rPr lang="it-IT" sz="44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it-IT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4400" b="1" i="1" dirty="0" smtClean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it-IT" sz="4400" b="1" i="1" dirty="0">
                <a:latin typeface="Times New Roman" pitchFamily="18" charset="0"/>
                <a:cs typeface="Times New Roman" pitchFamily="18" charset="0"/>
              </a:rPr>
              <a:t>ritorno, quando fu vicino a casa, udì la musica e le danze; chiamò un servo e gli domandò che cosa fosse tutto ciò. Il servo gli rispose: E' tornato tuo fratello e il padre ha fatto ammazzare il vitello grasso, perché </a:t>
            </a:r>
            <a:r>
              <a:rPr lang="it-IT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 ha riavuto sano e salvo</a:t>
            </a:r>
            <a:r>
              <a:rPr lang="it-IT" sz="4400" b="1" i="1" dirty="0">
                <a:latin typeface="Times New Roman" pitchFamily="18" charset="0"/>
                <a:cs typeface="Times New Roman" pitchFamily="18" charset="0"/>
              </a:rPr>
              <a:t>. Egli si arrabbiò, e non voleva </a:t>
            </a:r>
            <a:r>
              <a:rPr lang="it-IT" sz="4400" b="1" i="1" dirty="0" smtClean="0">
                <a:latin typeface="Times New Roman" pitchFamily="18" charset="0"/>
                <a:cs typeface="Times New Roman" pitchFamily="18" charset="0"/>
              </a:rPr>
              <a:t>entrare.</a:t>
            </a:r>
            <a:endParaRPr lang="it-IT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padre allora uscì a pregarlo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. Ma lui rispose a suo padre: Ecco, io ti servo da tanti anni e </a:t>
            </a:r>
            <a:r>
              <a:rPr lang="it-IT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non ho mai trasgredito un tuo comando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, e tu non mi hai dato mai un capretto per far festa con i miei amici. Ma ora che questo tuo figlio che ha divorato i tuoi averi con le prostitute è tornato, per lui hai ammazzato il vitello grasso. Gli rispose il padre: Figlio, TU SEI SEMPRE CON ME E TUTTO CIÒ CHE È MIO È TUO; </a:t>
            </a:r>
            <a:r>
              <a:rPr lang="it-IT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 bisognava far festa e rallegrarsi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, perché questo tuo fratello era morto ed è tornato in vita, era perduto ed è stato ritrovato".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L’Autore Luca …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Tante parabole! </a:t>
            </a:r>
          </a:p>
          <a:p>
            <a:pPr algn="ctr">
              <a:buNone/>
            </a:pP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Ben 16 in più 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oltre quelle in comune con gli altri Sinottici!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Apparentemente …</a:t>
            </a:r>
            <a:endParaRPr lang="it-IT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… 3 parabole</a:t>
                      </a:r>
                      <a:endParaRPr lang="it-IT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Pecorella smarrita</a:t>
                      </a:r>
                      <a:endParaRPr lang="it-IT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Dracma perduta</a:t>
                      </a:r>
                      <a:endParaRPr lang="it-IT" sz="5400" b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Figlio prodigo</a:t>
                      </a:r>
                      <a:endParaRPr lang="it-IT" sz="5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realtà …</a:t>
            </a:r>
            <a:endParaRPr lang="it-IT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Una sola parabola </a:t>
            </a:r>
          </a:p>
          <a:p>
            <a:pPr algn="ctr">
              <a:buNone/>
            </a:pPr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introdotta da 2 brani!</a:t>
            </a:r>
            <a:endParaRPr lang="it-IT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Parabola inserita …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None/>
            </a:pP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 quella del </a:t>
            </a: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cap. 14 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 invita le categorie ‘deboli’ (poveri, storpi, …) al banchetto</a:t>
            </a:r>
          </a:p>
          <a:p>
            <a:pPr algn="ctr">
              <a:buNone/>
            </a:pP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quella conclusiva del </a:t>
            </a: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cap. 16 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 ricco indifferente alla povertà di Lazzaro 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Contesto iniziale </a:t>
            </a:r>
            <a:endParaRPr lang="it-IT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i="1" dirty="0" smtClean="0"/>
          </a:p>
          <a:p>
            <a:pPr algn="ctr">
              <a:buNone/>
            </a:pPr>
            <a:endParaRPr lang="it-IT" i="1" dirty="0" smtClean="0"/>
          </a:p>
          <a:p>
            <a:pPr algn="ctr">
              <a:buNone/>
            </a:pPr>
            <a:r>
              <a:rPr lang="it-IT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avvicinavano</a:t>
            </a:r>
            <a:r>
              <a:rPr lang="it-IT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Ἦσαν ἐγγίζοντες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Gesù </a:t>
            </a:r>
          </a:p>
          <a:p>
            <a:pPr algn="ctr">
              <a:buNone/>
            </a:pPr>
            <a:r>
              <a:rPr lang="it-IT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tutti i pubblicani e i peccatori …</a:t>
            </a:r>
          </a:p>
          <a:p>
            <a:pPr algn="ctr">
              <a:buNone/>
            </a:pP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Categoria</a:t>
                      </a:r>
                      <a:endParaRPr lang="it-IT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Atteggiamento </a:t>
                      </a:r>
                      <a:endParaRPr lang="it-IT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Pubblicani</a:t>
                      </a:r>
                      <a:r>
                        <a:rPr lang="it-IT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 peccatori</a:t>
                      </a:r>
                      <a:endParaRPr lang="it-IT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Ascoltano</a:t>
                      </a:r>
                      <a:r>
                        <a:rPr lang="it-IT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Gesù</a:t>
                      </a:r>
                      <a:endParaRPr lang="it-IT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Farisei e </a:t>
                      </a:r>
                    </a:p>
                    <a:p>
                      <a:pPr algn="ctr"/>
                      <a:r>
                        <a:rPr lang="it-IT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scribi</a:t>
                      </a:r>
                      <a:endParaRPr lang="it-IT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Mormorano</a:t>
                      </a:r>
                      <a:r>
                        <a:rPr lang="it-IT" sz="4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nei riguardi di Gesù</a:t>
                      </a:r>
                      <a:endParaRPr lang="it-IT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Gesù dà scandalo</a:t>
            </a:r>
            <a:endParaRPr lang="it-I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Anche in </a:t>
            </a:r>
            <a:r>
              <a:rPr lang="it-IT" sz="4000" b="1" dirty="0" err="1" smtClean="0"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 7,34 </a:t>
            </a:r>
          </a:p>
          <a:p>
            <a:pPr algn="ctr">
              <a:buNone/>
            </a:pP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Gesù è accusato di essere </a:t>
            </a:r>
          </a:p>
          <a:p>
            <a:pPr algn="ctr">
              <a:buNone/>
            </a:pPr>
            <a:r>
              <a:rPr lang="it-IT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un mangione e un beone, amico dei pubblicani e dei peccatori </a:t>
            </a:r>
          </a:p>
          <a:p>
            <a:pPr algn="ctr">
              <a:buNone/>
            </a:pP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Quindi … 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Gesù disse loro </a:t>
            </a:r>
          </a:p>
          <a:p>
            <a:pPr algn="ctr">
              <a:buNone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3600" u="sng" dirty="0" smtClean="0">
                <a:latin typeface="Times New Roman" pitchFamily="18" charset="0"/>
                <a:cs typeface="Times New Roman" pitchFamily="18" charset="0"/>
              </a:rPr>
              <a:t>pubblicani e peccatori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it-IT" sz="3600" u="sng" dirty="0" smtClean="0">
                <a:latin typeface="Times New Roman" pitchFamily="18" charset="0"/>
                <a:cs typeface="Times New Roman" pitchFamily="18" charset="0"/>
              </a:rPr>
              <a:t>farisei e scribi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buNone/>
            </a:pPr>
            <a:r>
              <a:rPr lang="it-IT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questa</a:t>
            </a:r>
            <a:r>
              <a:rPr lang="it-IT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parabola</a:t>
            </a:r>
            <a:endParaRPr lang="it-IT" sz="4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Fondamentale è il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5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sz="5400" b="1" dirty="0" smtClean="0">
                <a:solidFill>
                  <a:srgbClr val="C00000"/>
                </a:solidFill>
              </a:rPr>
              <a:t>“rapporto tra Israele, </a:t>
            </a:r>
          </a:p>
          <a:p>
            <a:pPr algn="ctr">
              <a:buNone/>
            </a:pPr>
            <a:r>
              <a:rPr lang="it-IT" sz="5400" b="1" dirty="0" smtClean="0">
                <a:solidFill>
                  <a:srgbClr val="C00000"/>
                </a:solidFill>
              </a:rPr>
              <a:t>la Chiesa e i pagani”</a:t>
            </a:r>
            <a:endParaRPr lang="it-IT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Perché è una sola parabola?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Pecorella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andata lontano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… è il </a:t>
            </a: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figlio prodigo</a:t>
            </a:r>
          </a:p>
          <a:p>
            <a:pPr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Dracma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perduta in casa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… è il </a:t>
            </a: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fratello maggiore</a:t>
            </a:r>
            <a:endParaRPr lang="it-IT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Ancora …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Personaggi</a:t>
                      </a:r>
                      <a:r>
                        <a:rPr lang="it-IT" sz="3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introduttivi</a:t>
                      </a:r>
                      <a:endParaRPr lang="it-IT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Personaggi parabola</a:t>
                      </a:r>
                      <a:endParaRPr lang="it-IT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Destinatari </a:t>
                      </a:r>
                      <a:endParaRPr lang="it-IT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Pecorella </a:t>
                      </a:r>
                      <a:endParaRPr lang="it-IT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Figlio prodigo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Pubblicani e peccatori</a:t>
                      </a:r>
                      <a:endParaRPr lang="it-IT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Dracma</a:t>
                      </a:r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Figlio maggiore 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Farisei e scribi </a:t>
                      </a:r>
                      <a:endParaRPr lang="it-IT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Intanto la pecorella smarrita</a:t>
            </a:r>
            <a:endParaRPr lang="it-IT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L’immagine del </a:t>
            </a:r>
            <a:r>
              <a:rPr lang="it-IT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 – Pastore</a:t>
            </a: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cioè di colui che raduna i sudditi era ordinaria nel VOA</a:t>
            </a:r>
          </a:p>
          <a:p>
            <a:pPr algn="ctr">
              <a:buNone/>
            </a:pPr>
            <a:endParaRPr lang="it-IT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Nell’AT annunciava il </a:t>
            </a:r>
            <a:r>
              <a:rPr lang="it-IT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Messia</a:t>
            </a:r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che sarebbe venuto a radunare il popolo dell’Alleanza</a:t>
            </a:r>
            <a:endParaRPr lang="it-IT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Ma nell’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 gravi erano le accuse rivolte ai ‘pastori’ </a:t>
            </a:r>
          </a:p>
          <a:p>
            <a:pPr algn="ctr">
              <a:buNone/>
            </a:pP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che di tutto si preoccupavano, </a:t>
            </a:r>
          </a:p>
          <a:p>
            <a:pPr algn="ctr">
              <a:buNone/>
            </a:pPr>
            <a:r>
              <a:rPr lang="it-IT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meno di cercare </a:t>
            </a:r>
          </a:p>
          <a:p>
            <a:pPr algn="ctr">
              <a:buNone/>
            </a:pP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coloro che si erano perduti 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Ez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34)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ἀπόλλυμι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b="1" dirty="0" smtClean="0"/>
              <a:t> 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perdere/perdersi</a:t>
            </a:r>
            <a:endParaRPr lang="it-IT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23527" y="2348880"/>
          <a:ext cx="836327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81"/>
                <a:gridCol w="2565068"/>
                <a:gridCol w="2297723"/>
              </a:tblGrid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Pecorella</a:t>
                      </a:r>
                      <a:endParaRPr lang="it-IT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 volte</a:t>
                      </a:r>
                      <a:endParaRPr lang="it-IT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4.4.6</a:t>
                      </a:r>
                      <a:endParaRPr lang="it-IT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Dracma</a:t>
                      </a:r>
                      <a:endParaRPr lang="it-IT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volte</a:t>
                      </a:r>
                      <a:endParaRPr lang="it-IT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8.9</a:t>
                      </a:r>
                      <a:endParaRPr lang="it-IT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Figlio prodigo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volte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17.24.32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Quindi il pastore va a cercare </a:t>
            </a:r>
            <a:b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 pecorella</a:t>
            </a:r>
            <a:endParaRPr lang="it-IT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endParaRPr lang="it-IT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it-IT" sz="4400" dirty="0" smtClean="0">
                <a:latin typeface="Aharoni" pitchFamily="2" charset="-79"/>
                <a:cs typeface="Aharoni" pitchFamily="2" charset="-79"/>
              </a:rPr>
              <a:t>Così come la donna si mette a cercare </a:t>
            </a:r>
          </a:p>
          <a:p>
            <a:pPr algn="ctr">
              <a:buNone/>
            </a:pPr>
            <a:r>
              <a:rPr lang="it-IT" sz="4400" dirty="0" smtClean="0">
                <a:latin typeface="Aharoni" pitchFamily="2" charset="-79"/>
                <a:cs typeface="Aharoni" pitchFamily="2" charset="-79"/>
              </a:rPr>
              <a:t>la dracma </a:t>
            </a: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(moneta) </a:t>
            </a:r>
            <a:endParaRPr lang="it-IT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Sono entrambi segni di ricchezza</a:t>
            </a:r>
            <a:endParaRPr lang="it-IT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Pecorella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, fonte di guadagno </a:t>
            </a:r>
          </a:p>
          <a:p>
            <a:pPr algn="ctr">
              <a:buNone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per il pastore</a:t>
            </a:r>
          </a:p>
          <a:p>
            <a:pPr algn="ctr">
              <a:buNone/>
            </a:pPr>
            <a:endParaRPr lang="it-IT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Moneta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, parte del patrimonio </a:t>
            </a:r>
          </a:p>
          <a:p>
            <a:pPr algn="ctr">
              <a:buNone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di una donna</a:t>
            </a:r>
          </a:p>
          <a:p>
            <a:pPr algn="ctr">
              <a:buNone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quantificabile in una giornata di lavoro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Conseguenze …</a:t>
            </a:r>
            <a:endParaRPr lang="it-IT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/>
                <a:gridCol w="3972272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Personaggio 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Atteggiamento 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Invito 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Pastore 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Quando l’ha trovata, pieno di gioia se la carica sulle spalle, va a </a:t>
                      </a:r>
                      <a:r>
                        <a:rPr lang="it-IT" sz="28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casa</a:t>
                      </a:r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it-IT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8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chiama gli amici e i vicini</a:t>
                      </a:r>
                      <a:r>
                        <a:rPr lang="it-IT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e dice loro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Rallegratevi con me, perché ho trovato la mia pecora,</a:t>
                      </a:r>
                      <a:r>
                        <a:rPr lang="it-IT" sz="28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quella che si era perduta.</a:t>
                      </a:r>
                      <a:endParaRPr lang="it-IT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Padrona di </a:t>
                      </a:r>
                      <a:r>
                        <a:rPr lang="it-IT" sz="28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casa</a:t>
                      </a:r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Dopo averla trovata,</a:t>
                      </a:r>
                      <a:r>
                        <a:rPr lang="it-IT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8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chiama le amiche e le vicine</a:t>
                      </a:r>
                      <a:r>
                        <a:rPr lang="it-IT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e dice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Rallegratevi con me, perché ho trovato la moneta che avevo perduto</a:t>
                      </a:r>
                      <a:endParaRPr lang="it-IT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Risonanze in cielo …</a:t>
            </a:r>
            <a:endParaRPr lang="it-IT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744"/>
                <a:gridCol w="7159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Pecorella</a:t>
                      </a:r>
                      <a:endParaRPr lang="it-IT" sz="36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Vi sarà </a:t>
                      </a:r>
                      <a:r>
                        <a:rPr lang="it-IT" sz="3600" b="1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gioia</a:t>
                      </a:r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nel </a:t>
                      </a:r>
                      <a:r>
                        <a:rPr lang="it-IT" sz="36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cielo</a:t>
                      </a:r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per un solo peccatore che si converte, più che per 99 giusti i quali non hanno bisogno di conversione</a:t>
                      </a:r>
                      <a:endParaRPr lang="it-IT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Moneta</a:t>
                      </a:r>
                      <a:endParaRPr lang="it-IT" sz="36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Vi è </a:t>
                      </a:r>
                      <a:r>
                        <a:rPr lang="it-IT" sz="3600" b="1" i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gioia</a:t>
                      </a:r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davanti agli </a:t>
                      </a:r>
                      <a:r>
                        <a:rPr lang="it-IT" sz="3600" b="1" i="1" u="sng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angeli</a:t>
                      </a:r>
                      <a:r>
                        <a:rPr lang="it-IT" sz="36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di Dio per un solo peccatore che si</a:t>
                      </a:r>
                      <a:r>
                        <a:rPr lang="it-IT" sz="3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converte</a:t>
                      </a:r>
                      <a:endParaRPr lang="it-IT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Due esempi …</a:t>
            </a:r>
            <a:endParaRPr lang="it-IT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 uomo </a:t>
            </a:r>
          </a:p>
          <a:p>
            <a:pPr algn="ctr">
              <a:buNone/>
            </a:pPr>
            <a:r>
              <a:rPr lang="it-IT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 una donna</a:t>
            </a:r>
          </a:p>
          <a:p>
            <a:pPr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Cioè la </a:t>
            </a: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totalità del genere umano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(… che può perdersi!, 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ma che Dio vuole salvare)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Importante è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… l’uso delle ricchezze</a:t>
            </a:r>
          </a:p>
          <a:p>
            <a:pPr algn="ctr">
              <a:buNone/>
            </a:pPr>
            <a:endParaRPr lang="it-IT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Già dal </a:t>
            </a:r>
            <a:r>
              <a:rPr lang="it-IT" b="1" i="1" dirty="0" smtClean="0">
                <a:solidFill>
                  <a:srgbClr val="C00000"/>
                </a:solidFill>
                <a:latin typeface="Arial Black" pitchFamily="34" charset="0"/>
              </a:rPr>
              <a:t>Magnificat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all’obolo della vedova </a:t>
            </a:r>
          </a:p>
          <a:p>
            <a:pPr algn="ctr">
              <a:buNone/>
            </a:pPr>
            <a:endParaRPr lang="it-IT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L’umile innalzato …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il potente umiliato </a:t>
            </a:r>
            <a:endParaRPr lang="it-IT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Verso il figlio prodigo </a:t>
            </a:r>
            <a:endParaRPr lang="it-IT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it-IT" sz="4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questa parabola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v. 3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Chi di voi, se ha 100 pecore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v. 4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Oppure, quale donna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v. 8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Disse ancora: </a:t>
                      </a:r>
                      <a:r>
                        <a:rPr lang="it-IT" sz="4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Un</a:t>
                      </a:r>
                      <a:r>
                        <a:rPr lang="it-IT" sz="4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uomo aveva 2 figli</a:t>
                      </a:r>
                      <a:r>
                        <a:rPr lang="it-IT" sz="4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v. 11</a:t>
                      </a:r>
                      <a:endParaRPr lang="it-IT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Il più giovane disse </a:t>
            </a:r>
            <a:endParaRPr lang="it-IT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Dammi la parte di patrimonio che mi spetta</a:t>
            </a:r>
          </a:p>
          <a:p>
            <a:pPr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Insolito! Il patrimonio rimaneva interamente al </a:t>
            </a: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primogenito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Tuttavia,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21,17 informa che al primogenito potevano spettare due terzi del patrimonio</a:t>
            </a:r>
          </a:p>
          <a:p>
            <a:pPr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Forse più che conta è … 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allontanarsi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Partì per un paese lontano</a:t>
            </a:r>
            <a:endParaRPr lang="it-IT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… cominciò a trovarsi nel bisogno </a:t>
            </a:r>
          </a:p>
          <a:p>
            <a:pPr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… viene mandato a pascolare i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porci</a:t>
            </a:r>
          </a:p>
          <a:p>
            <a:pPr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 TROVA QUINDI FUORI DEL TERRITORIO ‘NAZIONALE’! 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‘Contaminazione’ </a:t>
            </a:r>
            <a:endParaRPr lang="it-IT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ἐκολλήθη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κολλάω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mise a servizio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cioè si contamina perché si lega ad un pagano (At 10,28s)</a:t>
            </a:r>
          </a:p>
          <a:p>
            <a:pPr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Inoltre ha a che fare con animali impuri! 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Lv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11,7;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14,8)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I Padri dicono … 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lontano</a:t>
            </a:r>
          </a:p>
          <a:p>
            <a:pPr algn="ctr">
              <a:buNone/>
            </a:pP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 … il discostarsi interiormente dal mondo del padre – dal mondo di Dio – l’intima rottura della relazione</a:t>
            </a:r>
            <a:endParaRPr lang="it-IT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Algerian" pitchFamily="82" charset="0"/>
              </a:rPr>
              <a:t>I Padri affermano …</a:t>
            </a:r>
            <a:endParaRPr lang="it-IT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là sperperò il suo patrimonio 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“Vuole semplicemente godere. Vuole sfruttare la vita fino all’estremo, avere quella che ritiene la “vita in pienezza”. Non vuole più sottostare ad alcun comandamento: cerca la libertà totale; vuole vivere solo per se stesso; si sente pienamente autonomo” (P. R.)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“Alla fine è tutto consumato”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“L’uomo che intende la libertà come  puro arbitrio di fare quello che si vuole vive nella menzogna, perché egli è parte di una reciprocità, la sua libertà è una libertà da dividere con gli altri”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maiale è impuro …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… il guardiano dei porci è dunque l’espressione dell’estrema alienazione e dell’estremo immiserimento dell’uomo. L’uomo totalmente libero è diventato un misero schiavo”</a:t>
            </a:r>
            <a:r>
              <a:rPr lang="it-IT" b="1" dirty="0" smtClean="0"/>
              <a:t> </a:t>
            </a:r>
            <a:r>
              <a:rPr lang="it-IT" sz="2000" dirty="0" smtClean="0"/>
              <a:t>(P. R., 242) </a:t>
            </a:r>
          </a:p>
          <a:p>
            <a:pPr algn="ctr">
              <a:buNone/>
            </a:pP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Il figlio minore …</a:t>
            </a:r>
            <a:endParaRPr lang="it-IT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Ritornò in sé …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 alzerò, andrò da mio padre e gli dirò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Padre ho peccato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1,41; 1 Sam 7,6) 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verso il Cielo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(…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vi sarà gioia nel cielo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, 7) </a:t>
            </a:r>
          </a:p>
          <a:p>
            <a:pPr algn="ctr">
              <a:buNone/>
            </a:pPr>
            <a:r>
              <a:rPr lang="it-IT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davanti a te</a:t>
            </a:r>
            <a:endParaRPr lang="it-IT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vero percorso …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 stesso </a:t>
                      </a:r>
                      <a:endParaRPr lang="it-IT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Cristiano </a:t>
                      </a:r>
                      <a:endParaRPr lang="it-IT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Penitente </a:t>
                      </a:r>
                      <a:endParaRPr lang="it-IT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Verso casa</a:t>
                      </a:r>
                      <a:endParaRPr lang="it-IT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Chiesa </a:t>
                      </a:r>
                      <a:endParaRPr lang="it-IT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Sacramento Confessione </a:t>
                      </a:r>
                      <a:endParaRPr lang="it-IT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Al Padre</a:t>
                      </a:r>
                      <a:endParaRPr lang="it-IT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Sacerdote</a:t>
                      </a:r>
                      <a:endParaRPr lang="it-IT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Intimità con Dio</a:t>
                      </a:r>
                      <a:endParaRPr lang="it-IT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Giusy\Desktop\Dati Desktop\Terra Santa\20170105_122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L’Autore Luca insegna …</a:t>
            </a: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“… che la conversione, come pentimento per il proprio peccato, equivale a salvezza, perché l’uomo, pentendosi ottiene il perdono che salva, quale segno della pietà divina, della grazia e della sua benevolenza”  </a:t>
            </a:r>
            <a:r>
              <a:rPr lang="it-IT" dirty="0" smtClean="0"/>
              <a:t>(Casalini, 291)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Padre</a:t>
            </a: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Quando era ancora lontano, suo padre</a:t>
            </a:r>
            <a:r>
              <a:rPr lang="it-IT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it-IT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 vide</a:t>
            </a:r>
            <a:r>
              <a:rPr lang="it-IT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it-IT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ebbe compassione</a:t>
            </a:r>
            <a:r>
              <a:rPr lang="it-IT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it-IT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 corse incontro</a:t>
            </a:r>
            <a:r>
              <a:rPr lang="it-IT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it-IT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 si gettò al collo </a:t>
            </a:r>
          </a:p>
          <a:p>
            <a:pPr algn="ctr">
              <a:buNone/>
            </a:pPr>
            <a:r>
              <a:rPr lang="it-IT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 baciò</a:t>
            </a:r>
            <a:endParaRPr lang="it-IT" sz="4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 figlio minore vengono dati: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Vestito più bello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= veste dei salvati 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6,11)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Anello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= simbolo di potere 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41,42) 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Sandali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= uomo libero, non più schiavo</a:t>
            </a:r>
          </a:p>
          <a:p>
            <a:pPr algn="ctr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tutto coronato da un ricco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banchetto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</a:rPr>
              <a:t>Vestito più bello …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È il vestito della ‘grazia’ perduta con Adamo, ritrovata con Cristo!</a:t>
            </a:r>
            <a:endParaRPr lang="it-IT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Verbo dare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δίδωμι</a:t>
            </a: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= dare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it-IT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dammi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 parte di patrimonio che mi spetta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nessuno gli </a:t>
            </a:r>
            <a:r>
              <a:rPr lang="it-IT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dava</a:t>
            </a: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le carrube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it-IT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dategli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l’anello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tu non mi hai mai </a:t>
            </a:r>
            <a:r>
              <a:rPr lang="it-IT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dato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TUTTO CIÒ CHE È MIO È TUO</a:t>
            </a:r>
          </a:p>
          <a:p>
            <a:pPr algn="ctr"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44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Dategli l’anello </a:t>
                      </a:r>
                    </a:p>
                    <a:p>
                      <a:pPr algn="ctr">
                        <a:buNone/>
                      </a:pPr>
                      <a:r>
                        <a:rPr lang="it-IT" sz="4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e non mettetegli l’anello al dito!</a:t>
                      </a:r>
                    </a:p>
                    <a:p>
                      <a:pPr algn="ctr">
                        <a:buNone/>
                      </a:pPr>
                      <a:r>
                        <a:rPr lang="it-IT" sz="4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Non si portava al dito l’anello!</a:t>
                      </a:r>
                    </a:p>
                    <a:p>
                      <a:endParaRPr lang="it-IT" sz="44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 tutto mosso dalla 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misericordia</a:t>
            </a:r>
            <a:endParaRPr lang="it-IT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Quando era ancora lontano, il padre lo vide e 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commosso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gli corse incontro, gli si gettò al collo e lo baciò.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it-IT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commosso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è il centro del messaggio lucano!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Aggettivo dal verbo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splanchnizomai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Dallo ‘scuotimento’ del cuore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al movimento del corpo.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pone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splanchnizomai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episodi strategici: 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Qui, buon samaritano 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Nain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Σπλαγχνίζομαι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, insieme al verbo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ὁράω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vedere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),  è usato </a:t>
            </a: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volte da Luca. </a:t>
            </a:r>
          </a:p>
          <a:p>
            <a:pPr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Così facendo l’Evangelista mette sullo stesso piano l’agire del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samaritano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con quello di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Gesù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e del padre del 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figlio prodigo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Cioè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1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493"/>
                <a:gridCol w="2501331"/>
                <a:gridCol w="4028177"/>
              </a:tblGrid>
              <a:tr h="840848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Vangelo </a:t>
                      </a:r>
                    </a:p>
                    <a:p>
                      <a:pPr algn="ctr"/>
                      <a:r>
                        <a:rPr lang="it-IT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 Luca</a:t>
                      </a:r>
                      <a:endParaRPr lang="it-I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Soggetto</a:t>
                      </a:r>
                      <a:endParaRPr lang="it-I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Azioni</a:t>
                      </a:r>
                      <a:endParaRPr lang="it-I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0848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7,13</a:t>
                      </a:r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Gesù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la vide</a:t>
                      </a:r>
                      <a:r>
                        <a:rPr lang="it-IT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(vedova di </a:t>
                      </a:r>
                      <a:r>
                        <a:rPr lang="it-IT" sz="280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Nain</a:t>
                      </a:r>
                      <a:r>
                        <a:rPr lang="it-IT" sz="2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it-IT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it-IT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 ebbe compassione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8108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10,33</a:t>
                      </a:r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Samaritano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lo vide </a:t>
                      </a:r>
                      <a:r>
                        <a:rPr lang="it-IT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(l’uomo) </a:t>
                      </a:r>
                    </a:p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e ne ebbe compassione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8108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15,20</a:t>
                      </a:r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Padre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lo vide </a:t>
                      </a:r>
                      <a:r>
                        <a:rPr lang="it-IT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(il figlio) </a:t>
                      </a:r>
                    </a:p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e ne ebbe compassione </a:t>
                      </a:r>
                      <a:endParaRPr lang="it-IT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332655"/>
          <a:ext cx="82296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2160240"/>
                <a:gridCol w="3826768"/>
              </a:tblGrid>
              <a:tr h="443103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Vangelo di Matteo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Soggetto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Azioni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266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9,36</a:t>
                      </a:r>
                      <a:endParaRPr lang="it-IT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Gesù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Vedendo</a:t>
                      </a:r>
                      <a:r>
                        <a:rPr lang="it-IT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le folle, </a:t>
                      </a:r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ne sentì compassione</a:t>
                      </a:r>
                      <a:r>
                        <a:rPr lang="it-IT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perché erano stanche e sfinite come pecore senza pastore. Allora disse … pregate il signore della messe, perché mandi operai nella sua messe.</a:t>
                      </a:r>
                      <a:endParaRPr lang="it-IT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14,14</a:t>
                      </a:r>
                      <a:endParaRPr lang="it-IT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Gesù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Egli </a:t>
                      </a:r>
                      <a:r>
                        <a:rPr lang="it-IT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vide</a:t>
                      </a:r>
                      <a:r>
                        <a:rPr lang="it-IT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una grande</a:t>
                      </a:r>
                      <a:r>
                        <a:rPr lang="it-IT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folla, </a:t>
                      </a:r>
                      <a:r>
                        <a:rPr lang="it-IT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sentì compassione </a:t>
                      </a:r>
                      <a:r>
                        <a:rPr lang="it-IT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per loro e guarì i loro malati</a:t>
                      </a:r>
                      <a:endParaRPr lang="it-IT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Arial Black" pitchFamily="34" charset="0"/>
              </a:rPr>
              <a:t>Chi è Luca?</a:t>
            </a:r>
            <a:endParaRPr lang="it-IT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/>
              <a:t>-Uomo colto</a:t>
            </a:r>
            <a:br>
              <a:rPr lang="it-IT" b="1" dirty="0" smtClean="0"/>
            </a:br>
            <a:r>
              <a:rPr lang="it-IT" b="1" dirty="0" smtClean="0"/>
              <a:t>-conosce la </a:t>
            </a:r>
            <a:r>
              <a:rPr lang="it-IT" b="1" dirty="0" err="1" smtClean="0"/>
              <a:t>LXX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-conosce le tecniche letterarie ellenistiche</a:t>
            </a:r>
          </a:p>
          <a:p>
            <a:pPr algn="ctr">
              <a:buNone/>
            </a:pPr>
            <a:r>
              <a:rPr lang="it-IT" b="1" dirty="0" smtClean="0"/>
              <a:t>-non è della Palestina anche se un po’ la conosce </a:t>
            </a:r>
          </a:p>
          <a:p>
            <a:pPr algn="ctr">
              <a:buNone/>
            </a:pPr>
            <a:r>
              <a:rPr lang="it-IT" b="1" dirty="0" smtClean="0"/>
              <a:t>-non è esperto né di giudaismo né di religione greco romana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Forse era pagano ‘simpatizzante’ del giudaismo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457200" y="332657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872208"/>
                <a:gridCol w="4114800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Vangelo di Marco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Soggetto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Azioni</a:t>
                      </a:r>
                      <a:endParaRPr lang="it-IT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6,34</a:t>
                      </a:r>
                      <a:endParaRPr lang="it-IT" sz="3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Gesù</a:t>
                      </a:r>
                      <a:endParaRPr lang="it-IT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 egli </a:t>
                      </a:r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vide</a:t>
                      </a:r>
                      <a:r>
                        <a:rPr lang="it-IT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una grande folla, </a:t>
                      </a:r>
                      <a:r>
                        <a:rPr lang="it-IT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ebbe compassione </a:t>
                      </a:r>
                      <a:r>
                        <a:rPr lang="it-IT" sz="3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r>
                        <a:rPr lang="it-IT" sz="36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loro</a:t>
                      </a:r>
                      <a:r>
                        <a:rPr lang="it-IT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perché erano come pecore che non hanno pastore,</a:t>
                      </a:r>
                      <a:r>
                        <a:rPr lang="it-IT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 si mise a insegnare loro molte cose</a:t>
                      </a:r>
                      <a:r>
                        <a:rPr lang="it-IT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it-IT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Conseguenza …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Figlio maggiore </a:t>
            </a: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… si indignò e </a:t>
            </a:r>
            <a:r>
              <a:rPr lang="it-IT" sz="4400" b="1" i="1" u="sng" dirty="0" smtClean="0">
                <a:latin typeface="Times New Roman" pitchFamily="18" charset="0"/>
                <a:cs typeface="Times New Roman" pitchFamily="18" charset="0"/>
              </a:rPr>
              <a:t>non voleva entrare</a:t>
            </a:r>
          </a:p>
          <a:p>
            <a:pPr algn="ctr">
              <a:buNone/>
            </a:pPr>
            <a:endParaRPr lang="it-IT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Padre</a:t>
            </a: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it-IT" sz="4400" b="1" i="1" u="sng" dirty="0" smtClean="0">
                <a:latin typeface="Times New Roman" pitchFamily="18" charset="0"/>
                <a:cs typeface="Times New Roman" pitchFamily="18" charset="0"/>
              </a:rPr>
              <a:t>uscì</a:t>
            </a: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 a supplicarlo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Parabola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del figlio prodigo</a:t>
            </a:r>
          </a:p>
          <a:p>
            <a:pPr algn="ctr">
              <a:buNone/>
            </a:pPr>
            <a:endParaRPr lang="it-IT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del Padre misericordioso </a:t>
            </a:r>
          </a:p>
          <a:p>
            <a:pPr algn="ctr">
              <a:buNone/>
            </a:pPr>
            <a:endParaRPr lang="it-IT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DEI DUE FRATELLI!</a:t>
            </a:r>
          </a:p>
          <a:p>
            <a:pPr algn="ctr">
              <a:buNone/>
            </a:pPr>
            <a:r>
              <a:rPr lang="it-IT" dirty="0" smtClean="0"/>
              <a:t>(P. </a:t>
            </a:r>
            <a:r>
              <a:rPr lang="it-IT" dirty="0" err="1" smtClean="0"/>
              <a:t>Grelot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Due fratelli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5400" b="1" dirty="0" smtClean="0"/>
              <a:t>Sì, gli scribi e i farisei, </a:t>
            </a:r>
          </a:p>
          <a:p>
            <a:pPr algn="ctr">
              <a:buNone/>
            </a:pPr>
            <a:r>
              <a:rPr lang="it-IT" sz="5400" b="1" dirty="0" smtClean="0"/>
              <a:t>ma già nell’AT ….</a:t>
            </a:r>
          </a:p>
          <a:p>
            <a:pPr algn="ctr">
              <a:buNone/>
            </a:pPr>
            <a:r>
              <a:rPr lang="it-IT" sz="5400" b="1" dirty="0" smtClean="0"/>
              <a:t> </a:t>
            </a:r>
            <a:r>
              <a:rPr lang="it-IT" sz="5400" b="1" dirty="0" smtClean="0">
                <a:solidFill>
                  <a:srgbClr val="00B050"/>
                </a:solidFill>
              </a:rPr>
              <a:t>Due fratelli!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Caino e Abele</a:t>
                      </a:r>
                      <a:endParaRPr lang="it-IT" sz="5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Ismaele e Isacco</a:t>
                      </a:r>
                      <a:endParaRPr lang="it-IT" sz="5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Esaù</a:t>
                      </a:r>
                      <a:r>
                        <a:rPr lang="it-IT" sz="5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 Giacobbe</a:t>
                      </a:r>
                      <a:endParaRPr lang="it-IT" sz="5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400" b="1" u="sng" dirty="0" smtClean="0"/>
              <a:t>Tutte e tre le coppie litigano per l’eredità economica e spirituale</a:t>
            </a:r>
          </a:p>
          <a:p>
            <a:pPr algn="ctr">
              <a:buNone/>
            </a:pPr>
            <a:endParaRPr lang="it-IT" sz="4400" b="1" dirty="0" smtClean="0"/>
          </a:p>
          <a:p>
            <a:pPr algn="ctr">
              <a:buNone/>
            </a:pPr>
            <a:r>
              <a:rPr lang="it-IT" sz="4400" b="1" dirty="0" smtClean="0"/>
              <a:t>Così i dieci fratelli maggiori con Giuseppe!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Così in Matteo 21,28 ss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Parabola dei due figli </a:t>
                      </a:r>
                      <a:endParaRPr lang="it-IT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 padre aveva due figli. Si rivolse al primo e disse: “Figlio,</a:t>
                      </a:r>
                      <a:r>
                        <a:rPr lang="it-IT" sz="36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oggi va a lavorare nella vigna”. Ed egli rispose: “Non ne ho voglia”. Ma poi si pentì e vi andò. Si rivolse al secondo e disse lo stesso. Ed egli rispose: “Sì, signore”. Ma non vi andò. </a:t>
                      </a:r>
                      <a:endParaRPr lang="it-IT" sz="36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Figlio maggiore</a:t>
            </a:r>
            <a:endParaRPr lang="it-IT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io ti servo da tanti anni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non ho mai disobbedito a un tuo comando</a:t>
            </a:r>
          </a:p>
          <a:p>
            <a:pPr algn="ctr">
              <a:buNone/>
            </a:pPr>
            <a:endParaRPr lang="it-IT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Chi rappresenta se non </a:t>
            </a:r>
          </a:p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farisei e gli scribi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 tempo dell’Autore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Figlio maggiore </a:t>
                      </a:r>
                      <a:endParaRPr lang="it-IT" sz="4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Ebrei  </a:t>
                      </a:r>
                      <a:r>
                        <a:rPr lang="it-IT" sz="4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(che hanno la Torah!)</a:t>
                      </a:r>
                      <a:endParaRPr lang="it-IT" sz="4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Figlio minore</a:t>
                      </a:r>
                      <a:endParaRPr lang="it-IT" sz="4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Pagani </a:t>
                      </a:r>
                      <a:r>
                        <a:rPr lang="it-IT" sz="4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(che non hanno la Torah!!!)</a:t>
                      </a:r>
                      <a:endParaRPr lang="it-IT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Ai nostri tempi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800" b="1" dirty="0" smtClean="0">
                <a:solidFill>
                  <a:srgbClr val="C00000"/>
                </a:solidFill>
              </a:rPr>
              <a:t>“Il fratello maggiore siamo noi … che siamo rimasti a casa, perché anche noi ci convertiamo per davvero e gioiamo della nostra fede” </a:t>
            </a:r>
          </a:p>
          <a:p>
            <a:pPr algn="ctr">
              <a:buNone/>
            </a:pPr>
            <a:r>
              <a:rPr lang="it-IT" dirty="0" smtClean="0"/>
              <a:t>(P. R., 249)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5864</Words>
  <Application>Microsoft Office PowerPoint</Application>
  <PresentationFormat>Presentazione su schermo (4:3)</PresentationFormat>
  <Paragraphs>786</Paragraphs>
  <Slides>158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158</vt:i4>
      </vt:variant>
    </vt:vector>
  </HeadingPairs>
  <TitlesOfParts>
    <vt:vector size="159" baseType="lpstr">
      <vt:lpstr>Tema di Office</vt:lpstr>
      <vt:lpstr>Vangelo secondo Luca</vt:lpstr>
      <vt:lpstr>L’Autore …</vt:lpstr>
      <vt:lpstr>Codice alessandrino</vt:lpstr>
      <vt:lpstr>… patrono …</vt:lpstr>
      <vt:lpstr>Presentazione standard di PowerPoint</vt:lpstr>
      <vt:lpstr>Fondamentale è il </vt:lpstr>
      <vt:lpstr>Importante è </vt:lpstr>
      <vt:lpstr>Presentazione standard di PowerPoint</vt:lpstr>
      <vt:lpstr>Chi è Luca?</vt:lpstr>
      <vt:lpstr>Luca è </vt:lpstr>
      <vt:lpstr>Compone il Vangelo …</vt:lpstr>
      <vt:lpstr>Le opere di Luca</vt:lpstr>
      <vt:lpstr>Due Scritti un’unica Opera</vt:lpstr>
      <vt:lpstr>Presentazione standard di PowerPoint</vt:lpstr>
      <vt:lpstr>Altro legame … l’Ascensione</vt:lpstr>
      <vt:lpstr>In più …</vt:lpstr>
      <vt:lpstr>Il Vangelo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Soprattutto lo Spirito Santo</vt:lpstr>
      <vt:lpstr>‘Suddivisione’ del Vangelo</vt:lpstr>
      <vt:lpstr>Alcune caratteristiche …</vt:lpstr>
      <vt:lpstr>Presentazione standard di PowerPoint</vt:lpstr>
      <vt:lpstr>La fede del centurione   (Mt 8,5-13; Lc 7,1-10) o Funzionario regio (Gv 4,46) </vt:lpstr>
      <vt:lpstr>Gesù elogia  la fede del centurione</vt:lpstr>
      <vt:lpstr>Il samaritano lebbroso </vt:lpstr>
      <vt:lpstr>… infatti</vt:lpstr>
      <vt:lpstr>Il samaritano è ‘modello’ </vt:lpstr>
      <vt:lpstr>… quindi</vt:lpstr>
      <vt:lpstr>Un’altra caratteristica …</vt:lpstr>
      <vt:lpstr>Presentazione standard di PowerPoint</vt:lpstr>
      <vt:lpstr>La preghiera …</vt:lpstr>
      <vt:lpstr>Lunga preghiera … e angeli</vt:lpstr>
      <vt:lpstr>Gesù uomo di preghiera</vt:lpstr>
      <vt:lpstr>Presentazione standard di PowerPoint</vt:lpstr>
      <vt:lpstr>‘Modelli’ di preghiera</vt:lpstr>
      <vt:lpstr>Un tema proprio di Luca …</vt:lpstr>
      <vt:lpstr>Presentazione standard di PowerPoint</vt:lpstr>
      <vt:lpstr>Luca 15,1-32:  una sola parabola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L’Autore Luca …</vt:lpstr>
      <vt:lpstr>Apparentemente …</vt:lpstr>
      <vt:lpstr>In realtà …</vt:lpstr>
      <vt:lpstr>Parabola inserita …</vt:lpstr>
      <vt:lpstr>Contesto iniziale </vt:lpstr>
      <vt:lpstr>Presentazione standard di PowerPoint</vt:lpstr>
      <vt:lpstr>Gesù dà scandalo</vt:lpstr>
      <vt:lpstr>Quindi … </vt:lpstr>
      <vt:lpstr>Perché è una sola parabola?</vt:lpstr>
      <vt:lpstr>Ancora …</vt:lpstr>
      <vt:lpstr>Intanto la pecorella smarrita</vt:lpstr>
      <vt:lpstr>Presentazione standard di PowerPoint</vt:lpstr>
      <vt:lpstr> ἀπόλλυμι = perdere/perdersi</vt:lpstr>
      <vt:lpstr>Quindi il pastore va a cercare  la pecorella</vt:lpstr>
      <vt:lpstr>Sono entrambi segni di ricchezza</vt:lpstr>
      <vt:lpstr>Conseguenze …</vt:lpstr>
      <vt:lpstr>Risonanze in cielo …</vt:lpstr>
      <vt:lpstr>Due esempi …</vt:lpstr>
      <vt:lpstr>Verso il figlio prodigo </vt:lpstr>
      <vt:lpstr>Il più giovane disse </vt:lpstr>
      <vt:lpstr>Partì per un paese lontano</vt:lpstr>
      <vt:lpstr>‘Contaminazione’ </vt:lpstr>
      <vt:lpstr>I Padri dicono … </vt:lpstr>
      <vt:lpstr>I Padri affermano …</vt:lpstr>
      <vt:lpstr>“Alla fine è tutto consumato”</vt:lpstr>
      <vt:lpstr>Il maiale è impuro …</vt:lpstr>
      <vt:lpstr>Il figlio minore …</vt:lpstr>
      <vt:lpstr>Un vero percorso …</vt:lpstr>
      <vt:lpstr>L’Autore Luca insegna …</vt:lpstr>
      <vt:lpstr>Il Padre</vt:lpstr>
      <vt:lpstr>Al figlio minore vengono dati:</vt:lpstr>
      <vt:lpstr>Vestito più bello …</vt:lpstr>
      <vt:lpstr>Verbo dare</vt:lpstr>
      <vt:lpstr>Presentazione standard di PowerPoint</vt:lpstr>
      <vt:lpstr>Il tutto mosso dalla misericordia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Conseguenza …</vt:lpstr>
      <vt:lpstr>Parabola …</vt:lpstr>
      <vt:lpstr>Due fratelli …</vt:lpstr>
      <vt:lpstr>Presentazione standard di PowerPoint</vt:lpstr>
      <vt:lpstr>Presentazione standard di PowerPoint</vt:lpstr>
      <vt:lpstr>Così in Matteo 21,28 ss</vt:lpstr>
      <vt:lpstr>Figlio maggiore</vt:lpstr>
      <vt:lpstr>Al tempo dell’Autore</vt:lpstr>
      <vt:lpstr>Ai nostri tempi …</vt:lpstr>
      <vt:lpstr>Unità del capitolo</vt:lpstr>
      <vt:lpstr>Cosa vuol trasmettere Gesù …</vt:lpstr>
      <vt:lpstr>Presentazione standard di PowerPoint</vt:lpstr>
      <vt:lpstr>… nel figlio prodigo è narrata anche la tua storia!</vt:lpstr>
      <vt:lpstr>Presentazione standard di PowerPoint</vt:lpstr>
      <vt:lpstr>Presentazione standard di PowerPoint</vt:lpstr>
      <vt:lpstr>Presentazione standard di PowerPoint</vt:lpstr>
      <vt:lpstr>E tu? Chi sei?</vt:lpstr>
      <vt:lpstr>Se sei andato ‘lontano’?</vt:lpstr>
      <vt:lpstr>Se ti sei perso in casa …</vt:lpstr>
      <vt:lpstr>Tu che Volto 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cap. 6 …</vt:lpstr>
      <vt:lpstr>Discorso della ‘pianura’</vt:lpstr>
      <vt:lpstr>Il Discorso in 3 parti</vt:lpstr>
      <vt:lpstr>Il brano in questione …</vt:lpstr>
      <vt:lpstr>Un aggettivo importante:</vt:lpstr>
      <vt:lpstr>Chi dice che Dio è misericordioso?</vt:lpstr>
      <vt:lpstr>Già nel nome c’è la misericordia</vt:lpstr>
      <vt:lpstr>Apice ‘storico’ della misericordia</vt:lpstr>
      <vt:lpstr>Invece …</vt:lpstr>
      <vt:lpstr>Dio ci ripensa?</vt:lpstr>
      <vt:lpstr>Lui stesso risponde</vt:lpstr>
      <vt:lpstr>Ciò che distingue Dio …</vt:lpstr>
      <vt:lpstr>Formula di fede</vt:lpstr>
      <vt:lpstr>Misericordia come benevolenza</vt:lpstr>
      <vt:lpstr>Salmo 136: litania della misericordia</vt:lpstr>
      <vt:lpstr>Salmo 103 e Maria …</vt:lpstr>
      <vt:lpstr>Presentazione standard di PowerPoint</vt:lpstr>
      <vt:lpstr>Presentazione standard di PowerPoint</vt:lpstr>
      <vt:lpstr>… seguito da 4 comandi</vt:lpstr>
      <vt:lpstr>Verbi 2 volte ripetuti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Immagine del grembo …</vt:lpstr>
      <vt:lpstr>Invito alla generosità!!!</vt:lpstr>
      <vt:lpstr>Poi brusca interruzione!</vt:lpstr>
      <vt:lpstr>Apparentemente 3!</vt:lpstr>
      <vt:lpstr>Anche qui … </vt:lpstr>
      <vt:lpstr>Perché una sola parabola?</vt:lpstr>
      <vt:lpstr>2 versetti …</vt:lpstr>
      <vt:lpstr>Ancora …</vt:lpstr>
      <vt:lpstr>Presentazione standard di PowerPoint</vt:lpstr>
      <vt:lpstr>… le 7 opere di misericordia corporale</vt:lpstr>
      <vt:lpstr>e le 7 opere di misericordia spirituale?</vt:lpstr>
      <vt:lpstr>E tu? </vt:lpstr>
      <vt:lpstr>Presentazione standard di PowerPoint</vt:lpstr>
      <vt:lpstr>Presentazione standard di PowerPoint</vt:lpstr>
      <vt:lpstr>Le donne … sempre loro …</vt:lpstr>
      <vt:lpstr>Non è qui!</vt:lpstr>
      <vt:lpstr>Presentazione standard di PowerPoint</vt:lpstr>
      <vt:lpstr>Annuncio …</vt:lpstr>
      <vt:lpstr>E tu?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Vangelo secondo Luca</dc:title>
  <dc:creator>Giusy</dc:creator>
  <cp:lastModifiedBy>Benvenuto Ospite</cp:lastModifiedBy>
  <cp:revision>20</cp:revision>
  <dcterms:created xsi:type="dcterms:W3CDTF">2017-11-13T10:08:25Z</dcterms:created>
  <dcterms:modified xsi:type="dcterms:W3CDTF">2017-11-13T13:07:41Z</dcterms:modified>
</cp:coreProperties>
</file>