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308" r:id="rId10"/>
    <p:sldId id="309" r:id="rId11"/>
    <p:sldId id="264" r:id="rId12"/>
    <p:sldId id="290" r:id="rId13"/>
    <p:sldId id="265" r:id="rId14"/>
    <p:sldId id="291" r:id="rId15"/>
    <p:sldId id="266" r:id="rId16"/>
    <p:sldId id="292" r:id="rId17"/>
    <p:sldId id="267" r:id="rId18"/>
    <p:sldId id="293" r:id="rId19"/>
    <p:sldId id="268" r:id="rId20"/>
    <p:sldId id="294" r:id="rId21"/>
    <p:sldId id="295" r:id="rId22"/>
    <p:sldId id="296" r:id="rId23"/>
    <p:sldId id="269" r:id="rId24"/>
    <p:sldId id="298" r:id="rId25"/>
    <p:sldId id="270" r:id="rId26"/>
    <p:sldId id="297" r:id="rId27"/>
    <p:sldId id="271" r:id="rId28"/>
    <p:sldId id="272" r:id="rId29"/>
    <p:sldId id="273" r:id="rId30"/>
    <p:sldId id="299" r:id="rId31"/>
    <p:sldId id="274" r:id="rId32"/>
    <p:sldId id="300" r:id="rId33"/>
    <p:sldId id="275" r:id="rId34"/>
    <p:sldId id="301" r:id="rId35"/>
    <p:sldId id="276" r:id="rId36"/>
    <p:sldId id="277" r:id="rId37"/>
    <p:sldId id="278" r:id="rId38"/>
    <p:sldId id="279" r:id="rId39"/>
    <p:sldId id="280" r:id="rId40"/>
    <p:sldId id="302" r:id="rId41"/>
    <p:sldId id="303" r:id="rId42"/>
    <p:sldId id="281" r:id="rId43"/>
    <p:sldId id="282" r:id="rId44"/>
    <p:sldId id="304" r:id="rId45"/>
    <p:sldId id="283" r:id="rId46"/>
    <p:sldId id="284" r:id="rId47"/>
    <p:sldId id="285" r:id="rId48"/>
    <p:sldId id="288" r:id="rId49"/>
    <p:sldId id="289" r:id="rId50"/>
    <p:sldId id="305" r:id="rId51"/>
    <p:sldId id="286" r:id="rId52"/>
    <p:sldId id="306" r:id="rId53"/>
    <p:sldId id="287" r:id="rId54"/>
    <p:sldId id="307" r:id="rId55"/>
    <p:sldId id="310" r:id="rId56"/>
    <p:sldId id="311" r:id="rId57"/>
    <p:sldId id="312" r:id="rId58"/>
    <p:sldId id="317" r:id="rId59"/>
    <p:sldId id="318" r:id="rId60"/>
    <p:sldId id="319" r:id="rId61"/>
    <p:sldId id="320" r:id="rId62"/>
    <p:sldId id="321" r:id="rId63"/>
    <p:sldId id="322" r:id="rId64"/>
    <p:sldId id="360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6" r:id="rId88"/>
    <p:sldId id="347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95" autoAdjust="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294E-11F2-443E-AE63-955BC76A5680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F8E4A-62D8-4960-82B5-7160DE57996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F8E4A-62D8-4960-82B5-7160DE57996F}" type="slidenum">
              <a:rPr lang="it-IT" smtClean="0"/>
              <a:pPr/>
              <a:t>61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2404C-BFC6-4E38-9EB0-E34823D9583D}" type="datetimeFigureOut">
              <a:rPr lang="it-IT" smtClean="0"/>
              <a:pPr/>
              <a:t>13/11/2017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D51C-4D54-485A-829D-BEF5676E621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04864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Vangelo secondo Marco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Risultati immagini per vangelo secondo marc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6912768" cy="48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 result for palestina geograf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9208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I atto </a:t>
            </a:r>
            <a:endParaRPr lang="it-IT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1,14-3,6 Galilea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Casa </a:t>
            </a:r>
            <a:r>
              <a:rPr lang="it-IT" dirty="0" smtClean="0"/>
              <a:t>= suocera di </a:t>
            </a:r>
            <a:r>
              <a:rPr lang="it-IT" dirty="0" err="1" smtClean="0"/>
              <a:t>Pt</a:t>
            </a:r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Sinagoga</a:t>
            </a:r>
            <a:r>
              <a:rPr lang="it-IT" b="1" dirty="0" smtClean="0"/>
              <a:t> </a:t>
            </a:r>
            <a:r>
              <a:rPr lang="it-IT" dirty="0" smtClean="0"/>
              <a:t>= guarigione indemoniato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Soglia</a:t>
            </a:r>
            <a:r>
              <a:rPr lang="it-IT" dirty="0" smtClean="0"/>
              <a:t> = malati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Strada </a:t>
            </a:r>
            <a:r>
              <a:rPr lang="it-IT" dirty="0" smtClean="0"/>
              <a:t>= lebbroso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002060"/>
                </a:solidFill>
              </a:rPr>
              <a:t>Sabato </a:t>
            </a:r>
          </a:p>
          <a:p>
            <a:pPr algn="ctr">
              <a:buNone/>
            </a:pPr>
            <a:r>
              <a:rPr lang="it-IT" dirty="0" smtClean="0"/>
              <a:t>Da ‘lontano’ accorrono a Gesù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Novità:</a:t>
            </a:r>
            <a:r>
              <a:rPr lang="it-IT" dirty="0" smtClean="0"/>
              <a:t> otri vecchi e nuovi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Il ‘lago’ di Galilea</a:t>
            </a:r>
            <a:endParaRPr lang="it-IT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Risultati immagini per galile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423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II atto </a:t>
            </a:r>
            <a:endParaRPr lang="it-IT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3,7-6,6a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Galilea – in particolare lago</a:t>
            </a:r>
          </a:p>
          <a:p>
            <a:pPr algn="ctr">
              <a:buNone/>
            </a:pPr>
            <a:r>
              <a:rPr lang="it-IT" b="1" u="sng" dirty="0" smtClean="0">
                <a:solidFill>
                  <a:srgbClr val="FFFF00"/>
                </a:solidFill>
              </a:rPr>
              <a:t>I traversata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Annuncio del Regno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Familiari di Gesù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Istituzione 12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Liberazione </a:t>
            </a:r>
            <a:r>
              <a:rPr lang="it-IT" dirty="0" smtClean="0"/>
              <a:t>cap. 5 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galile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3210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III atto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6,6b-8,26</a:t>
            </a:r>
          </a:p>
          <a:p>
            <a:pPr algn="ctr">
              <a:buNone/>
            </a:pPr>
            <a:r>
              <a:rPr lang="it-IT" b="1" u="sng" dirty="0" smtClean="0">
                <a:solidFill>
                  <a:srgbClr val="FFFF00"/>
                </a:solidFill>
              </a:rPr>
              <a:t>II e III traversata</a:t>
            </a:r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/>
              <a:t>Missione : giudei e pagani </a:t>
            </a:r>
          </a:p>
          <a:p>
            <a:pPr algn="ctr">
              <a:buNone/>
            </a:pPr>
            <a:r>
              <a:rPr lang="it-IT" b="1" dirty="0" smtClean="0"/>
              <a:t>(donna e uomo pagani miracolati)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B050"/>
                </a:solidFill>
              </a:rPr>
              <a:t>2 Moltiplicazione pani</a:t>
            </a:r>
          </a:p>
          <a:p>
            <a:pPr algn="ctr">
              <a:buNone/>
            </a:pPr>
            <a:r>
              <a:rPr lang="it-IT" b="1" dirty="0" smtClean="0"/>
              <a:t>Polemiche con farisei</a:t>
            </a:r>
            <a:endParaRPr lang="it-IT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galile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095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IV atto 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8,27-10,52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Galilea _ Gerusalemme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Esigenze della </a:t>
            </a:r>
            <a:r>
              <a:rPr lang="it-IT" dirty="0" smtClean="0">
                <a:solidFill>
                  <a:srgbClr val="C00000"/>
                </a:solidFill>
              </a:rPr>
              <a:t>sequela </a:t>
            </a:r>
            <a:r>
              <a:rPr lang="it-IT" dirty="0" smtClean="0"/>
              <a:t>dei discepoli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Trasfigurazione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7030A0"/>
                </a:solidFill>
              </a:rPr>
              <a:t>3 Annunci Passione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Ultimo miracolo</a:t>
            </a:r>
            <a:r>
              <a:rPr lang="it-IT" dirty="0" smtClean="0"/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Bartimeo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Risultati immagini per galile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8477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91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V atto 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11,1-13,37</a:t>
            </a:r>
          </a:p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Gerusalemme e Tempio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3 visite al Tempio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Discorso escatologico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Parabola ‘vigna’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Tributo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Risurrezione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Vedova obolo 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Un Vangelo ‘riscoperto’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u="sng" dirty="0" smtClean="0"/>
              <a:t>Primo commento integrale</a:t>
            </a:r>
            <a:r>
              <a:rPr lang="it-IT" b="1" dirty="0" smtClean="0"/>
              <a:t>:</a:t>
            </a:r>
          </a:p>
          <a:p>
            <a:pPr algn="ctr">
              <a:buNone/>
            </a:pPr>
            <a:r>
              <a:rPr lang="it-IT" b="1" dirty="0" smtClean="0"/>
              <a:t> solo nel V secolo </a:t>
            </a:r>
          </a:p>
          <a:p>
            <a:pPr algn="ctr">
              <a:buNone/>
            </a:pPr>
            <a:r>
              <a:rPr lang="it-IT" b="1" dirty="0" smtClean="0"/>
              <a:t>ad opera di </a:t>
            </a:r>
            <a:r>
              <a:rPr lang="it-IT" b="1" dirty="0" smtClean="0">
                <a:solidFill>
                  <a:srgbClr val="C00000"/>
                </a:solidFill>
              </a:rPr>
              <a:t>Vittore di Antiochia</a:t>
            </a:r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endParaRPr lang="it-IT" b="1" dirty="0"/>
          </a:p>
          <a:p>
            <a:pPr algn="ctr">
              <a:buNone/>
            </a:pPr>
            <a:r>
              <a:rPr lang="it-IT" b="1" dirty="0" smtClean="0"/>
              <a:t>Poi </a:t>
            </a:r>
            <a:r>
              <a:rPr lang="it-IT" b="1" dirty="0" err="1" smtClean="0">
                <a:solidFill>
                  <a:srgbClr val="C00000"/>
                </a:solidFill>
              </a:rPr>
              <a:t>Beda</a:t>
            </a:r>
            <a:r>
              <a:rPr lang="it-IT" b="1" dirty="0" smtClean="0">
                <a:solidFill>
                  <a:srgbClr val="C00000"/>
                </a:solidFill>
              </a:rPr>
              <a:t> il Venerabile </a:t>
            </a:r>
            <a:r>
              <a:rPr lang="it-IT" b="1" dirty="0" smtClean="0"/>
              <a:t>VIII secolo</a:t>
            </a:r>
            <a:endParaRPr lang="it-IT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Risultati immagini per Gerusalemm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8883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74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Gerusalemm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3284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4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Risultati immagini per Gerusalemm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07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Algerian" panose="04020705040A02060702" pitchFamily="82" charset="0"/>
              </a:rPr>
              <a:t>VI</a:t>
            </a:r>
            <a:r>
              <a:rPr lang="it-IT" b="1" dirty="0" smtClean="0">
                <a:latin typeface="Algerian" panose="04020705040A02060702" pitchFamily="82" charset="0"/>
              </a:rPr>
              <a:t> atto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14,1-15,47</a:t>
            </a:r>
          </a:p>
          <a:p>
            <a:pPr algn="ctr">
              <a:buNone/>
            </a:pPr>
            <a:endParaRPr lang="it-IT" sz="44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it-IT" sz="4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Passione - Morte</a:t>
            </a:r>
            <a:endParaRPr lang="it-IT" sz="4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Gerusalemm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502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VII atto 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16,1-20</a:t>
            </a:r>
          </a:p>
          <a:p>
            <a:pPr algn="ctr">
              <a:buNone/>
            </a:pPr>
            <a:endParaRPr lang="it-IT" sz="48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it-IT" sz="4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Risurrezione </a:t>
            </a:r>
          </a:p>
          <a:p>
            <a:pPr algn="ctr">
              <a:buNone/>
            </a:pPr>
            <a:r>
              <a:rPr lang="it-IT" sz="4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e ‘mandato’ </a:t>
            </a:r>
            <a:endParaRPr lang="it-IT" sz="48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Gerusalemm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80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54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it-IT" sz="54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Temi  teologici fondamentali</a:t>
            </a:r>
            <a:endParaRPr lang="it-IT" sz="54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6000" b="1" dirty="0" smtClean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6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Pasqua </a:t>
            </a:r>
            <a:r>
              <a:rPr lang="it-IT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al centro</a:t>
            </a:r>
            <a:r>
              <a:rPr lang="it-IT" sz="60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!</a:t>
            </a:r>
          </a:p>
          <a:p>
            <a:pPr marL="0" indent="0" algn="ctr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3 annunci </a:t>
            </a:r>
            <a:r>
              <a:rPr lang="it-IT" dirty="0" smtClean="0"/>
              <a:t>8,31; 9,31, 10,33-34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Primi 10 capp. </a:t>
            </a:r>
            <a:r>
              <a:rPr lang="it-IT" dirty="0" smtClean="0">
                <a:solidFill>
                  <a:srgbClr val="C00000"/>
                </a:solidFill>
              </a:rPr>
              <a:t>Galilea poi Giudea</a:t>
            </a:r>
          </a:p>
          <a:p>
            <a:pPr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it-IT" b="1" dirty="0" smtClean="0">
                <a:latin typeface="Arial Black" panose="020B0A04020102020204" pitchFamily="34" charset="0"/>
              </a:rPr>
              <a:t>Presagita da ‘figure’:</a:t>
            </a:r>
          </a:p>
          <a:p>
            <a:pPr algn="ctr">
              <a:buNone/>
            </a:pPr>
            <a:r>
              <a:rPr lang="it-IT" i="1" dirty="0" err="1" smtClean="0"/>
              <a:t>Bartimeo</a:t>
            </a:r>
            <a:r>
              <a:rPr lang="it-IT" i="1" dirty="0" smtClean="0"/>
              <a:t>, </a:t>
            </a:r>
          </a:p>
          <a:p>
            <a:pPr algn="ctr">
              <a:buNone/>
            </a:pPr>
            <a:r>
              <a:rPr lang="it-IT" i="1" dirty="0" smtClean="0"/>
              <a:t>donna Betania, </a:t>
            </a:r>
          </a:p>
          <a:p>
            <a:pPr algn="ctr">
              <a:buNone/>
            </a:pPr>
            <a:r>
              <a:rPr lang="it-IT" i="1" dirty="0" smtClean="0"/>
              <a:t>giovane che fugge nudo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Dal II secolo 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… che è noto come Vangelo secondo Marco </a:t>
            </a:r>
            <a:endParaRPr lang="it-IT" sz="4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6600" b="1" dirty="0" smtClean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it-IT" sz="66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Gesù </a:t>
            </a:r>
            <a:r>
              <a:rPr lang="it-IT" sz="6600" b="1" dirty="0">
                <a:solidFill>
                  <a:srgbClr val="C00000"/>
                </a:solidFill>
                <a:latin typeface="Algerian" panose="04020705040A02060702" pitchFamily="82" charset="0"/>
              </a:rPr>
              <a:t>è il Messia</a:t>
            </a:r>
          </a:p>
        </p:txBody>
      </p:sp>
    </p:spTree>
    <p:extLst>
      <p:ext uri="{BB962C8B-B14F-4D97-AF65-F5344CB8AC3E}">
        <p14:creationId xmlns:p14="http://schemas.microsoft.com/office/powerpoint/2010/main" xmlns="" val="21038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1,1 … </a:t>
            </a: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il Messia</a:t>
            </a:r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b="1" dirty="0" smtClean="0"/>
              <a:t>Riconosciuto da demoni e malati 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dirty="0" smtClean="0"/>
              <a:t>“</a:t>
            </a:r>
            <a:r>
              <a:rPr lang="it-IT" b="1" i="1" dirty="0" smtClean="0">
                <a:solidFill>
                  <a:srgbClr val="002060"/>
                </a:solidFill>
              </a:rPr>
              <a:t>segreto messianico</a:t>
            </a:r>
            <a:r>
              <a:rPr lang="it-IT" dirty="0" smtClean="0"/>
              <a:t>” = … solo dopo la Pasqua </a:t>
            </a:r>
          </a:p>
          <a:p>
            <a:pPr marL="0" indent="0" algn="ctr">
              <a:buNone/>
            </a:pPr>
            <a:r>
              <a:rPr lang="it-IT" dirty="0" smtClean="0"/>
              <a:t>la verità sul Messia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400" b="1" dirty="0">
                <a:solidFill>
                  <a:srgbClr val="C00000"/>
                </a:solidFill>
                <a:latin typeface="Algerian" panose="04020705040A02060702" pitchFamily="82" charset="0"/>
              </a:rPr>
              <a:t>Sequela di Gesù</a:t>
            </a:r>
          </a:p>
        </p:txBody>
      </p:sp>
    </p:spTree>
    <p:extLst>
      <p:ext uri="{BB962C8B-B14F-4D97-AF65-F5344CB8AC3E}">
        <p14:creationId xmlns:p14="http://schemas.microsoft.com/office/powerpoint/2010/main" xmlns="" val="13065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rgbClr val="0070C0"/>
                </a:solidFill>
              </a:rPr>
              <a:t>Stare ‘fisico’ con Gesù</a:t>
            </a:r>
          </a:p>
          <a:p>
            <a:pPr algn="ctr"/>
            <a:r>
              <a:rPr lang="it-IT" sz="4800" b="1" dirty="0" smtClean="0">
                <a:solidFill>
                  <a:srgbClr val="0070C0"/>
                </a:solidFill>
              </a:rPr>
              <a:t>Comunione con Gesù</a:t>
            </a:r>
          </a:p>
          <a:p>
            <a:pPr algn="ctr"/>
            <a:r>
              <a:rPr lang="it-IT" sz="4800" b="1" dirty="0" smtClean="0">
                <a:solidFill>
                  <a:srgbClr val="C00000"/>
                </a:solidFill>
              </a:rPr>
              <a:t>Adesione totale </a:t>
            </a:r>
          </a:p>
          <a:p>
            <a:pPr algn="ctr"/>
            <a:r>
              <a:rPr lang="it-IT" sz="4800" b="1" dirty="0" smtClean="0">
                <a:solidFill>
                  <a:srgbClr val="7030A0"/>
                </a:solidFill>
              </a:rPr>
              <a:t>Incomprensione e persecuzione</a:t>
            </a:r>
            <a:endParaRPr lang="it-IT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80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Donne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362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3 ‘tipi’ di donne </a:t>
            </a:r>
            <a:endParaRPr lang="it-IT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2457779"/>
              </p:ext>
            </p:extLst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 smtClean="0"/>
                        <a:t>suocera Pietro, emorroissa, </a:t>
                      </a:r>
                      <a:r>
                        <a:rPr lang="it-IT" sz="3600" b="1" dirty="0" err="1" smtClean="0"/>
                        <a:t>sirofenicia</a:t>
                      </a:r>
                      <a:r>
                        <a:rPr lang="it-IT" sz="3600" b="1" dirty="0" smtClean="0"/>
                        <a:t>:</a:t>
                      </a:r>
                      <a:r>
                        <a:rPr lang="it-IT" sz="3600" b="1" baseline="0" dirty="0" smtClean="0"/>
                        <a:t> </a:t>
                      </a:r>
                      <a:r>
                        <a:rPr lang="it-IT" sz="3600" b="1" dirty="0" smtClean="0">
                          <a:solidFill>
                            <a:srgbClr val="C00000"/>
                          </a:solidFill>
                        </a:rPr>
                        <a:t>guarite e riammesse alla ‘normalità’</a:t>
                      </a:r>
                    </a:p>
                  </a:txBody>
                  <a:tcPr/>
                </a:tc>
              </a:tr>
              <a:tr h="48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/>
                        <a:t>Vedova Tempio, donna Betania: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>
                          <a:solidFill>
                            <a:srgbClr val="C00000"/>
                          </a:solidFill>
                        </a:rPr>
                        <a:t>generosità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/>
                        <a:t>Donne alla Passione e Risurrezione: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dirty="0" smtClean="0">
                          <a:solidFill>
                            <a:srgbClr val="C00000"/>
                          </a:solidFill>
                        </a:rPr>
                        <a:t>compensano l’abbandono degli Apostoli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Autore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b="1" dirty="0" smtClean="0"/>
              <a:t>Il nome di Marco non compare</a:t>
            </a:r>
          </a:p>
          <a:p>
            <a:pPr algn="ctr">
              <a:buNone/>
            </a:pPr>
            <a:r>
              <a:rPr lang="it-IT" b="1" dirty="0" err="1" smtClean="0"/>
              <a:t>Papia</a:t>
            </a:r>
            <a:r>
              <a:rPr lang="it-IT" b="1" dirty="0" smtClean="0"/>
              <a:t> “</a:t>
            </a:r>
            <a:r>
              <a:rPr lang="it-IT" b="1" i="1" dirty="0" smtClean="0"/>
              <a:t>Mc … interprete di Pietro</a:t>
            </a:r>
            <a:r>
              <a:rPr lang="it-IT" b="1" dirty="0" smtClean="0"/>
              <a:t>” </a:t>
            </a:r>
          </a:p>
          <a:p>
            <a:pPr algn="ctr">
              <a:buNone/>
            </a:pPr>
            <a:r>
              <a:rPr lang="it-IT" dirty="0" smtClean="0"/>
              <a:t>(così Marciano e Giustino)</a:t>
            </a:r>
          </a:p>
          <a:p>
            <a:pPr algn="ctr">
              <a:buNone/>
            </a:pPr>
            <a:r>
              <a:rPr lang="it-IT" b="1" dirty="0" smtClean="0"/>
              <a:t>Clemente di Alessandria </a:t>
            </a:r>
            <a:r>
              <a:rPr lang="it-IT" b="1" dirty="0" smtClean="0">
                <a:solidFill>
                  <a:srgbClr val="0070C0"/>
                </a:solidFill>
              </a:rPr>
              <a:t>Mc segretario di </a:t>
            </a:r>
            <a:r>
              <a:rPr lang="it-IT" b="1" dirty="0" err="1" smtClean="0">
                <a:solidFill>
                  <a:srgbClr val="0070C0"/>
                </a:solidFill>
              </a:rPr>
              <a:t>Pt</a:t>
            </a:r>
            <a:endParaRPr lang="it-IT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IRENEO: Mc = </a:t>
            </a:r>
            <a:r>
              <a:rPr lang="it-IT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Gv</a:t>
            </a:r>
            <a: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Mc degli Atti </a:t>
            </a:r>
          </a:p>
          <a:p>
            <a:pPr algn="ctr">
              <a:buNone/>
            </a:pPr>
            <a:r>
              <a:rPr lang="it-IT" b="1" dirty="0" smtClean="0"/>
              <a:t>(12,12.25; 13,13; 15,37-39 e Lettere)</a:t>
            </a:r>
          </a:p>
          <a:p>
            <a:pPr algn="ctr">
              <a:buNone/>
            </a:pPr>
            <a:r>
              <a:rPr lang="it-IT" sz="4400" b="1" dirty="0" smtClean="0"/>
              <a:t>Da Gerusalemme va a Roma </a:t>
            </a:r>
          </a:p>
          <a:p>
            <a:pPr algn="ctr">
              <a:buNone/>
            </a:pPr>
            <a:r>
              <a:rPr lang="it-IT" sz="4400" b="1" dirty="0" smtClean="0"/>
              <a:t>dove scrive per giudei e no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Data e luogo</a:t>
            </a:r>
            <a:endParaRPr lang="it-IT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Prima del 70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Cap. 13 no distruzione Tempio, 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 persecuzione di Nerone</a:t>
            </a:r>
          </a:p>
          <a:p>
            <a:pPr algn="ctr">
              <a:buNone/>
            </a:pPr>
            <a:endParaRPr lang="it-IT" b="1" i="1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it-IT" b="1" i="1" smtClean="0">
                <a:solidFill>
                  <a:srgbClr val="C00000"/>
                </a:solidFill>
              </a:rPr>
              <a:t>Simone </a:t>
            </a:r>
            <a:r>
              <a:rPr lang="it-IT" b="1" i="1" dirty="0" smtClean="0">
                <a:solidFill>
                  <a:srgbClr val="C00000"/>
                </a:solidFill>
              </a:rPr>
              <a:t>di </a:t>
            </a:r>
            <a:r>
              <a:rPr lang="it-IT" b="1" i="1" dirty="0" err="1" smtClean="0">
                <a:solidFill>
                  <a:srgbClr val="C00000"/>
                </a:solidFill>
              </a:rPr>
              <a:t>Cirene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… “padre di Alessandro e </a:t>
            </a:r>
            <a:r>
              <a:rPr lang="it-IT" b="1" dirty="0" err="1" smtClean="0">
                <a:solidFill>
                  <a:srgbClr val="C00000"/>
                </a:solidFill>
              </a:rPr>
              <a:t>Rufo</a:t>
            </a:r>
            <a:r>
              <a:rPr lang="it-IT" b="1" dirty="0" smtClean="0">
                <a:solidFill>
                  <a:srgbClr val="C00000"/>
                </a:solidFill>
              </a:rPr>
              <a:t>” … </a:t>
            </a:r>
            <a:r>
              <a:rPr lang="it-IT" b="1" dirty="0" err="1" smtClean="0">
                <a:solidFill>
                  <a:srgbClr val="C00000"/>
                </a:solidFill>
              </a:rPr>
              <a:t>Rufo</a:t>
            </a:r>
            <a:r>
              <a:rPr lang="it-IT" b="1" dirty="0" smtClean="0">
                <a:solidFill>
                  <a:srgbClr val="C00000"/>
                </a:solidFill>
              </a:rPr>
              <a:t> destinatario di </a:t>
            </a:r>
            <a:r>
              <a:rPr lang="it-IT" b="1" dirty="0" err="1" smtClean="0">
                <a:solidFill>
                  <a:srgbClr val="C00000"/>
                </a:solidFill>
              </a:rPr>
              <a:t>Rm</a:t>
            </a:r>
            <a:r>
              <a:rPr lang="it-IT" b="1" dirty="0" smtClean="0">
                <a:solidFill>
                  <a:srgbClr val="C00000"/>
                </a:solidFill>
              </a:rPr>
              <a:t> 16,13</a:t>
            </a:r>
          </a:p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Quindi Roma 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rial Black" panose="020B0A04020102020204" pitchFamily="34" charset="0"/>
              </a:rPr>
              <a:t>Destinatari </a:t>
            </a:r>
            <a:endParaRPr lang="it-IT" b="1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giudei ed ex pagani che vivono insieme seppur con difficoltà </a:t>
            </a:r>
          </a:p>
          <a:p>
            <a:pPr marL="0" indent="0" algn="ctr"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Trascrizione in greco di parole latine ed espressioni latine grecizzate … insomma ’ambiente’ latino</a:t>
            </a:r>
          </a:p>
          <a:p>
            <a:pPr marL="0" indent="0" algn="ctr">
              <a:buNone/>
            </a:pPr>
            <a:r>
              <a:rPr lang="it-I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Termini aramaici </a:t>
            </a:r>
            <a:r>
              <a:rPr lang="it-IT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Abbà</a:t>
            </a:r>
            <a:r>
              <a:rPr lang="it-I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4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Eloi</a:t>
            </a:r>
            <a:endParaRPr lang="it-IT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Il più antico testimone del Vangelo secondo Marco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Papiro in greco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Chester </a:t>
            </a:r>
            <a:r>
              <a:rPr lang="it-IT" sz="44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Beatty</a:t>
            </a:r>
            <a:r>
              <a:rPr lang="it-IT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Library 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 Dublino 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(III secolo) </a:t>
            </a:r>
            <a:endParaRPr lang="it-IT" sz="4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Episodi a ‘incastro’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racconto di un episodio ne contiene altri al suo interno</a:t>
            </a:r>
          </a:p>
          <a:p>
            <a:pPr algn="ctr"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Es. 5,21-43</a:t>
            </a:r>
          </a:p>
          <a:p>
            <a:pPr algn="ctr">
              <a:buNone/>
            </a:pP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Giairo</a:t>
            </a: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guarigione di emorroissa -</a:t>
            </a:r>
            <a:r>
              <a:rPr lang="it-IT" dirty="0" err="1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Giairo</a:t>
            </a:r>
            <a:endParaRPr lang="it-IT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buNone/>
            </a:pP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Oppure 11,12-25 </a:t>
            </a:r>
          </a:p>
          <a:p>
            <a:pPr algn="ctr">
              <a:buNone/>
            </a:pPr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fico – venditori cacciati - fico</a:t>
            </a:r>
            <a:endParaRPr lang="it-IT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sultati immagini per papiro marco chester beatt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920879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85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b="1" dirty="0" smtClean="0">
                <a:latin typeface="Arial Black" panose="020B0A04020102020204" pitchFamily="34" charset="0"/>
              </a:rPr>
              <a:t>Testi ‘scelti’ </a:t>
            </a:r>
          </a:p>
          <a:p>
            <a:pPr marL="0" indent="0" algn="ctr">
              <a:buNone/>
            </a:pPr>
            <a:r>
              <a:rPr lang="it-IT" sz="6000" b="1" dirty="0" smtClean="0">
                <a:latin typeface="Arial Black" panose="020B0A04020102020204" pitchFamily="34" charset="0"/>
              </a:rPr>
              <a:t>di brani sinottici </a:t>
            </a:r>
          </a:p>
          <a:p>
            <a:pPr marL="0" indent="0" algn="ctr">
              <a:buNone/>
            </a:pPr>
            <a:r>
              <a:rPr lang="it-IT" sz="6000" b="1" dirty="0" smtClean="0">
                <a:latin typeface="Arial Black" panose="020B0A04020102020204" pitchFamily="34" charset="0"/>
              </a:rPr>
              <a:t>o esclusivi di Marco</a:t>
            </a:r>
            <a:endParaRPr lang="it-IT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1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5221313"/>
              </p:ext>
            </p:extLst>
          </p:nvPr>
        </p:nvGraphicFramePr>
        <p:xfrm>
          <a:off x="10706" y="0"/>
          <a:ext cx="9133293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431"/>
                <a:gridCol w="3044431"/>
                <a:gridCol w="3044431"/>
              </a:tblGrid>
              <a:tr h="697232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Mt 8,14-15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Mc 1,29-31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 smtClean="0"/>
                        <a:t>Lc</a:t>
                      </a:r>
                      <a:r>
                        <a:rPr lang="it-IT" sz="2800" dirty="0" smtClean="0"/>
                        <a:t> 4,38-39</a:t>
                      </a:r>
                      <a:endParaRPr lang="it-IT" sz="2800" dirty="0"/>
                    </a:p>
                  </a:txBody>
                  <a:tcPr/>
                </a:tc>
              </a:tr>
              <a:tr h="616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Entrato nella casa di Pietro, Gesù vide la </a:t>
                      </a:r>
                      <a:r>
                        <a:rPr lang="it-IT" sz="24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suocera di lui che era a letto con la febbre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it-IT" sz="2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Le toccò la mano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la febbre la lasciò; poi ella si alzò e lo serviva. 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subito, usciti dalla sinagoga, andarono nella casa di </a:t>
                      </a:r>
                      <a:r>
                        <a:rPr lang="it-IT" sz="2400" b="1" i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Simone e Andrea, in compagnia di Giacomo e Giovanni.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it-IT" sz="24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suocera di Simone era a letto con la febbre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subito gli parlarono di lei.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4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Egli si avvicinò e la fece alzare prendendola per mano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la febbre la lasciò ed ella li serviva.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Uscito dalla sinagoga, entrò nella casa di Simone. </a:t>
                      </a:r>
                      <a:r>
                        <a:rPr lang="it-IT" sz="24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suocera di Simone era in preda a una grande febbre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lo pregarono per lei. </a:t>
                      </a:r>
                      <a:r>
                        <a:rPr lang="it-IT" sz="2400" b="1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Si chinò su di lei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comandò alla febbre e la febbre la lasciò. E subito si alzò in piedi e li serviva.</a:t>
                      </a:r>
                      <a:r>
                        <a:rPr lang="it-IT" sz="24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Parabola solo di Marco </a:t>
            </a:r>
            <a:r>
              <a:rPr lang="it-IT" sz="2800" dirty="0" smtClean="0"/>
              <a:t>4,26-29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i="1" dirty="0" smtClean="0"/>
              <a:t>Diceva: "Così è il regno di Dio: come un uomo che getta il seme sul terreno; </a:t>
            </a:r>
            <a:r>
              <a:rPr lang="it-IT" b="1" i="1" dirty="0" smtClean="0">
                <a:solidFill>
                  <a:srgbClr val="C00000"/>
                </a:solidFill>
              </a:rPr>
              <a:t>dorma o vegli, di notte o di giorno, il seme germoglia e cresce</a:t>
            </a:r>
            <a:r>
              <a:rPr lang="it-IT" b="1" i="1" dirty="0" smtClean="0"/>
              <a:t>. Come, egli stesso non lo sa. Il terreno produce spontaneamente prima lo stelo, poi la spiga, poi il chicco pieno nella spiga; e quando il frutto è maturo, subito </a:t>
            </a:r>
            <a:r>
              <a:rPr lang="it-IT" b="1" i="1" dirty="0" smtClean="0">
                <a:solidFill>
                  <a:srgbClr val="C00000"/>
                </a:solidFill>
              </a:rPr>
              <a:t>egli manda la falce, perché è arrivata la mietitura</a:t>
            </a:r>
            <a:r>
              <a:rPr lang="it-IT" b="1" i="1" dirty="0" smtClean="0"/>
              <a:t>".</a:t>
            </a:r>
          </a:p>
          <a:p>
            <a:pPr algn="ctr">
              <a:buNone/>
            </a:pPr>
            <a:r>
              <a:rPr lang="it-IT" b="1" i="1" dirty="0" smtClean="0"/>
              <a:t>(</a:t>
            </a:r>
            <a:r>
              <a:rPr lang="it-IT" b="1" i="1" u="sng" dirty="0" smtClean="0"/>
              <a:t>Gi 4,13</a:t>
            </a:r>
            <a:r>
              <a:rPr lang="it-IT" b="1" i="1" dirty="0" smtClean="0"/>
              <a:t>)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Marco …</a:t>
            </a:r>
            <a:endParaRPr lang="it-IT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… un Vangelo per i catecumeni</a:t>
            </a:r>
            <a:endParaRPr lang="it-IT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8636995"/>
              </p:ext>
            </p:extLst>
          </p:nvPr>
        </p:nvGraphicFramePr>
        <p:xfrm>
          <a:off x="0" y="0"/>
          <a:ext cx="9144000" cy="687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12"/>
                <a:gridCol w="5364088"/>
              </a:tblGrid>
              <a:tr h="48565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Mt 15,29-31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Mc 7,31-37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2579"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 si allontanò di là, giunse presso il mare di Galilea e, salito sul monte, lì si fermò.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Attorno a lui si radunò molta folla, recando con sé zoppi, storpi, ciechi, sordi e molti altri malati; li deposero ai suoi piedi, ed egli li guarì, </a:t>
                      </a:r>
                    </a:p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tanto che la folla era piena di stupore nel vedere i muti che parlavano, gli storpi guariti, gli zoppi che camminavano e i ciechi che vedevano. E lodava il Dio d'Israele. 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 nuovo, uscito dalla regione di Tiro, passando per </a:t>
                      </a:r>
                      <a:r>
                        <a:rPr lang="it-IT" sz="2400" b="1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Sidone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venne verso il mare di Galilea in pieno territorio della </a:t>
                      </a:r>
                      <a:r>
                        <a:rPr lang="it-IT" sz="2400" b="1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Decàpoli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Gli portarono un sordomuto e lo pregarono di imporgli la mano</a:t>
                      </a:r>
                      <a:r>
                        <a:rPr lang="it-IT" sz="24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Lo prese in disparte, lontano dalla folla, gli pose le </a:t>
                      </a:r>
                      <a:r>
                        <a:rPr lang="it-IT" sz="2400" b="1" i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dita negli orecchi e con la saliva gli toccò la lingua</a:t>
                      </a:r>
                      <a:r>
                        <a:rPr lang="it-IT" sz="24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guardando quindi verso il cielo, emise un sospiro e gli disse: "</a:t>
                      </a:r>
                      <a:r>
                        <a:rPr lang="it-IT" sz="2400" b="1" i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Effatà</a:t>
                      </a:r>
                      <a:r>
                        <a:rPr lang="it-IT" sz="24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", cioè: "Apriti!". E subito gli si aprirono gli orecchi, si sciolse il nodo della sua lingua e parlava correttamente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comandò loro di non dirlo a nessuno. Ma più egli lo proibiva, più essi lo proclamavano e, pieni di stupore, dicevano: "Ha fatto bene ogni cosa: fa udire i sordi e fa parlare i muti!". 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Arial Black" panose="020B0A04020102020204" pitchFamily="34" charset="0"/>
              </a:rPr>
              <a:t>Un miracolo solo di Marco </a:t>
            </a:r>
            <a:r>
              <a:rPr lang="it-IT" sz="3100" dirty="0" smtClean="0">
                <a:latin typeface="Arial Black" panose="020B0A04020102020204" pitchFamily="34" charset="0"/>
              </a:rPr>
              <a:t>8,22-26 </a:t>
            </a:r>
            <a:endParaRPr lang="it-IT" sz="3100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b="1" i="1" dirty="0" smtClean="0"/>
              <a:t>Giunsero a </a:t>
            </a:r>
            <a:r>
              <a:rPr lang="it-IT" b="1" i="1" dirty="0" err="1" smtClean="0"/>
              <a:t>Betsàida</a:t>
            </a:r>
            <a:r>
              <a:rPr lang="it-IT" b="1" i="1" dirty="0" smtClean="0"/>
              <a:t>, e gli condussero un cieco, pregandolo di toccarlo. </a:t>
            </a:r>
            <a:r>
              <a:rPr lang="it-IT" b="1" i="1" dirty="0" smtClean="0">
                <a:solidFill>
                  <a:srgbClr val="00B0F0"/>
                </a:solidFill>
              </a:rPr>
              <a:t>Allora prese il cieco per mano</a:t>
            </a:r>
            <a:r>
              <a:rPr lang="it-IT" b="1" i="1" dirty="0" smtClean="0"/>
              <a:t>, </a:t>
            </a:r>
            <a:r>
              <a:rPr lang="it-IT" b="1" i="1" dirty="0" smtClean="0">
                <a:solidFill>
                  <a:srgbClr val="C00000"/>
                </a:solidFill>
              </a:rPr>
              <a:t>lo condusse fuori dal villaggio </a:t>
            </a:r>
            <a:r>
              <a:rPr lang="it-IT" b="1" i="1" dirty="0" smtClean="0"/>
              <a:t>e, dopo avergli messo della </a:t>
            </a:r>
            <a:r>
              <a:rPr lang="it-IT" b="1" i="1" dirty="0" smtClean="0">
                <a:solidFill>
                  <a:srgbClr val="0070C0"/>
                </a:solidFill>
              </a:rPr>
              <a:t>saliva sugli occhi</a:t>
            </a:r>
            <a:r>
              <a:rPr lang="it-IT" b="1" i="1" dirty="0" smtClean="0"/>
              <a:t>, gli </a:t>
            </a:r>
            <a:r>
              <a:rPr lang="it-IT" b="1" i="1" dirty="0" smtClean="0">
                <a:solidFill>
                  <a:srgbClr val="FF0000"/>
                </a:solidFill>
              </a:rPr>
              <a:t>impose le mani </a:t>
            </a:r>
            <a:r>
              <a:rPr lang="it-IT" b="1" i="1" dirty="0" smtClean="0"/>
              <a:t>e gli chiese: "Vedi qualcosa?". Quello, alzando gli occhi, diceva: "Vedo la gente, perché vedo come degli alberi che camminano". Allora </a:t>
            </a:r>
            <a:r>
              <a:rPr lang="it-IT" b="1" i="1" dirty="0" smtClean="0">
                <a:solidFill>
                  <a:srgbClr val="FF0000"/>
                </a:solidFill>
              </a:rPr>
              <a:t>gli impose di nuovo le mani sugli occhi ed egli ci vide chiaramente</a:t>
            </a:r>
            <a:r>
              <a:rPr lang="it-IT" b="1" i="1" dirty="0" smtClean="0"/>
              <a:t>, fu guarito e da lontano vedeva distintamente ogni cosa. E lo rimandò a casa sua dicendo: "Non entrare nemmeno nel villaggio".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rial Black" panose="020B0A04020102020204" pitchFamily="34" charset="0"/>
              </a:rPr>
              <a:t>Miracolo in 2 tempi …</a:t>
            </a:r>
            <a:endParaRPr lang="it-IT" b="1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… </a:t>
            </a:r>
            <a:r>
              <a:rPr lang="it-IT" b="1" dirty="0" smtClean="0">
                <a:solidFill>
                  <a:srgbClr val="FF0000"/>
                </a:solidFill>
              </a:rPr>
              <a:t>allusione alle difficoltà che hanno le persone nel vedere in Gesù il Messia </a:t>
            </a:r>
          </a:p>
          <a:p>
            <a:pPr algn="ctr">
              <a:buNone/>
            </a:pPr>
            <a:r>
              <a:rPr lang="it-IT" b="1" dirty="0" smtClean="0"/>
              <a:t>Anche </a:t>
            </a:r>
            <a:r>
              <a:rPr lang="it-IT" b="1" dirty="0" smtClean="0">
                <a:solidFill>
                  <a:srgbClr val="00B050"/>
                </a:solidFill>
              </a:rPr>
              <a:t>la simbologia dell’accompagnamento </a:t>
            </a:r>
            <a:r>
              <a:rPr lang="it-IT" b="1" dirty="0" smtClean="0"/>
              <a:t>… 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 il cieco per mano … lo condusse fuori del villaggio … dopo avergli messo la saliva sugli occhi … gli impose le mani</a:t>
            </a:r>
          </a:p>
          <a:p>
            <a:pPr algn="ctr">
              <a:buNone/>
            </a:pP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 gli impose di nuovo le mani  … e fu guarito 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b="1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Un’altra guarigione dalla cecità</a:t>
            </a:r>
            <a:endParaRPr lang="it-IT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Arial Black" panose="020B0A04020102020204" pitchFamily="34" charset="0"/>
              </a:rPr>
              <a:t>La guarigione …</a:t>
            </a:r>
            <a:endParaRPr lang="it-IT" b="1" dirty="0"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sz="3600" dirty="0" smtClean="0"/>
          </a:p>
          <a:p>
            <a:pPr algn="ctr">
              <a:buNone/>
            </a:pPr>
            <a:r>
              <a:rPr lang="it-IT" sz="3600" b="1" dirty="0" smtClean="0">
                <a:solidFill>
                  <a:srgbClr val="C00000"/>
                </a:solidFill>
              </a:rPr>
              <a:t>… del cieco di Gerico è più dettagliata  di quella di Mt e di Lc </a:t>
            </a:r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2800" dirty="0" smtClean="0">
                <a:latin typeface="Arial Black" panose="020B0A04020102020204" pitchFamily="34" charset="0"/>
              </a:rPr>
              <a:t>Mt 20,29-34 </a:t>
            </a:r>
            <a:r>
              <a:rPr lang="it-IT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Mc 10,46-52 </a:t>
            </a:r>
            <a:r>
              <a:rPr lang="it-IT" sz="2800" dirty="0" err="1" smtClean="0">
                <a:latin typeface="Arial Black" panose="020B0A04020102020204" pitchFamily="34" charset="0"/>
              </a:rPr>
              <a:t>Lc</a:t>
            </a:r>
            <a:r>
              <a:rPr lang="it-IT" sz="2800" dirty="0" smtClean="0">
                <a:latin typeface="Arial Black" panose="020B0A04020102020204" pitchFamily="34" charset="0"/>
              </a:rPr>
              <a:t> 18,35-43</a:t>
            </a:r>
            <a:endParaRPr lang="it-IT" sz="2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Il numero 3 … ritorna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endParaRPr lang="it-IT" sz="4000" dirty="0" smtClean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t-IT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it-IT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traversate lago Galilea</a:t>
            </a:r>
          </a:p>
          <a:p>
            <a:r>
              <a:rPr lang="it-IT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it-IT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racconti Giovanni Battista</a:t>
            </a:r>
          </a:p>
          <a:p>
            <a:r>
              <a:rPr lang="it-IT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it-IT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apostoli Pietro, Giacomo e Giovanni</a:t>
            </a:r>
          </a:p>
          <a:p>
            <a:r>
              <a:rPr lang="it-IT" sz="4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it-IT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‘momenti’ di Gesù nel Getsemani</a:t>
            </a:r>
            <a:endParaRPr lang="it-IT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In merito alla ‘ricchezza’ …</a:t>
            </a:r>
            <a:endParaRPr lang="it-IT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… </a:t>
            </a:r>
            <a:r>
              <a:rPr lang="it-IT" dirty="0" smtClean="0">
                <a:latin typeface="Arial Black" panose="020B0A04020102020204" pitchFamily="34" charset="0"/>
              </a:rPr>
              <a:t>Marco è più esigente … </a:t>
            </a:r>
          </a:p>
          <a:p>
            <a:pPr marL="0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lo evidenzia con lo stupore degli apostoli …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6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0402172"/>
              </p:ext>
            </p:extLst>
          </p:nvPr>
        </p:nvGraphicFramePr>
        <p:xfrm>
          <a:off x="0" y="0"/>
          <a:ext cx="9144000" cy="69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40"/>
                <a:gridCol w="3312368"/>
                <a:gridCol w="2699792"/>
              </a:tblGrid>
              <a:tr h="45217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Mt 19,23-26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Mc 10,23-27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Lc</a:t>
                      </a:r>
                      <a:r>
                        <a:rPr lang="it-IT" dirty="0" smtClean="0">
                          <a:latin typeface="Times New Roman" pitchFamily="18" charset="0"/>
                          <a:cs typeface="Times New Roman" pitchFamily="18" charset="0"/>
                        </a:rPr>
                        <a:t> 18,24-27</a:t>
                      </a:r>
                      <a:endParaRPr lang="it-I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5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 allora disse ai suoi discepoli: "In verità io vi dico: difficilmente un ricco entrerà nel regno dei cieli. Ve lo ripeto: è più facile che un cammello passi </a:t>
                      </a:r>
                      <a:r>
                        <a:rPr lang="it-IT" sz="2000" b="1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 la cruna di un ago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che un ricco entri nel regno di Dio". A queste parole i discepoli rimasero molto stupiti e dicevano: "Allora, chi può essere salvato?". </a:t>
                      </a:r>
                      <a:r>
                        <a:rPr lang="it-IT" sz="20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 li guardò 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disse: "Questo è impossibile agli uomini, ma a Dio tutto è possibile".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Gesù, </a:t>
                      </a:r>
                      <a:r>
                        <a:rPr lang="it-IT" sz="20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volgendo lo sguardo 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attorno, disse ai suoi discepoli: "Quanto è difficile, per quelli che possiedono ricchezze, entrare nel regno di Dio!". </a:t>
                      </a:r>
                      <a:r>
                        <a:rPr lang="it-IT" sz="20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discepoli erano sconcertati dalle sue parole; 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Gesù riprese e disse loro: "</a:t>
                      </a:r>
                      <a:r>
                        <a:rPr lang="it-IT" sz="2000" b="1" i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Figli, quanto è difficile entrare nel regno di Dio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È più facile che un cammello passi per </a:t>
                      </a:r>
                      <a:r>
                        <a:rPr lang="it-IT" sz="2000" b="1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 cruna di un ago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che un ricco entri nel regno di Dio". Essi, ancora più stupiti, dicevano tra loro: "E chi può essere salvato?". Ma Gesù, </a:t>
                      </a:r>
                      <a:r>
                        <a:rPr lang="it-IT" sz="20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guardandoli in faccia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disse: "Impossibile agli uomini, ma non a Dio! Perché tutto è possibile a Dio".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Quando Gesù lo </a:t>
                      </a:r>
                      <a:r>
                        <a:rPr lang="it-IT" sz="20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vide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così triste, disse: "Quanto è difficile, per quelli che possiedono ricchezze, entrare nel regno di Dio. È più facile infatti per un cammello passare </a:t>
                      </a:r>
                      <a:r>
                        <a:rPr lang="it-IT" sz="2000" b="1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 la cruna di un ago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che per un ricco entrare nel regno di Dio!". Quelli che ascoltavano dissero: "E chi può essere salvato?". Rispose: "Ciò che è impossibile agli uomini, è possibile a Dio".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Anche in amore …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 smtClean="0">
                <a:latin typeface="Arial Black" panose="020B0A04020102020204" pitchFamily="34" charset="0"/>
              </a:rPr>
              <a:t>… evidenzia un maggiore coinvolgimento …</a:t>
            </a:r>
            <a:endParaRPr lang="it-IT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2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/>
              <a:t>Amore Dio e il prossimo …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… Marco aggiunge  … la risposta: </a:t>
            </a:r>
          </a:p>
          <a:p>
            <a:pPr algn="ctr">
              <a:buNone/>
            </a:pPr>
            <a:r>
              <a:rPr lang="it-IT" b="1" i="1" dirty="0" smtClean="0"/>
              <a:t>Lo </a:t>
            </a:r>
            <a:r>
              <a:rPr lang="it-IT" b="1" i="1" dirty="0" smtClean="0">
                <a:solidFill>
                  <a:srgbClr val="00B050"/>
                </a:solidFill>
              </a:rPr>
              <a:t>scriba </a:t>
            </a:r>
            <a:r>
              <a:rPr lang="it-IT" b="1" i="1" dirty="0" smtClean="0"/>
              <a:t>gli disse: "Hai detto bene, Maestro, e secondo verità, che Egli è unico e non vi è altri all'infuori di lui; </a:t>
            </a:r>
            <a:r>
              <a:rPr lang="it-IT" b="1" i="1" dirty="0" smtClean="0">
                <a:solidFill>
                  <a:srgbClr val="C00000"/>
                </a:solidFill>
              </a:rPr>
              <a:t>amarlo con tutto il tuo </a:t>
            </a:r>
            <a:r>
              <a:rPr lang="it-IT" b="1" i="1" u="sng" dirty="0" smtClean="0">
                <a:solidFill>
                  <a:srgbClr val="C00000"/>
                </a:solidFill>
              </a:rPr>
              <a:t>cuore</a:t>
            </a:r>
            <a:r>
              <a:rPr lang="it-IT" b="1" i="1" dirty="0" smtClean="0">
                <a:solidFill>
                  <a:srgbClr val="C00000"/>
                </a:solidFill>
              </a:rPr>
              <a:t>, con tutta la tua </a:t>
            </a:r>
            <a:r>
              <a:rPr lang="it-IT" b="1" i="1" u="sng" dirty="0" smtClean="0">
                <a:solidFill>
                  <a:srgbClr val="C00000"/>
                </a:solidFill>
              </a:rPr>
              <a:t>anima</a:t>
            </a:r>
            <a:r>
              <a:rPr lang="it-IT" b="1" i="1" dirty="0" smtClean="0">
                <a:solidFill>
                  <a:srgbClr val="C00000"/>
                </a:solidFill>
              </a:rPr>
              <a:t>, con tutta la tua </a:t>
            </a:r>
            <a:r>
              <a:rPr lang="it-IT" b="1" i="1" u="sng" dirty="0" smtClean="0">
                <a:solidFill>
                  <a:srgbClr val="C00000"/>
                </a:solidFill>
              </a:rPr>
              <a:t>mente</a:t>
            </a:r>
            <a:r>
              <a:rPr lang="it-IT" b="1" i="1" dirty="0" smtClean="0">
                <a:solidFill>
                  <a:srgbClr val="C00000"/>
                </a:solidFill>
              </a:rPr>
              <a:t> e con tutta la tua forza </a:t>
            </a:r>
            <a:r>
              <a:rPr lang="it-IT" b="1" i="1" dirty="0" smtClean="0"/>
              <a:t>e amare il prossimo come se stesso </a:t>
            </a:r>
            <a:r>
              <a:rPr lang="it-IT" b="1" i="1" dirty="0" smtClean="0">
                <a:solidFill>
                  <a:srgbClr val="C00000"/>
                </a:solidFill>
              </a:rPr>
              <a:t>vale più di tutti gli olocausti e i sacrifici</a:t>
            </a:r>
            <a:r>
              <a:rPr lang="it-IT" b="1" i="1" dirty="0" smtClean="0"/>
              <a:t>". </a:t>
            </a:r>
            <a:r>
              <a:rPr lang="it-IT" dirty="0" smtClean="0"/>
              <a:t>(1 Sam 15,22). </a:t>
            </a:r>
            <a:r>
              <a:rPr lang="it-IT" b="1" i="1" dirty="0" smtClean="0"/>
              <a:t>Vedendo che egli aveva risposto saggiamente, Gesù gli disse: "</a:t>
            </a:r>
            <a:r>
              <a:rPr lang="it-IT" b="1" i="1" dirty="0" smtClean="0">
                <a:solidFill>
                  <a:srgbClr val="C00000"/>
                </a:solidFill>
              </a:rPr>
              <a:t>Non sei lontano dal regno di Dio</a:t>
            </a:r>
            <a:r>
              <a:rPr lang="it-IT" b="1" i="1" dirty="0" smtClean="0"/>
              <a:t>". E nessuno aveva più il coraggio di interrogarlo. 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dobe Caslon Pro Bold" pitchFamily="18" charset="0"/>
              </a:rPr>
              <a:t>Tutte le facoltà dell’essere umano</a:t>
            </a:r>
            <a:endParaRPr lang="it-IT" dirty="0">
              <a:solidFill>
                <a:srgbClr val="C00000"/>
              </a:solidFill>
              <a:latin typeface="Adobe Caslon Pro Bold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7005909"/>
              </p:ext>
            </p:extLst>
          </p:nvPr>
        </p:nvGraphicFramePr>
        <p:xfrm>
          <a:off x="1763688" y="1600200"/>
          <a:ext cx="547260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Cuore</a:t>
                      </a:r>
                      <a:endParaRPr lang="it-IT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</a:t>
                      </a:r>
                      <a:endParaRPr lang="it-IT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Mente</a:t>
                      </a:r>
                      <a:endParaRPr lang="it-IT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Forza</a:t>
                      </a:r>
                      <a:r>
                        <a:rPr lang="it-IT" sz="5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80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 smtClean="0">
                          <a:cs typeface="+mj-cs"/>
                        </a:rPr>
                        <a:t>Dt</a:t>
                      </a:r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cs typeface="+mj-cs"/>
                        </a:rPr>
                        <a:t>Mt</a:t>
                      </a:r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cs typeface="+mj-cs"/>
                        </a:rPr>
                        <a:t>Mc</a:t>
                      </a:r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 smtClean="0">
                          <a:cs typeface="+mj-cs"/>
                        </a:rPr>
                        <a:t>Lc</a:t>
                      </a:r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b="1" dirty="0" smtClean="0">
                          <a:latin typeface="Times New Roman" pitchFamily="18" charset="0"/>
                          <a:cs typeface="+mj-cs"/>
                        </a:rPr>
                        <a:t>וְאָ֣הַבְתָּ֔ אֵ֖ת יְהוָ֣ה אֱלֹהֶ֑יךָ בְּכָל־ל</a:t>
                      </a:r>
                      <a:r>
                        <a:rPr lang="he-IL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+mj-cs"/>
                        </a:rPr>
                        <a:t>ְבָבְךָ֥</a:t>
                      </a:r>
                      <a:r>
                        <a:rPr lang="he-IL" sz="2800" b="1" dirty="0" smtClean="0">
                          <a:latin typeface="Times New Roman" pitchFamily="18" charset="0"/>
                          <a:cs typeface="+mj-cs"/>
                        </a:rPr>
                        <a:t> וּבְכָל־</a:t>
                      </a:r>
                      <a:r>
                        <a:rPr lang="he-IL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+mj-cs"/>
                        </a:rPr>
                        <a:t>נַפְשְׁךָ</a:t>
                      </a:r>
                      <a:r>
                        <a:rPr lang="he-IL" sz="2800" b="1" dirty="0" smtClean="0">
                          <a:latin typeface="Times New Roman" pitchFamily="18" charset="0"/>
                          <a:cs typeface="+mj-cs"/>
                        </a:rPr>
                        <a:t>֖ וּבְכָל־</a:t>
                      </a:r>
                      <a:r>
                        <a:rPr lang="he-IL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+mj-cs"/>
                        </a:rPr>
                        <a:t>מְאֹדֶֽךָ</a:t>
                      </a:r>
                      <a:r>
                        <a:rPr lang="he-IL" sz="2800" b="1" dirty="0" smtClean="0">
                          <a:latin typeface="Times New Roman" pitchFamily="18" charset="0"/>
                          <a:cs typeface="+mj-cs"/>
                        </a:rPr>
                        <a:t>׃</a:t>
                      </a:r>
                    </a:p>
                    <a:p>
                      <a:pPr algn="ctr"/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amarlo con tutto il tuo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cuore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, con tutta la tua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anima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, con tutta la tua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mente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  </a:t>
                      </a:r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amarlo con tutto il tuo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cuore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, con tutta la tua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anima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, con tutta la tua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mente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 e con TUTTA LA TUA FORZA </a:t>
                      </a:r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amarlo con tutto il tuo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cuore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, con tutta la tua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anima</a:t>
                      </a:r>
                      <a:r>
                        <a:rPr lang="it-IT" sz="2800" b="1" i="1" dirty="0" smtClean="0">
                          <a:solidFill>
                            <a:srgbClr val="C00000"/>
                          </a:solidFill>
                          <a:cs typeface="+mj-cs"/>
                        </a:rPr>
                        <a:t>, con tutta la tua </a:t>
                      </a:r>
                      <a:r>
                        <a:rPr lang="it-IT" sz="2800" b="1" i="1" u="sng" dirty="0" smtClean="0">
                          <a:solidFill>
                            <a:srgbClr val="C00000"/>
                          </a:solidFill>
                          <a:cs typeface="+mj-cs"/>
                        </a:rPr>
                        <a:t>mente</a:t>
                      </a:r>
                      <a:endParaRPr lang="it-IT" sz="2800" dirty="0"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A proposito di amore …</a:t>
            </a:r>
            <a:endParaRPr lang="it-IT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sz="5400" b="1" dirty="0" smtClean="0">
                <a:solidFill>
                  <a:srgbClr val="FF0000"/>
                </a:solidFill>
                <a:latin typeface="Algerian" pitchFamily="82" charset="0"/>
              </a:rPr>
              <a:t>Il Getsemani! </a:t>
            </a:r>
            <a:endParaRPr lang="it-IT" sz="54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49076"/>
          <a:ext cx="9144000" cy="719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848"/>
                <a:gridCol w="3384376"/>
                <a:gridCol w="2555776"/>
              </a:tblGrid>
              <a:tr h="404664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Mt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Mc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/>
                        <a:t>Lc</a:t>
                      </a:r>
                      <a:endParaRPr lang="it-IT" sz="2000" b="1" dirty="0"/>
                    </a:p>
                  </a:txBody>
                  <a:tcPr/>
                </a:tc>
              </a:tr>
              <a:tr h="6791684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dopo aver cantato l‘ inno, uscirono verso il monte degli Ulivi.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Gesù andò con loro in un podere, chiamato Getsèmani,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disse ai discepoli: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"Sedetevi qui,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mentre io vado là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pregare".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presi con sé Pietro e i due figli di 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Zebedèo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cominciò a provare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tristezza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angoscia. </a:t>
                      </a:r>
                    </a:p>
                    <a:p>
                      <a:pPr algn="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Disse loro: "La mia anima è triste fino alla morte;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restate qui e vegliate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 me".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dopo aver cantato l' inno, uscirono verso il monte degli Ulivi.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Giunsero intanto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un podere chiamato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Getsèmani,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 egli disse ai suoi discepoli: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"Sedetevi qui, mentre io prego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Prese con sé Pietro, Giacomo e Giovanni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cominciò a sentire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paura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angoscia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 disse loro: "La mia anima è triste fino alla morte.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Restate qui e vegliate".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Uscito se ne andò, come al solito, al monte degli Ulivi; anche i discepoli lo seguirono.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Giunto sul luogo,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disse loro: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Pregate,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 non entrare in tentazione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2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07513"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/>
                        <a:t>Mt</a:t>
                      </a:r>
                      <a:endParaRPr lang="it-IT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smtClean="0"/>
                        <a:t>Mc</a:t>
                      </a:r>
                      <a:endParaRPr lang="it-IT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 err="1" smtClean="0"/>
                        <a:t>Lc</a:t>
                      </a:r>
                      <a:endParaRPr lang="it-IT" sz="2400" b="0" dirty="0"/>
                    </a:p>
                  </a:txBody>
                  <a:tcPr/>
                </a:tc>
              </a:tr>
              <a:tr h="5717831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avanzatosi un poco,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 prostrò con la faccia a terra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pregava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dicendo: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"Padre mio, se è possibile, passi da me questo calice! </a:t>
                      </a:r>
                    </a:p>
                    <a:p>
                      <a:pPr algn="ctr"/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Poi, andato un po' innanzi,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 gettò a terra </a:t>
                      </a: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pregava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che, se fosse possibile, passasse da lui quell' ora.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diceva: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it-IT" sz="2400" b="1" i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Abbà,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Padre!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Tutto è possibile a te, allontana da me questo calice! </a:t>
                      </a:r>
                    </a:p>
                    <a:p>
                      <a:pPr algn="ctr"/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Poi si allontanò da loro quasi </a:t>
                      </a:r>
                      <a:r>
                        <a:rPr lang="it-IT" sz="24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 tiro di sasso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e, </a:t>
                      </a:r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inginocchiatosi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pregava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algn="ctr"/>
                      <a:endParaRPr lang="it-IT" sz="2400" b="1" dirty="0" smtClean="0"/>
                    </a:p>
                    <a:p>
                      <a:pPr algn="ctr"/>
                      <a:endParaRPr lang="it-IT" sz="2400" b="1" dirty="0" smtClean="0"/>
                    </a:p>
                    <a:p>
                      <a:pPr algn="ctr"/>
                      <a:endParaRPr lang="it-IT" sz="2400" b="1" dirty="0" smtClean="0"/>
                    </a:p>
                    <a:p>
                      <a:pPr algn="ctr"/>
                      <a:endParaRPr lang="it-IT" sz="2400" b="1" dirty="0" smtClean="0"/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"Padre, se vuoi, allontana da me questo calice!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it-IT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Struttura generale</a:t>
            </a:r>
            <a:endParaRPr lang="it-IT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069273"/>
              </p:ext>
            </p:extLst>
          </p:nvPr>
        </p:nvGraphicFramePr>
        <p:xfrm>
          <a:off x="467544" y="2852936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Prologo </a:t>
                      </a:r>
                    </a:p>
                    <a:p>
                      <a:pPr algn="ctr"/>
                      <a:r>
                        <a:rPr lang="it-IT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1,1-13</a:t>
                      </a:r>
                    </a:p>
                    <a:p>
                      <a:pPr algn="ctr"/>
                      <a:endParaRPr lang="it-IT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1,14-8,30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Sequela</a:t>
                      </a:r>
                      <a:r>
                        <a:rPr lang="it-IT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relazione alla </a:t>
                      </a:r>
                      <a:r>
                        <a:rPr lang="it-IT" sz="36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Pasqua</a:t>
                      </a:r>
                      <a:r>
                        <a:rPr lang="it-IT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8,31-16,8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44625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  <a:gridCol w="3456384"/>
                <a:gridCol w="1547664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Mt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Mc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/>
                        <a:t>Lc</a:t>
                      </a:r>
                      <a:endParaRPr lang="it-IT" sz="2000" b="1" dirty="0"/>
                    </a:p>
                  </a:txBody>
                  <a:tcPr/>
                </a:tc>
              </a:tr>
              <a:tr h="6033804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Però non come voglio io,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come vuoi tu!".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Poi tornò dai discepoli e li trovò che dormivano. E disse a Pietro: "Così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non siete stati capaci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 vegliare un'ora sola con me? </a:t>
                      </a:r>
                    </a:p>
                    <a:p>
                      <a:pPr algn="ctr"/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Vegliate e pregate, per non cadere in tentazione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 spirito è pronto, ma la carne è debole".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di nuovo, allontanatosi, pregava dicendo: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"Padre mio, se questo calice non può passare da me senza che io lo beva, sia fatta la tua volontà".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Però non ciò che io voglio,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ciò che vuoi tu".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Tornato indietro, li trovò addormentati e disse a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Pietro: "Simone,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dormi?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Non sei riuscito a vegliare un'ora sola? </a:t>
                      </a:r>
                    </a:p>
                    <a:p>
                      <a:pPr algn="ctr"/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Vegliate e pregate per non entrare in tentazione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 spirito è pronto, ma la carne è debole".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Allontanatosi di nuovo, pregava dicendo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 medesime parole. </a:t>
                      </a:r>
                    </a:p>
                    <a:p>
                      <a:pPr algn="ctr"/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Tuttavia non sia fatta la mia, ma la tua volontà".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26817"/>
          <a:ext cx="9144000" cy="798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2736304"/>
                <a:gridCol w="4211960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Mt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/>
                        <a:t>Mc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/>
                        <a:t>Lc</a:t>
                      </a:r>
                      <a:endParaRPr lang="it-IT" sz="2000" b="1" dirty="0"/>
                    </a:p>
                  </a:txBody>
                  <a:tcPr/>
                </a:tc>
              </a:tr>
              <a:tr h="6048672"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tornato di nuovo trovò i suoi che dormivano, perché gli occhi loro si erano appesantiti.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Ritornato li trovò addormentati, perché i loro occhi si erano appesantiti,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non sapevano che cosa rispondergli. </a:t>
                      </a:r>
                    </a:p>
                    <a:p>
                      <a:pPr algn="ctr"/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 apparve allora un angelo dal cielo a confortarlo. </a:t>
                      </a:r>
                    </a:p>
                    <a:p>
                      <a:pPr algn="ctr"/>
                      <a:r>
                        <a:rPr lang="it-IT" sz="2400" b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Giunto in agonia, pregava più intensamente e il suo sudore diventò come gocce di sangue che cadevano a terra.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Poi, rialzatosi dalla preghiera, andò dai discepoli e li trovò che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dormivano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 la tristezza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disse loro: "Perché dormite?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Alzatevi e pregate, per non entrare in tentazione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</a:t>
                      </a:r>
                      <a:endParaRPr lang="it-IT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569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4176464"/>
                <a:gridCol w="370384"/>
              </a:tblGrid>
              <a:tr h="480085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Mt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/>
                        <a:t>Mc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/>
                    </a:p>
                  </a:txBody>
                  <a:tcPr/>
                </a:tc>
              </a:tr>
              <a:tr h="5090219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it-IT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lasciatili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si allontanò di nuovo e pregò per la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terza volta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ripetendo le stesse parole.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 si avvicinò ai discepoli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disse loro: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"Dormite ormai e riposate!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Ecco, è giunta l' ora nella quale 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Figlio dell' uomo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sarà consegnato in mano ai peccatori.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Alzatevi, andiamo; ecco, colui che mi tradisce si avvicina". 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Venne la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terza volta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disse loro: </a:t>
                      </a: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"Dormite ormai e riposatevi!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Basta, è venuta l'ora: ecco, </a:t>
                      </a:r>
                    </a:p>
                    <a:p>
                      <a:pPr algn="ctr"/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Figlio dell' uomo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viene consegnato nelle mani dei peccatori. 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Alzatevi, andiamo! Ecco, colui che mi tradisce</a:t>
                      </a: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è vicino".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Algerian" pitchFamily="82" charset="0"/>
              </a:rPr>
              <a:t>E tu?</a:t>
            </a:r>
            <a:endParaRPr lang="it-IT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800" b="1" dirty="0" smtClean="0"/>
              <a:t>Quali angosce, paure e ‘combattimenti’ ti permettono di dire di aver sperimentato anche tu un po’ di Getsemani?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6600" b="1" dirty="0" smtClean="0">
                <a:solidFill>
                  <a:srgbClr val="FF0000"/>
                </a:solidFill>
                <a:latin typeface="Arial Black" pitchFamily="34" charset="0"/>
              </a:rPr>
              <a:t>Passione – Morte di Gesù </a:t>
            </a:r>
          </a:p>
          <a:p>
            <a:pPr algn="ctr">
              <a:buNone/>
            </a:pPr>
            <a:r>
              <a:rPr lang="it-IT" sz="6600" b="1" dirty="0" smtClean="0">
                <a:solidFill>
                  <a:srgbClr val="FF0000"/>
                </a:solidFill>
                <a:latin typeface="Arial Black" pitchFamily="34" charset="0"/>
              </a:rPr>
              <a:t>nei Sinottici</a:t>
            </a:r>
            <a:endParaRPr lang="it-IT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Il bacio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23529" y="980728"/>
          <a:ext cx="8363271" cy="569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757"/>
                <a:gridCol w="2787757"/>
                <a:gridCol w="2787757"/>
              </a:tblGrid>
              <a:tr h="41819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052680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Mentre ancora egli parlava, ecco arrivare Giuda, uno dei Dodici, e con lui una grande folla con spade e bastoni, mandata dai capi dei sacerdoti e dagli anziani del popolo. Il traditore aveva dato loro un segno, dicendo: "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Quello che bacerò, è lui; arrestatelo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!". Subito si avvicinò a Gesù e disse:!"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"Salve, </a:t>
                      </a:r>
                      <a:r>
                        <a:rPr lang="it-IT" sz="20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Rabbì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E lo baciò. E Gesù gli disse: "</a:t>
                      </a:r>
                      <a:r>
                        <a:rPr lang="it-IT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Amico, per questo sei qui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!".  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a-Lat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subito, mentre ancora egli parlava, arrivò Giuda, uno dei Dodici, e con lui una folla con spade e bastoni, mandata dai capi dei sacerdoti, dagli scribi e dagli anziani. Il traditore aveva dato loro un segno convenuto, dicendo: "</a:t>
                      </a:r>
                      <a:r>
                        <a:rPr lang="la-Latn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Quello che bacerò, è lui; arrestatelo e conducetelo via sotto buona scorta</a:t>
                      </a:r>
                      <a:r>
                        <a:rPr lang="la-Lat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 Appena giunto, gli si avvicinò e disse: </a:t>
                      </a:r>
                      <a:r>
                        <a:rPr lang="la-Latn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"Rabbì</a:t>
                      </a:r>
                      <a:r>
                        <a:rPr lang="la-Lat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e lo baciò.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Mentre ancora egli parlava, ecco giungere una folla; colui che si chiamava Giuda, uno dei Dodici, li precedeva e si avvicinò a Gesù per baciarlo. Gesù gli disse: "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Giuda, con un bacio tu tradisci il Figlio dell'uomo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?". </a:t>
                      </a:r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L’arresto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620689"/>
          <a:ext cx="9144000" cy="5910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2232248"/>
                <a:gridCol w="2627784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544616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si fecero avanti, misero le mani addosso a Gesù e lo arrestarono. Ed ecco, uno di quelli che erano con Gesù impugnò la spada, la estrasse e colpì il servo del sommo sacerdote, staccandogli un orecchio. Allora Gesù gli disse: "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Rimetti la tua spada al suo posto, perché tutti quelli che prendono la spada, di spada moriranno. O credi che io non possa pregare il Padre mio, che metterebbe subito a mia disposizione più di dodici legioni di angeli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 Ma allora come si compirebbero le Scritture, secondo le quali così deve avvenire?". 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a-Latn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Quelli gli misero le mani addosso e lo arrestarono. Uno dei presenti estrasse la spada, </a:t>
                      </a:r>
                      <a:r>
                        <a:rPr lang="la-Latn" sz="20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percosse il servo del sommo sacerdote e gli staccò l'orecchio</a:t>
                      </a:r>
                      <a:r>
                        <a:rPr lang="la-Latn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quelli che erano con lui, vedendo ciò che stava per accadere, dissero: "Signore, dobbiamo colpire con la spada?". E uno di loro colpì il servo del sommo sacerdote e gli staccò l'orecchio destro. Ma Gesù intervenne dicendo: "</a:t>
                      </a:r>
                      <a:r>
                        <a:rPr lang="it-IT" sz="2000" b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Lasciate! Basta così!". E, toccandogli l'orecchio, lo guarì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La fuga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3813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367131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quello stesso momento Gesù disse alla folla: "Come se fossi un ladro siete venuti a prendermi con spade e bastoni. Ogni giorno sedevo nel tempio a insegnare, e non mi avete arrestato. Ma tutto questo è avvenuto perché si compissero le SCRITTURE dei profeti".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Allora tutti i discepoli lo abbandonarono e fuggirono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a-Lat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Allora Gesù disse loro: "Come se fossi un ladro siete venuti a prendermi con spade e bastoni. Ogni giorno ero in mezzo a voi nel tempio a insegnare, e non mi avete arrestato. Si compiano dunque le SCRITTURE!". </a:t>
                      </a:r>
                      <a:r>
                        <a:rPr lang="la-Latn" sz="20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Allora tutti lo abbandonarono e fuggirono</a:t>
                      </a:r>
                      <a:r>
                        <a:rPr lang="la-Lat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la-Latn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 seguiva però un ragazzo, che aveva addosso soltanto un lenzuolo, e lo afferrarono</a:t>
                      </a:r>
                      <a:r>
                        <a:rPr lang="it-IT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la-Latn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Ma egli, lasciato cadere il lenzuolo, fuggì via nudo. </a:t>
                      </a:r>
                      <a:endParaRPr lang="it-IT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Poi Gesù disse a coloro che erano venuti contro di lui, capi dei sacerdoti, capi delle guardie del tempio e anziani: "Come se fossi un ladro siete venuti con spade e bastoni. Ogni giorno ero con voi nel tempio e non avete mai messo le mani su di me; ma questa è l'ora vostra e il potere delle tenebre"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Gesù e </a:t>
            </a:r>
            <a:r>
              <a:rPr lang="it-IT" b="1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Caifa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548681"/>
          <a:ext cx="9144000" cy="6051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896"/>
                <a:gridCol w="3528392"/>
                <a:gridCol w="1979712"/>
              </a:tblGrid>
              <a:tr h="29109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685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Quelli che avevano arrestato Gesù lo condussero dal sommo sacerdote 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Caifa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presso il quale si erano riuniti gli scribi e gli anziani.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Pietro intanto lo aveva seguito, da lontano, fino al palazzo del sommo sacerdote; entrò e stava seduto fra i servi, per vedere come sarebbe andata a finire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I capi dei sacerdoti e tutto il sinedrio cercavano una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falsa testimonianza contro Gesù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per metterlo a morte; ma non la trovarono, sebbene si fossero presentati molti falsi testimoni.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Condussero Gesù dal sommo sacerdote, e là si riunirono tutti i capi dei sacerdoti, gli anziani e gli scribi.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Pietro lo aveva seguito da lontano, fin dentro il cortile del palazzo del sommo sacerdote, e se ne stava seduto tra i servi, scaldandosi al fuoco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capi dei sacerdoti e tutto il sinedrio cercavano una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testimonianza contro Gesù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 metterlo a morte, ma non la trovavano. Molti infatti testimoniavano il falso contro di lui e le loro testimonianze non erano concordi.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Dopo averlo catturato, lo condussero via e lo fecero entrare nella casa del sommo sacerdote.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Pietro lo seguiva da lontano. Avevano acceso un fuoco in mezzo al cortile e si erano seduti attorno; anche Pietro sedette in mezzo a loro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La ‘testimonianza’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876"/>
                <a:gridCol w="5152572"/>
                <a:gridCol w="539552"/>
              </a:tblGrid>
              <a:tr h="43829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22958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Finalmente se ne presentarono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due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che affermarono: "Costui ha dichiarato: "Posso distruggere il tempio di Dio e ricostruirlo in tre giorni"". Il sommo sacerdote si alzò e gli disse: "Non rispondi nulla? Che cosa testimoniano costoro contro di te?". </a:t>
                      </a:r>
                    </a:p>
                    <a:p>
                      <a:pPr algn="ctr"/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Gesù taceva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Alcuni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si alzarono a testimoniare il falso contro di lui, dicendo: "Lo abbiamo udito mentre diceva: "Io distruggerò questo tempio, fatto da mani d'uomo, e in tre giorni ne costruirò un altro, non fatto da mani d'uomo"". Ma nemmeno così la loro testimonianza era concorde. Il sommo sacerdote, alzatosi in mezzo all'assemblea, interrogò Gesù dicendo: "Non rispondi nulla? Che cosa testimoniano costoro contro di te?". Ma 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egli taceva e non rispondeva nulla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Finale ‘lunga’</a:t>
            </a:r>
            <a:endParaRPr lang="it-IT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it-IT" b="1" dirty="0" smtClean="0">
                <a:latin typeface="Arial Black" panose="020B0A04020102020204" pitchFamily="34" charset="0"/>
              </a:rPr>
              <a:t>16,9-20</a:t>
            </a:r>
          </a:p>
          <a:p>
            <a:pPr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it-IT" dirty="0" smtClean="0"/>
              <a:t> Il </a:t>
            </a:r>
            <a:r>
              <a:rPr lang="it-IT" b="1" dirty="0" smtClean="0"/>
              <a:t>Concilio di Trento la dichiara canonica</a:t>
            </a:r>
          </a:p>
          <a:p>
            <a:pPr algn="ctr">
              <a:buNone/>
            </a:pPr>
            <a:endParaRPr lang="it-IT" b="1" dirty="0"/>
          </a:p>
          <a:p>
            <a:pPr>
              <a:buNone/>
            </a:pPr>
            <a:r>
              <a:rPr lang="it-IT" dirty="0" smtClean="0"/>
              <a:t>Secondo gli studiosi è un’aggiunta posteriore</a:t>
            </a:r>
            <a:endParaRPr lang="it-IT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Chi è Gesù? 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94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604120"/>
                <a:gridCol w="3491880"/>
              </a:tblGrid>
              <a:tr h="39517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554105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il sommo sacerdote gli disse: "Ti scongiuro, per il Dio vivente, di dirci se sei tu il Cristo, il Figlio di Dio". "</a:t>
                      </a: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 l'hai detto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gli rispose Gesù -; anzi io vi dico: </a:t>
                      </a:r>
                      <a:r>
                        <a:rPr lang="it-IT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d'ora innanzi vedrete il </a:t>
                      </a:r>
                      <a:r>
                        <a:rPr lang="it-IT" sz="24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Figlio dell'uomo </a:t>
                      </a:r>
                      <a:r>
                        <a:rPr lang="it-IT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seduto alla destra della Potenza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venire sulle nubi del cielo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 nuovo il sommo sacerdote lo interrogò dicendogli: "Sei tu il Cristo, il Figlio del Benedetto?". Gesù rispose: "</a:t>
                      </a:r>
                      <a:r>
                        <a:rPr lang="it-IT" sz="2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Io lo sono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</a:t>
                      </a:r>
                      <a:r>
                        <a:rPr lang="it-IT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vedrete il </a:t>
                      </a:r>
                      <a:r>
                        <a:rPr lang="it-IT" sz="2400" b="1" i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Figlio dell'uomo </a:t>
                      </a:r>
                      <a:r>
                        <a:rPr lang="it-IT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seduto alla destra della Potenza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venire con le nubi del cielo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gli dissero: "Se tu sei il Cristo, dillo a noi". Rispose loro: "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Anche se ve lo dico, non mi crederete; se vi interrogo, non mi risponderete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Ma </a:t>
                      </a:r>
                      <a:r>
                        <a:rPr lang="it-IT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d'ora in poi il Figlio dell'uomo siederà alla destra della potenza di Dio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Allora tutti dissero: "Tu dunque sei il Figlio di Dio?". Ed egli rispose loro: "Voi stessi dite che io lo sono". </a:t>
                      </a:r>
                      <a:endParaRPr lang="it-IT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La condanna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-1" y="764704"/>
          <a:ext cx="9144000" cy="6093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57"/>
                <a:gridCol w="2592288"/>
                <a:gridCol w="3275855"/>
              </a:tblGrid>
              <a:tr h="44084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652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il sommo sacerdote si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stracciò le vesti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dicendo: "Ha bestemmiato! Che bisogno abbiamo ancora di testimoni? Ecco, ora avete udito la bestemmia; che ve ne pare?". E quelli risposero: "È reo di morte!". Allora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 sputarono in faccia e lo percossero; altri lo schiaffeggiarono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dicendo: 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"Fa' il profeta per noi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Cristo! 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 è che ti ha colpito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?".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il sommo sacerdote,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stracciandosi le vesti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disse: "Che bisogno abbiamo ancora di testimoni? Avete udito la bestemmia; che ve ne pare?". Tutti sentenziarono che era reo di morte.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Alcuni si misero a sputargli addosso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 bendargli il volto,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percuoterlo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a dirgli: "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Fa' il profeta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!". E i servi lo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schiaffeggiavano.</a:t>
                      </a:r>
                      <a:endParaRPr lang="it-IT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quelli dissero: "Che bisogno abbiamo ancora di testimonianza? L'abbiamo udito noi stessi dalla sua bocca". E intanto gli uomini che avevano in custodia </a:t>
                      </a:r>
                      <a:r>
                        <a:rPr lang="it-IT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lo deridevano e lo picchiavano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 bendavano gli occhi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gli dicevano: "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Fa' il profeta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 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 è che ti ha colpito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?". E molte altre cose dicevano contro di lui, insultandolo. </a:t>
                      </a:r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Pietro e la serva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324200"/>
                <a:gridCol w="2771800"/>
              </a:tblGrid>
              <a:tr h="47153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693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Pietro intanto se ne stava seduto fuori, nel cortile. Una </a:t>
                      </a: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giovane serva 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gli si avvicinò e disse: "</a:t>
                      </a:r>
                      <a:r>
                        <a:rPr lang="it-IT" sz="2000" b="1" u="sng" dirty="0">
                          <a:latin typeface="Times New Roman"/>
                          <a:ea typeface="Calibri"/>
                          <a:cs typeface="Arial"/>
                        </a:rPr>
                        <a:t>Anche tu eri con Gesù, il Galileo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!". Ma egli negò davanti a tutti dicendo: "</a:t>
                      </a:r>
                      <a:r>
                        <a:rPr lang="it-IT" sz="2000" b="1" u="sng" dirty="0">
                          <a:latin typeface="Times New Roman"/>
                          <a:ea typeface="Calibri"/>
                          <a:cs typeface="Arial"/>
                        </a:rPr>
                        <a:t>Non capisco che cosa dici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". Mentre usciva verso l'atrio, lo vide</a:t>
                      </a:r>
                      <a:r>
                        <a:rPr lang="it-IT" sz="20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 un'altra serva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 e disse ai presenti: "Costui era con Gesù, il Nazareno". Ma egli negò di nuovo, giurando: "Non conosco quell'uomo!". </a:t>
                      </a:r>
                      <a:endParaRPr lang="it-IT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Mentre Pietro era giù nel cortile, venne </a:t>
                      </a: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una delle giovani serve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 del sommo sacerdote e, vedendo Pietro che stava a scaldarsi, lo guardò in faccia e gli disse: "</a:t>
                      </a:r>
                      <a:r>
                        <a:rPr lang="it-IT" sz="2000" b="1" u="sng" dirty="0">
                          <a:latin typeface="Times New Roman"/>
                          <a:ea typeface="Calibri"/>
                          <a:cs typeface="Arial"/>
                        </a:rPr>
                        <a:t>Anche tu eri con il Nazareno, con Gesù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". Ma egli negò, dicendo: "</a:t>
                      </a:r>
                      <a:r>
                        <a:rPr lang="it-IT" sz="2000" b="1" u="sng" dirty="0">
                          <a:latin typeface="Times New Roman"/>
                          <a:ea typeface="Calibri"/>
                          <a:cs typeface="Arial"/>
                        </a:rPr>
                        <a:t>Non so e non capisco che cosa dici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". Poi uscì fuori verso l'ingresso e un gallo cantò. E </a:t>
                      </a:r>
                      <a:r>
                        <a:rPr lang="it-IT" sz="20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Arial"/>
                        </a:rPr>
                        <a:t>la serva, vedendolo, ricominciò 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a dire ai presenti: "Costui è uno di loro". Ma egli di nuovo negava. </a:t>
                      </a:r>
                      <a:endParaRPr lang="it-IT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Una </a:t>
                      </a:r>
                      <a:r>
                        <a:rPr lang="it-IT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giovane serva 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lo vide seduto vicino al fuoco e, guardandolo attentamente, disse: </a:t>
                      </a:r>
                      <a:r>
                        <a:rPr lang="it-IT" sz="2000" b="1" dirty="0" smtClean="0">
                          <a:latin typeface="Times New Roman"/>
                          <a:ea typeface="Calibri"/>
                          <a:cs typeface="Arial"/>
                        </a:rPr>
                        <a:t>"ANCHE QUESTI ERA CON LUI". 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Ma egli negò dicendo: </a:t>
                      </a:r>
                      <a:r>
                        <a:rPr lang="it-IT" sz="2000" b="1" dirty="0" smtClean="0">
                          <a:latin typeface="Times New Roman"/>
                          <a:ea typeface="Calibri"/>
                          <a:cs typeface="Arial"/>
                        </a:rPr>
                        <a:t>"O DONNA, NON LO CONOSCO!". 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Poco dopo </a:t>
                      </a:r>
                      <a:r>
                        <a:rPr lang="it-IT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un altro </a:t>
                      </a:r>
                      <a:r>
                        <a:rPr lang="it-IT" sz="2000" b="1" dirty="0">
                          <a:latin typeface="Times New Roman"/>
                          <a:ea typeface="Calibri"/>
                          <a:cs typeface="Arial"/>
                        </a:rPr>
                        <a:t>lo vide e disse: "Anche tu sei uno di loro!". Ma Pietro rispose: "O uomo, non lo sono!". </a:t>
                      </a:r>
                      <a:endParaRPr lang="it-IT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Il pianto di Pietro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610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Dopo un poco, i presenti si avvicinarono e dissero a Pietro: "È vero, anche tu sei uno di loro: infatti </a:t>
                      </a:r>
                      <a:r>
                        <a:rPr lang="it-IT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 tuo accento ti tradisce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!". Allora egli cominciò a imprecare e a giurare: "Non conosco quell'uomo!". E subito un </a:t>
                      </a:r>
                      <a:r>
                        <a:rPr lang="it-IT" sz="20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gallo cantò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E Pietro si ricordò della parola di Gesù, che aveva detto: "Prima che il gallo canti, tu mi rinnegherai tre volte". E, uscito fuori, </a:t>
                      </a:r>
                      <a:r>
                        <a:rPr lang="it-IT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pianse amaramente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Poco dopo i presenti dicevano di nuovo a Pietro: "È vero, tu certo sei uno di loro</a:t>
                      </a:r>
                      <a:r>
                        <a:rPr lang="it-IT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 infatti sei Galileo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". Ma egli cominciò a imprecare e a giurare: "Non conosco quest'uomo di cui parlate". E subito, per la </a:t>
                      </a:r>
                      <a:r>
                        <a:rPr lang="it-IT" sz="20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seconda volta, un gallo cantò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E Pietro si ricordò della parola che Gesù gli aveva detto: "Prima che due volte il gallo canti, tre volte mi rinnegherai". E </a:t>
                      </a:r>
                      <a:r>
                        <a:rPr lang="it-IT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scoppiò in pianto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Passata circa un'ora, un altro insisteva: "In verità, anche questi era con lui; </a:t>
                      </a:r>
                      <a:r>
                        <a:rPr lang="it-IT" sz="20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infatti è Galileo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". Ma Pietro disse: "O uomo, non so quello che dici". E in quell'istante</a:t>
                      </a:r>
                      <a:r>
                        <a:rPr lang="it-IT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mentre ancora parlava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it-IT" sz="2000" b="1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 gallo cantò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Allora il Signore si voltò e fissò lo sguardo su Pietro</a:t>
                      </a:r>
                      <a:r>
                        <a:rPr lang="it-IT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e Pietro si ricordò della parola che il Signore gli aveva detto: "Prima che il gallo canti, oggi mi rinnegherai tre volte". E, uscito fuori, </a:t>
                      </a:r>
                      <a:r>
                        <a:rPr lang="it-IT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pianse amaramente.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La ‘consegna’ a Pilato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" y="836713"/>
          <a:ext cx="9108503" cy="64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171"/>
                <a:gridCol w="2888171"/>
                <a:gridCol w="3332161"/>
              </a:tblGrid>
              <a:tr h="32177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086935">
                <a:tc>
                  <a:txBody>
                    <a:bodyPr/>
                    <a:lstStyle/>
                    <a:p>
                      <a:pPr algn="ctr"/>
                      <a:r>
                        <a:rPr lang="it-IT" sz="28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Venuto il mattino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tutti i capi dei sacerdoti e gli anziani del popolo tennero consiglio contro Gesù per farlo morire. Poi lo misero in catene, lo condussero via e lo consegnarono al governatore Pilato. </a:t>
                      </a:r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subito, al </a:t>
                      </a:r>
                      <a:r>
                        <a:rPr lang="it-IT" sz="28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mattino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i capi dei sacerdoti, con gli anziani, gli scribi e tutto il sinedrio, dopo aver tenuto consiglio, misero in catene Gesù, lo portarono via e lo consegnarono a Pilato. </a:t>
                      </a:r>
                    </a:p>
                    <a:p>
                      <a:pPr algn="ctr"/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Appena fu giorno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si riunì il consiglio degli anziani del popolo, con i capi dei sacerdoti e gli scribi; lo condussero davanti al loro sinedrio. Tutta l'assemblea si alzò; lo condussero da Pilato.</a:t>
                      </a:r>
                    </a:p>
                    <a:p>
                      <a:pPr algn="ctr"/>
                      <a:endParaRPr lang="it-IT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7030A0"/>
                </a:solidFill>
                <a:latin typeface="Arial Black" pitchFamily="34" charset="0"/>
              </a:rPr>
              <a:t>La ‘decisione’ di Giuda …</a:t>
            </a:r>
            <a:endParaRPr lang="it-IT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 algn="ctr">
              <a:buNone/>
            </a:pPr>
            <a:endParaRPr lang="it-IT" sz="4000" b="1" dirty="0" smtClean="0"/>
          </a:p>
          <a:p>
            <a:pPr algn="ctr">
              <a:buNone/>
            </a:pPr>
            <a:r>
              <a:rPr lang="it-IT" sz="4000" b="1" dirty="0" smtClean="0"/>
              <a:t>… </a:t>
            </a:r>
            <a:r>
              <a:rPr lang="it-IT" sz="4000" b="1" dirty="0" smtClean="0"/>
              <a:t>solo il Vangelo secondo Matteo </a:t>
            </a:r>
            <a:r>
              <a:rPr lang="it-IT" sz="1800" dirty="0" smtClean="0"/>
              <a:t>(27,3-10) </a:t>
            </a:r>
            <a:r>
              <a:rPr lang="it-IT" sz="4000" b="1" dirty="0" smtClean="0"/>
              <a:t>e gli Atti degli Apostoli </a:t>
            </a:r>
            <a:r>
              <a:rPr lang="it-IT" sz="2000" dirty="0" smtClean="0"/>
              <a:t>(</a:t>
            </a:r>
            <a:r>
              <a:rPr lang="it-IT" sz="2000" dirty="0" smtClean="0"/>
              <a:t>1,18-19) </a:t>
            </a:r>
            <a:endParaRPr lang="it-IT" sz="2000" dirty="0" smtClean="0"/>
          </a:p>
          <a:p>
            <a:pPr algn="ctr">
              <a:buNone/>
            </a:pPr>
            <a:r>
              <a:rPr lang="it-IT" sz="4000" b="1" dirty="0" smtClean="0"/>
              <a:t>la narrano</a:t>
            </a:r>
            <a:endParaRPr lang="it-IT" sz="4000" b="1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Gesù e Pilato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" y="836712"/>
          <a:ext cx="9144000" cy="629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1"/>
                <a:gridCol w="2376264"/>
                <a:gridCol w="3707905"/>
              </a:tblGrid>
              <a:tr h="40822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613065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 intanto comparve davanti al governatore, e il governatore lo interrogò dicendo: "Sei tu il re dei Giudei?". Gesù rispose: "Tu lo dici". E mentre i capi dei sacerdoti e gli anziani lo accusavano, non rispose nulla. Allora Pilato gli disse: "Non senti quante testimonianze portano contro di te?".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non gli rispose neanche una parola, </a:t>
                      </a:r>
                    </a:p>
                    <a:p>
                      <a:pPr algn="ctr"/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tanto che il governatore rimase assai stupito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Pilato gli domandò: "Tu sei il re dei Giudei?". Ed egli rispose: "Tu lo dici". I capi dei sacerdoti lo accusavano di molte cose. Pilato lo interrogò di nuovo dicendo: "Non rispondi nulla? Vedi di quante cose ti accusano!".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Gesù non rispose più nulla, tanto che Pilato rimase stupito.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it-IT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cominciarono ad accusarlo: "Abbiamo trovato costui che metteva in agitazione il nostro popolo, impediva di pagare tributi a Cesare e affermava di essere Cristo re". Pilato allora lo interrogò: "Sei tu il re dei Giudei?". Ed egli rispose: "Tu lo dici".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Pilato disse ai capi dei sacerdoti e alla folla: "Non trovo in quest'uomo alcun motivo di condanna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Ma essi insistevano dicendo: "Costui solleva il popolo, insegnando per tutta la Giudea, dopo aver cominciato dalla Galilea, fino a qui".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Barabba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396208"/>
                <a:gridCol w="2699792"/>
              </a:tblGrid>
              <a:tr h="43009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591196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ogni festa, il governatore era solito rimettere in libertà per la folla un carcerato, a loro scelta. In quel momento avevano un carcerato famoso, di nome Barabba. Perciò, alla gente che si era radunata, Pilato disse: "Chi volete che io rimetta in libertà per voi: Barabba o Gesù, chiamato Cristo?".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Sapeva bene infatti che glielo avevano consegnato per invidia.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ogni festa, egli era solito rimettere in libertà per loro un carcerato, a loro richiesta. Un tale, chiamato Barabba, si trovava in carcere insieme ai ribelli che nella rivolta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avevano commesso un omicidio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La folla, che si era radunata, cominciò a chiedere ciò che egli era solito concedere. Pilato rispose loro: "Volete che io rimetta in libertà per voi il re dei Giudei?".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Sapeva infatti che i capi dei sacerdoti glielo avevano consegnato per invidia.</a:t>
                      </a:r>
                      <a:endParaRPr lang="it-IT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essi si misero a gridare tutti insieme: "Togli di mezzo costui! Rimettici in libertà Barabba!". Questi era stato messo in prigione per una rivolta, scoppiata in città, e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 omicidio. </a:t>
                      </a:r>
                      <a:endParaRPr lang="it-IT" sz="2000" b="1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Crocifiggilo!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-1" y="620688"/>
          <a:ext cx="9144000" cy="747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1"/>
                <a:gridCol w="2520280"/>
                <a:gridCol w="27717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Mentre egli sedeva in tribunale, sua moglie gli mandò a dire: "Non avere a che fare con quel giusto, perché oggi, in sogno, sono stata molto turbata per causa sua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Ma i capi dei sacerdoti e gli anziani persuasero la folla a chiedere Barabba e a far morire Gesù. Allora il governatore domandò loro: "Di questi due, chi volete che io rimetta in libertà per voi?". Quelli risposero: "Barabba!". Chiese loro Pilato: "Ma allora, che farò di Gesù, chiamato Cristo?". Tutti risposero: "Sia crocifisso!". Ed egli disse: "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che male ha fatto?". Essi allora gridavano più forte: "Sia crocifisso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!". </a:t>
                      </a:r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Ma i capi dei sacerdoti incitarono la folla perché, piuttosto, egli rimettesse in libertà per loro Barabba.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Pilato disse loro di nuovo: "Che cosa volete dunque che io faccia di quello che voi chiamate il re dei Giudei?". Ed essi di nuovo gridarono: "Crocifiggilo!". Pilato diceva loro: "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 male ha fatto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?". Ma essi gridarono più forte: "Crocifiggilo!".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Pilato parlò loro di nuovo, perché voleva rimettere in libertà Gesù. Ma essi urlavano: "Crocifiggilo! Crocifiggilo!". Ed egli, per la terza volta, disse loro: "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che male ha fatto costui? Non ho trovato in lui nulla che meriti la morte. Dunque, lo punirò e lo rimetterò in libertà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Essi però insistevano a gran voce, chiedendo che venisse crocifisso, e le loro grida crescevano.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Gesù condannato 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5496" y="908721"/>
          <a:ext cx="9108503" cy="600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161"/>
                <a:gridCol w="2888171"/>
                <a:gridCol w="2888171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Pilato, visto che non otteneva nulla, anzi che il tumulto aumentava, prese dell'acqua e si lavò le mani davanti alla folla, dicendo: "Non sono responsabile di questo sangue. Pensateci voi!".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tutto il popolo rispose: "Il suo sangue ricada su di noi e sui nostri figli". Allora rimise in libertà per loro Barabba e,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dopo aver fatto flagellare Gesù, lo consegnò perché fosse crocifisso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Pilato, volendo dare soddisfazione alla folla, rimise in libertà per loro Barabba e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dopo aver fatto flagellare Gesù, lo consegnò perché fosse crocifisso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it-IT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Pilato allora decise che la loro richiesta venisse eseguita. Rimise in libertà colui che era stato messo in prigione per rivolta e omicidio, e che essi richiedevano, e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consegnò Gesù al loro volere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t-IT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Struttura ‘dettagliata’</a:t>
            </a:r>
            <a:endParaRPr lang="it-IT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3942997"/>
              </p:ext>
            </p:extLst>
          </p:nvPr>
        </p:nvGraphicFramePr>
        <p:xfrm>
          <a:off x="467544" y="3429000"/>
          <a:ext cx="8229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6000" dirty="0" smtClean="0">
                          <a:solidFill>
                            <a:srgbClr val="C00000"/>
                          </a:solidFill>
                        </a:rPr>
                        <a:t>Prologo</a:t>
                      </a:r>
                      <a:r>
                        <a:rPr lang="it-IT" sz="6000" dirty="0" smtClean="0"/>
                        <a:t>  </a:t>
                      </a:r>
                      <a:r>
                        <a:rPr lang="it-IT" sz="6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it-IT" sz="6000" dirty="0" smtClean="0"/>
                        <a:t> 7 atti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La corona di spine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99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4"/>
                <a:gridCol w="4176464"/>
                <a:gridCol w="539552"/>
              </a:tblGrid>
              <a:tr h="41479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318461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i soldati del governatore condussero Gesù nel pretorio e gli radunarono attorno tutta la truppa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Lo spogliarono, gli fecero indossare un mantello scarlatto, intrecciarono una corona di spine, gliela posero sul capo e gli misero una canna nella mano destra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Poi, inginocchiandosi davanti a lui, lo deridevano: "Salve, re dei Giudei!".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Sputandogli addosso, gli tolsero di mano la canna e lo percuotevano sul capo. Dopo averlo deriso, lo spogliarono del mantello e gli rimisero le sue vesti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poi lo condussero via per crocifiggerlo. 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Allora i soldati lo condussero dentro il cortile, cioè nel pretorio, e convocarono tutta la truppa.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 vestirono di porpora, intrecciarono una corona di spine e gliela misero attorno al capo.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Poi presero a salutarlo: "Salve, re dei Giudei!". E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 percuotevano il capo con una canna, gli sputavano addosso e, piegando le ginocchia, si prostravano davanti a lui. Dopo essersi fatti beffe di lui, lo spogliarono della porpora e gli fecero indossare le sue vesti,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poi lo condussero fuori per crocifiggerlo.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Gesù ed Erode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Udito ciò, Pilato domandò se quell'uomo era Galileo e, saputo che stava sotto l'autorità di Erode, lo rinviò a Erode, che in quei giorni si trovava anch'egli a Gerusalemme. Vedendo Gesù, Erode si rallegrò molto.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 molto tempo infatti desiderava vederlo, per averne sentito parlare, e sperava di vedere qualche miracolo fatto da lui. Lo interrogò, facendogli molte domande, ma egli non gli rispose nulla.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Erano presenti anche i capi dei sacerdoti e gli scribi, e insistevano nell'accusarlo. Allora anche Erode, con i suoi soldati, lo insultò, si fece beffe di lui, gli mise addosso una splendida veste e lo rimandò a Pilato. In quel giorno Erode e Pilato diventarono amici tra loro; prima infatti tra loro vi era stata inimicizia</a:t>
                      </a:r>
                      <a:r>
                        <a:rPr lang="it-IT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it-IT" sz="2400" b="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Lc</a:t>
                      </a:r>
                      <a:r>
                        <a:rPr lang="it-IT" sz="2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23,6-12)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Simone di </a:t>
            </a:r>
            <a:r>
              <a:rPr lang="it-IT" b="1" dirty="0" err="1" smtClean="0">
                <a:solidFill>
                  <a:srgbClr val="C00000"/>
                </a:solidFill>
                <a:latin typeface="Arial Black" pitchFamily="34" charset="0"/>
              </a:rPr>
              <a:t>Cirene</a:t>
            </a:r>
            <a:endParaRPr lang="it-IT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55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8457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307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Mentre uscivano, incontrarono un uomo di </a:t>
                      </a:r>
                      <a:r>
                        <a:rPr lang="it-IT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Cirene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chiamato Simone, e </a:t>
                      </a:r>
                      <a:r>
                        <a:rPr lang="it-IT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lo costrinsero a portare la sua croce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Costrinsero a portare la sua croce 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tale che passava, un certo Simone di </a:t>
                      </a:r>
                      <a:r>
                        <a:rPr lang="it-IT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Cirene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che veniva dalla campagna, padre di Alessandro e di </a:t>
                      </a:r>
                      <a:r>
                        <a:rPr lang="it-IT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Rufo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Mentre lo conducevano via, fermarono un certo Simone di </a:t>
                      </a:r>
                      <a:r>
                        <a:rPr lang="it-IT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Cirene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che tornava dai campi, e </a:t>
                      </a:r>
                      <a:r>
                        <a:rPr lang="it-IT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gli misero addosso la croce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 portare dietro a Gesù. </a:t>
                      </a:r>
                      <a:endParaRPr lang="it-IT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Le donne … sempre presenti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 seguiva una grande moltitudine di popolo e di donne, che si battevano il petto e facevano lamenti su di lui. Ma Gesù, voltandosi verso di loro, disse: "Figlie di Gerusalemme, non piangete su di me, ma piangete su voi stesse e sui vostri figli. Ecco, verranno giorni nei quali si dirà: "Beate le sterili, i grembi che non hanno generato e i seni che non hanno allattato". Allora cominceranno a </a:t>
                      </a:r>
                      <a:r>
                        <a:rPr lang="it-IT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dire ai monti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it-IT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"Cadete su di noi!"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 alle colline: "</a:t>
                      </a:r>
                      <a:r>
                        <a:rPr lang="it-IT" sz="24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Copriteci</a:t>
                      </a:r>
                      <a:r>
                        <a:rPr lang="it-IT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!"</a:t>
                      </a:r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Perché, se si tratta così il legno verde, che avverrà del legno secco?".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Insieme con lui venivano condotti a morte anche altri due, che erano malfattori. </a:t>
                      </a:r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 Black" pitchFamily="34" charset="0"/>
              </a:rPr>
              <a:t>Ora terza </a:t>
            </a:r>
            <a:endParaRPr lang="it-IT" b="1" dirty="0"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737321"/>
          <a:ext cx="8229600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7605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644627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Giunti al luogo detto 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Gòlgota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che significa "Luogo del cranio", gli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diedero da bere vino mescolato con fiele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Egli lo assaggiò, ma non ne volle bere. Dopo averlo crocifisso, 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 divisero le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sue 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vesti, tirandole a sorte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Poi, seduti, gli facevano la guardia. Al di sopra del suo capo posero il motivo scritto della sua condanna: "Costui è Gesù, il re dei Giudei". 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Condussero Gesù al luogo del 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Gòlgota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che significa "Luogo del cranio", e gli davano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vino mescolato </a:t>
                      </a:r>
                      <a:r>
                        <a:rPr lang="it-IT" sz="2000" b="1" u="sng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con mirra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, ma egli non ne prese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Poi lo crocifissero e 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 divisero le sue vesti, tirando a sorte su di esse 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ciò che ognuno avrebbe preso. ERANO LE NOVE DEL MATTINO QUANDO LO CROCIFISSERO. La scritta con il motivo della sua condanna diceva: "Il re dei Giudei". 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endParaRPr lang="it-IT" sz="2000" b="1" dirty="0" smtClean="0"/>
                    </a:p>
                    <a:p>
                      <a:pPr algn="ctr"/>
                      <a:r>
                        <a:rPr lang="it-IT" sz="2000" b="1" dirty="0" smtClean="0"/>
                        <a:t>C’era anche una scritta, sopra il suo capo: “Questi è il re dei Giudei”.</a:t>
                      </a:r>
                      <a:endParaRPr lang="it-IT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  <a:latin typeface="Arial Black" pitchFamily="34" charset="0"/>
              </a:rPr>
              <a:t>Ladroni / malfattori</a:t>
            </a:r>
            <a:endParaRPr lang="it-IT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340769"/>
          <a:ext cx="9144000" cy="5379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4401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014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Insieme a lui vennero crocifissi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due ladroni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uno a destra e uno a sinistra. Quelli che passavano di lì lo insultavano, scuotendo il capo e dicendo: "Tu, che distruggi il tempio e in tre giorni lo ricostruisci, salva te stesso, se tu sei Figlio di Dio, e scendi dalla croce!". </a:t>
                      </a:r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 lui crocifissero anche </a:t>
                      </a:r>
                      <a:r>
                        <a:rPr lang="it-IT" sz="2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due ladroni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uno a destra e uno alla sua sinistra. Quelli che passavano di là lo insultavano, scuotendo il capo e dicendo: "Ehi, tu che distruggi il tempio e lo ricostruisci in tre giorni, salva te stesso scendendo dalla croce!". </a:t>
                      </a:r>
                    </a:p>
                    <a:p>
                      <a:pPr algn="ctr"/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uando giunsero sul luogo chiamato Cranio, 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CROCIFISSERO LUI E I </a:t>
                      </a:r>
                      <a:r>
                        <a:rPr lang="it-IT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MALFATTORI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uno a destra e l'altro a sinistra. Gesù diceva: "Padre, perdona loro perché non sanno quello che fanno". </a:t>
                      </a:r>
                      <a:r>
                        <a:rPr lang="it-IT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Poi dividendo le sue vesti, le tirarono a sorte.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it-IT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23528" y="0"/>
          <a:ext cx="82296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2664296"/>
                <a:gridCol w="21089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Così anche i capi dei sacerdoti, con gli scribi e gli anziani, facendosi beffe di lui dicevano: "Ha salvato altri e non può salvare se stesso! È il re d'Israele; scenda ora dalla croce e crederemo in lui.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 confidato in Dio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 liberi lui, ora, se gli vuol bene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Ha detto infatti: "Sono Figlio di Dio"!". 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Anche i ladroni crocifissi con lui lo insultavano allo stesso modo. </a:t>
                      </a:r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Così anche i capi dei sacerdoti, con gli scribi, fra loro si facevano beffe di lui e dicevano: "Ha salvato altri e non può salvare se stesso! Il Cristo, il re d'Israele, scenda ora dalla croce, perché vediamo e crediamo!". </a:t>
                      </a:r>
                      <a:r>
                        <a:rPr lang="it-IT" sz="24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anche quelli che erano stati crocifissi con lui lo insultavano.</a:t>
                      </a:r>
                      <a:endParaRPr lang="it-IT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Il popolo stava a vedere; i capi invece lo deridevano dicendo: "Ha salvato altri! Salvi se stesso, se è lui il Cristo di Dio, l'eletto". </a:t>
                      </a:r>
                      <a:endParaRPr lang="it-IT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Arial Black" pitchFamily="34" charset="0"/>
              </a:rPr>
              <a:t>Il malfattore convertito</a:t>
            </a:r>
            <a:endParaRPr lang="it-IT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Uno dei malfattori appesi alla croce lo insultava: "Non sei tu il Cristo? Salva te stesso e noi!". L'altro invece lo rimproverava dicendo: "Non hai alcun timore di Dio, tu che sei condannato alla stessa pena? Noi, giustamente, perché riceviamo quello che abbiamo meritato per le nostre azioni; egli invece non ha fatto nulla di male". E disse: "Gesù, </a:t>
                      </a:r>
                      <a:r>
                        <a:rPr lang="it-IT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ricòrdati</a:t>
                      </a:r>
                      <a:r>
                        <a:rPr lang="it-IT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 me quando entrerai nel tuo regno". Gli rispose: "In verità io ti dico: oggi con me sarai nel paradiso".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 Black" pitchFamily="34" charset="0"/>
              </a:rPr>
              <a:t>Ora sesta</a:t>
            </a:r>
            <a:endParaRPr lang="it-IT" dirty="0"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908721"/>
          <a:ext cx="9144000" cy="563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324200"/>
                <a:gridCol w="2771800"/>
              </a:tblGrid>
              <a:tr h="36003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271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mezzogiorno si fece buio su tutta la terra, fino alle tre del pomeriggio</a:t>
                      </a: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Verso 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 tre, Gesù gridò a gran voce: </a:t>
                      </a:r>
                      <a:endParaRPr lang="it-IT" sz="2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</a:t>
                      </a:r>
                      <a:r>
                        <a:rPr lang="la-Latn" sz="2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Elì, Elì, lemà sabactàni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?", che significa: "</a:t>
                      </a:r>
                      <a:r>
                        <a:rPr lang="la-Latn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Dio mio, Dio mio, perché mi hai abbandonato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?".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Quando fu mezzogiorno, si fece buio su tutta la terra fino alle tre del pomeriggio</a:t>
                      </a: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</a:t>
                      </a: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lle 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tre, Gesù gridò a gran voce: "</a:t>
                      </a:r>
                      <a:r>
                        <a:rPr lang="la-Latn" sz="2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Eloì, Eloì, lemà sabactàni</a:t>
                      </a:r>
                      <a:r>
                        <a:rPr lang="la-Latn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</a:t>
                      </a:r>
                      <a:r>
                        <a:rPr lang="la-Latn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che significa: "</a:t>
                      </a:r>
                      <a:r>
                        <a:rPr lang="la-Latn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Dio mio, Dio mio, perché mi hai abbandonato</a:t>
                      </a:r>
                      <a:r>
                        <a:rPr lang="la-Latn" sz="24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".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Era già verso mezzogiorno e si fece buio su tutta la terra fino alle tre del pomeriggio</a:t>
                      </a:r>
                      <a:r>
                        <a:rPr lang="la-Latn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it-IT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la-Latn" sz="2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perché </a:t>
                      </a:r>
                      <a:r>
                        <a:rPr lang="la-Latn" sz="24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 sole si era eclissato</a:t>
                      </a:r>
                      <a:r>
                        <a:rPr lang="la-Latn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Il velo del tempio si squarciò a metà.</a:t>
                      </a: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lgerian" pitchFamily="82" charset="0"/>
              </a:rPr>
              <a:t>Elia </a:t>
            </a:r>
            <a:endParaRPr lang="it-IT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861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904"/>
                <a:gridCol w="3744416"/>
                <a:gridCol w="1691680"/>
              </a:tblGrid>
              <a:tr h="43204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429938"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Udendo questo, alcuni dei presenti dicevano: "Costui chiama Elia".</a:t>
                      </a:r>
                      <a:r>
                        <a:rPr lang="it-IT" sz="28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subito uno di loro corse a </a:t>
                      </a:r>
                      <a:r>
                        <a:rPr lang="it-IT" sz="28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prendere una spugna, la inzuppò di aceto, la fissò su una canna e gli dava da bere</a:t>
                      </a:r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Gli altri dicevano: "Lascia! Vediamo se viene Elia a salvarlo!".</a:t>
                      </a:r>
                      <a:endParaRPr lang="it-IT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Udendo questo, alcuni dei presenti dicevano: </a:t>
                      </a:r>
                    </a:p>
                    <a:p>
                      <a:pPr algn="ctr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"Ecco, chiama Elia!".  </a:t>
                      </a:r>
                    </a:p>
                    <a:p>
                      <a:pPr algn="ctr"/>
                      <a:r>
                        <a:rPr lang="it-IT" sz="28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Uno corse a inzuppare di aceto una spugna, la fissò su una canna e gli dava da bere</a:t>
                      </a:r>
                      <a:r>
                        <a:rPr lang="it-IT" sz="2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dicendo: </a:t>
                      </a:r>
                    </a:p>
                    <a:p>
                      <a:pPr algn="ctr"/>
                      <a:r>
                        <a:rPr lang="it-IT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"Aspettate, vediamo se viene Elia a farlo scendere".</a:t>
                      </a:r>
                      <a:endParaRPr lang="it-IT" sz="2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sz="28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E gli si accostavano per porgergli l’aceto</a:t>
                      </a:r>
                      <a:endParaRPr lang="it-IT" sz="28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7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it-IT" sz="7200" b="1" dirty="0" smtClean="0">
                <a:solidFill>
                  <a:srgbClr val="FF0000"/>
                </a:solidFill>
              </a:rPr>
              <a:t>Un po’ di … geografia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 Black" pitchFamily="34" charset="0"/>
              </a:rPr>
              <a:t>Gesù muore </a:t>
            </a:r>
            <a:endParaRPr lang="it-IT" dirty="0"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Gesù di nuovo gridò a gran voce ed </a:t>
                      </a:r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emise lo spirito. </a:t>
                      </a:r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 Gesù, </a:t>
                      </a:r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dando un forte grido, </a:t>
                      </a:r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spirò.</a:t>
                      </a:r>
                      <a:r>
                        <a:rPr lang="it-IT" sz="2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Gesù, gridando a gran voce, disse: "</a:t>
                      </a:r>
                      <a:r>
                        <a:rPr lang="la-Latn" sz="2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Padre, </a:t>
                      </a:r>
                      <a:r>
                        <a:rPr lang="la-Latn" sz="2800" b="1" i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nelle tue mani consegno il mio spirito</a:t>
                      </a:r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". Detto questo, </a:t>
                      </a:r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la-Latn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spirò.</a:t>
                      </a:r>
                      <a:endParaRPr lang="it-IT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Il velo del tempio</a:t>
            </a:r>
            <a:endParaRPr lang="it-IT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 Black" pitchFamily="34" charset="0"/>
                        </a:rPr>
                        <a:t>Mt</a:t>
                      </a:r>
                      <a:endParaRPr lang="it-IT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 Black" pitchFamily="34" charset="0"/>
                        </a:rPr>
                        <a:t>Mc</a:t>
                      </a:r>
                      <a:endParaRPr lang="it-IT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err="1" smtClean="0">
                          <a:latin typeface="Arial Black" pitchFamily="34" charset="0"/>
                        </a:rPr>
                        <a:t>Lc</a:t>
                      </a:r>
                      <a:endParaRPr lang="it-IT" sz="32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200" b="1" i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 ecco, il velo del tempio si squarciò in due, da cima a fondo, 	</a:t>
                      </a:r>
                      <a:endParaRPr lang="it-IT" sz="32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i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Il velo del tempio si squarciò in due, da cima a fondo.</a:t>
                      </a:r>
                    </a:p>
                    <a:p>
                      <a:pPr algn="ctr"/>
                      <a:endParaRPr lang="it-IT" sz="32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3200" b="1" i="1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3200" b="1" i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Il velo del tempio si squarciò a metà. </a:t>
                      </a:r>
                    </a:p>
                    <a:p>
                      <a:pPr algn="ctr"/>
                      <a:endParaRPr lang="it-IT" sz="32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Solo Matteo …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 terra tremò, le rocce si spezzarono</a:t>
                      </a:r>
                      <a:r>
                        <a:rPr lang="it-IT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it-IT" sz="3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it-IT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sepolcri si aprirono e molti corpi di santi, che erano morti, risuscitarono. Uscendo dai sepolcri, dopo la sua risurrezione, entrarono nella città santa e apparvero a molti.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Il centurione si converte</a:t>
            </a:r>
            <a:endParaRPr lang="it-IT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centurione, e quelli che con lui facevano la guardia a Gesù, alla vista del terremoto e di quello che succedeva, furono presi da grande timore e dicevano: "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Davvero costui era Figlio di Dio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!". 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Il centurione, che si trovava di fronte a lui, avendolo visto spirare in quel modo, disse: "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Davvero quest'uomo era Figlio di Dio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!". 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Visto ciò che era accaduto, il centurione dava gloria a Dio dicendo: "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Veramente quest'uomo era giusto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".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donne … sempre!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erano là anche molte donne, che </a:t>
                      </a:r>
                      <a:r>
                        <a:rPr lang="it-IT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osservavano da lontano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esse avevano seguito Gesù dalla Galilea per servirlo. Tra queste c'erano Maria di </a:t>
                      </a:r>
                      <a:r>
                        <a:rPr lang="it-IT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Màgdala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Maria madre di Giacomo e di Giuseppe, e la madre dei figli di </a:t>
                      </a:r>
                      <a:r>
                        <a:rPr lang="it-IT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Zebedeo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 erano anche alcune donne, </a:t>
                      </a:r>
                      <a:r>
                        <a:rPr lang="it-IT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che osservavano da lontano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tra le quali Maria di </a:t>
                      </a:r>
                      <a:r>
                        <a:rPr lang="it-IT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Màgdala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Maria madre di Giacomo il minore e di </a:t>
                      </a:r>
                      <a:r>
                        <a:rPr lang="it-IT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Ioses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 </a:t>
                      </a:r>
                      <a:r>
                        <a:rPr lang="it-IT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Salome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le quali, quando era in Galilea, lo seguivano e lo servivano, e molte altre che erano salite con lui a Gerusalemme. </a:t>
                      </a:r>
                      <a:endParaRPr lang="it-IT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Così pure tutta la folla che era venuta a vedere questo spettacolo, ripensando a quanto era accaduto, se ne tornava battendosi il petto.</a:t>
                      </a:r>
                    </a:p>
                    <a:p>
                      <a:pPr algn="ctr"/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Tutti i suoi conoscenti, e le donne che lo avevano seguito fin dalla Galilea, </a:t>
                      </a:r>
                      <a:r>
                        <a:rPr lang="it-IT" sz="2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stavano da lontano a guardare tutto questo</a:t>
                      </a:r>
                      <a:r>
                        <a:rPr lang="it-IT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it-IT" sz="24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Giuseppe d’</a:t>
            </a:r>
            <a:r>
              <a:rPr lang="it-IT" b="1" dirty="0" err="1" smtClean="0">
                <a:solidFill>
                  <a:srgbClr val="FF0000"/>
                </a:solidFill>
              </a:rPr>
              <a:t>Arimatea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Arial Black" pitchFamily="34" charset="0"/>
                        </a:rPr>
                        <a:t>Mt</a:t>
                      </a:r>
                      <a:endParaRPr lang="it-IT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latin typeface="Arial Black" pitchFamily="34" charset="0"/>
                        </a:rPr>
                        <a:t>Mc</a:t>
                      </a:r>
                      <a:endParaRPr lang="it-IT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 smtClean="0">
                          <a:latin typeface="Arial Black" pitchFamily="34" charset="0"/>
                        </a:rPr>
                        <a:t>Lc</a:t>
                      </a:r>
                      <a:endParaRPr lang="it-IT" b="1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Venuta la sera, giunse un uomo ricco, di 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Arimatea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chiamato Giuseppe; anche lui era diventato discepolo di Gesù. Questi si presentò a Pilato e chiese il corpo di Gesù. Pilato allora ordinò che gli fosse consegnato. 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Venuta ormai la sera, poiché era la Parasceve, cioè la vigilia del sabato, Giuseppe d'</a:t>
                      </a:r>
                      <a:r>
                        <a:rPr lang="it-IT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Arimatea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membro autorevole del sinedrio, che aspettava anch'egli il regno di Dio, con coraggio andò da Pilato e chiese il corpo di Gesù.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 ecco, vi era un uomo di nome Giuseppe, membro del sinedrio, buono e giusto.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Egli non aveva aderito alla decisione e all'operato degli altri. 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Era di </a:t>
                      </a:r>
                      <a:r>
                        <a:rPr lang="it-IT" sz="20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Arimatea</a:t>
                      </a: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 una città della Giudea, e aspettava il regno di Dio</a:t>
                      </a:r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r>
                        <a:rPr lang="it-IT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Egli si presentò a Pilato e chiese il corpo di Gesù.</a:t>
                      </a:r>
                      <a:endParaRPr lang="it-IT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Solo Marco …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Pilato </a:t>
                      </a:r>
                      <a:r>
                        <a:rPr lang="it-IT" sz="3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si meravigliò che fosse già morto </a:t>
                      </a:r>
                      <a:r>
                        <a:rPr lang="it-IT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e, chiamato il centurione, gli domandò se era morto da tempo. Informato dal centurione, concesse la salma a Giuseppe.</a:t>
                      </a:r>
                    </a:p>
                    <a:p>
                      <a:pPr algn="ctr"/>
                      <a:endParaRPr lang="it-IT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7200" b="1" i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La Sindone </a:t>
            </a:r>
            <a:r>
              <a:rPr lang="it-IT" sz="7200" i="1" dirty="0" smtClean="0">
                <a:solidFill>
                  <a:srgbClr val="0070C0"/>
                </a:solidFill>
              </a:rPr>
              <a:t>…</a:t>
            </a:r>
            <a:endParaRPr lang="it-IT" sz="72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Giuseppe prese il corpo, lo avvolse in un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lenzuolo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pulito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lo depose nel suo sepolcro nuovo, che si era fatto scavare nella roccia; rotolata poi una grande pietra all'entrata del sepolcro, se ne andò.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Egli allora, comprato un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lenzuolo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lo depose dalla croce, lo avvolse con il lenzuolo e lo mise in un sepolcro scavato nella roccia. Poi fece rotolare una pietra all'entrata del sepolcro.</a:t>
                      </a:r>
                      <a:endParaRPr lang="it-IT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 depose dalla croce, lo avvolse con un </a:t>
                      </a:r>
                      <a:r>
                        <a:rPr lang="it-IT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lenzuolo </a:t>
                      </a:r>
                      <a:r>
                        <a:rPr lang="it-IT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lo mise in un sepolcro scavato nella roccia, nel quale nessuno era stato ancora sepolto. Era il giorno della Parasceve e già splendevano le luci del sabato. 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Le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donne … fino alla ‘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fine’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42"/>
                <a:gridCol w="2880320"/>
                <a:gridCol w="4011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Mt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Arial Black" pitchFamily="34" charset="0"/>
                        </a:rPr>
                        <a:t>Mc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>
                          <a:latin typeface="Arial Black" pitchFamily="34" charset="0"/>
                        </a:rPr>
                        <a:t>Lc</a:t>
                      </a:r>
                      <a:endParaRPr lang="it-IT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Lì, sedute di fronte alla tomba, c'erano Maria di 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Màgdala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 l'altra Maria.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Maria di 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Màgdala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 Maria madre di </a:t>
                      </a:r>
                      <a:r>
                        <a:rPr lang="it-IT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Ioses</a:t>
                      </a: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stavano a osservare dove veniva posto.</a:t>
                      </a:r>
                      <a:endParaRPr lang="it-IT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 donne che erano venute con Gesù dalla Galilea seguivano Giuseppe; esse osservarono il sepolcro e come era stato posto il corpo di Gesù, poi tornarono indietro e prepararono aromi e oli profumati. </a:t>
                      </a:r>
                      <a:r>
                        <a:rPr lang="it-IT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Il giorno di sabato osservarono il riposo come era prescritto.</a:t>
                      </a:r>
                      <a:r>
                        <a:rPr lang="it-IT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E tu?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5400" dirty="0" smtClean="0">
                <a:latin typeface="Arial Black" pitchFamily="34" charset="0"/>
              </a:rPr>
              <a:t>Con quale personaggio della Passione – Morte ti ‘identifichi’?</a:t>
            </a:r>
            <a:endParaRPr lang="it-IT" sz="5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7499</Words>
  <Application>Microsoft Office PowerPoint</Application>
  <PresentationFormat>Presentazione su schermo (4:3)</PresentationFormat>
  <Paragraphs>658</Paragraphs>
  <Slides>99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99</vt:i4>
      </vt:variant>
    </vt:vector>
  </HeadingPairs>
  <TitlesOfParts>
    <vt:vector size="100" baseType="lpstr">
      <vt:lpstr>Tema di Office</vt:lpstr>
      <vt:lpstr>Vangelo secondo Marco</vt:lpstr>
      <vt:lpstr>Un Vangelo ‘riscoperto’</vt:lpstr>
      <vt:lpstr>Dal II secolo …</vt:lpstr>
      <vt:lpstr>Episodi a ‘incastro’</vt:lpstr>
      <vt:lpstr>Il numero 3 … ritorna </vt:lpstr>
      <vt:lpstr>Struttura generale</vt:lpstr>
      <vt:lpstr>Finale ‘lunga’</vt:lpstr>
      <vt:lpstr>Struttura ‘dettagliata’</vt:lpstr>
      <vt:lpstr>Diapositiva 9</vt:lpstr>
      <vt:lpstr>Diapositiva 10</vt:lpstr>
      <vt:lpstr>I atto </vt:lpstr>
      <vt:lpstr>Il ‘lago’ di Galilea</vt:lpstr>
      <vt:lpstr>II atto </vt:lpstr>
      <vt:lpstr>Diapositiva 14</vt:lpstr>
      <vt:lpstr>III atto</vt:lpstr>
      <vt:lpstr>Diapositiva 16</vt:lpstr>
      <vt:lpstr>IV atto </vt:lpstr>
      <vt:lpstr>Diapositiva 18</vt:lpstr>
      <vt:lpstr>V atto </vt:lpstr>
      <vt:lpstr>Diapositiva 20</vt:lpstr>
      <vt:lpstr>Diapositiva 21</vt:lpstr>
      <vt:lpstr>Diapositiva 22</vt:lpstr>
      <vt:lpstr>VI atto</vt:lpstr>
      <vt:lpstr>Diapositiva 24</vt:lpstr>
      <vt:lpstr>VII atto 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3 ‘tipi’ di donne </vt:lpstr>
      <vt:lpstr>Autore </vt:lpstr>
      <vt:lpstr>Data e luogo</vt:lpstr>
      <vt:lpstr>Destinatari </vt:lpstr>
      <vt:lpstr>Il più antico testimone del Vangelo secondo Marco</vt:lpstr>
      <vt:lpstr>Diapositiva 40</vt:lpstr>
      <vt:lpstr>Diapositiva 41</vt:lpstr>
      <vt:lpstr>Diapositiva 42</vt:lpstr>
      <vt:lpstr>Parabola solo di Marco 4,26-29</vt:lpstr>
      <vt:lpstr>Marco …</vt:lpstr>
      <vt:lpstr>Diapositiva 45</vt:lpstr>
      <vt:lpstr>Un miracolo solo di Marco 8,22-26 </vt:lpstr>
      <vt:lpstr>Miracolo in 2 tempi …</vt:lpstr>
      <vt:lpstr>Diapositiva 48</vt:lpstr>
      <vt:lpstr>La guarigione …</vt:lpstr>
      <vt:lpstr>In merito alla ‘ricchezza’ …</vt:lpstr>
      <vt:lpstr>Diapositiva 51</vt:lpstr>
      <vt:lpstr>Anche in amore …</vt:lpstr>
      <vt:lpstr>Amore Dio e il prossimo …</vt:lpstr>
      <vt:lpstr>Tutte le facoltà dell’essere umano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E tu?</vt:lpstr>
      <vt:lpstr>Diapositiva 64</vt:lpstr>
      <vt:lpstr>Il bacio</vt:lpstr>
      <vt:lpstr>L’arresto</vt:lpstr>
      <vt:lpstr>La fuga</vt:lpstr>
      <vt:lpstr>Gesù e Caifa</vt:lpstr>
      <vt:lpstr>La ‘testimonianza’</vt:lpstr>
      <vt:lpstr>Chi è Gesù? </vt:lpstr>
      <vt:lpstr>La condanna</vt:lpstr>
      <vt:lpstr>Pietro e la serva</vt:lpstr>
      <vt:lpstr>Il pianto di Pietro</vt:lpstr>
      <vt:lpstr>La ‘consegna’ a Pilato</vt:lpstr>
      <vt:lpstr>La ‘decisione’ di Giuda …</vt:lpstr>
      <vt:lpstr>Gesù e Pilato</vt:lpstr>
      <vt:lpstr>Barabba</vt:lpstr>
      <vt:lpstr>Crocifiggilo!</vt:lpstr>
      <vt:lpstr>Gesù condannato </vt:lpstr>
      <vt:lpstr>La corona di spine</vt:lpstr>
      <vt:lpstr>Gesù ed Erode</vt:lpstr>
      <vt:lpstr>Simone di Cirene</vt:lpstr>
      <vt:lpstr>Le donne … sempre presenti</vt:lpstr>
      <vt:lpstr>Ora terza </vt:lpstr>
      <vt:lpstr>Ladroni / malfattori</vt:lpstr>
      <vt:lpstr>Diapositiva 86</vt:lpstr>
      <vt:lpstr>Il malfattore convertito</vt:lpstr>
      <vt:lpstr>Ora sesta</vt:lpstr>
      <vt:lpstr>Elia </vt:lpstr>
      <vt:lpstr>Gesù muore </vt:lpstr>
      <vt:lpstr>Il velo del tempio</vt:lpstr>
      <vt:lpstr>Solo Matteo …</vt:lpstr>
      <vt:lpstr>Il centurione si converte</vt:lpstr>
      <vt:lpstr>Le donne … sempre!</vt:lpstr>
      <vt:lpstr>Giuseppe d’Arimatea</vt:lpstr>
      <vt:lpstr>Solo Marco …</vt:lpstr>
      <vt:lpstr>La Sindone …</vt:lpstr>
      <vt:lpstr>Le donne … fino alla ‘fine’</vt:lpstr>
      <vt:lpstr>E tu?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Vangelo secondo Marco</dc:title>
  <dc:creator>Giusy</dc:creator>
  <cp:lastModifiedBy>Giusy</cp:lastModifiedBy>
  <cp:revision>79</cp:revision>
  <dcterms:created xsi:type="dcterms:W3CDTF">2017-10-30T09:25:59Z</dcterms:created>
  <dcterms:modified xsi:type="dcterms:W3CDTF">2017-11-13T10:02:34Z</dcterms:modified>
</cp:coreProperties>
</file>