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3" r:id="rId22"/>
    <p:sldId id="276" r:id="rId23"/>
    <p:sldId id="277" r:id="rId24"/>
    <p:sldId id="294" r:id="rId25"/>
    <p:sldId id="278" r:id="rId26"/>
    <p:sldId id="280" r:id="rId27"/>
    <p:sldId id="281" r:id="rId28"/>
    <p:sldId id="282" r:id="rId29"/>
    <p:sldId id="283" r:id="rId30"/>
    <p:sldId id="285" r:id="rId31"/>
    <p:sldId id="28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32" autoAdjust="0"/>
  </p:normalViewPr>
  <p:slideViewPr>
    <p:cSldViewPr>
      <p:cViewPr>
        <p:scale>
          <a:sx n="50" d="100"/>
          <a:sy n="50" d="100"/>
        </p:scale>
        <p:origin x="-2142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2DA6-E99A-4AE2-98B9-CC60FC8E07E9}" type="datetimeFigureOut">
              <a:rPr lang="it-IT" smtClean="0"/>
              <a:pPr/>
              <a:t>20/11/2017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6764-BA5A-4B58-9FE9-6566B87BD7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2DA6-E99A-4AE2-98B9-CC60FC8E07E9}" type="datetimeFigureOut">
              <a:rPr lang="it-IT" smtClean="0"/>
              <a:pPr/>
              <a:t>20/11/2017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6764-BA5A-4B58-9FE9-6566B87BD7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2DA6-E99A-4AE2-98B9-CC60FC8E07E9}" type="datetimeFigureOut">
              <a:rPr lang="it-IT" smtClean="0"/>
              <a:pPr/>
              <a:t>20/11/2017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6764-BA5A-4B58-9FE9-6566B87BD7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2DA6-E99A-4AE2-98B9-CC60FC8E07E9}" type="datetimeFigureOut">
              <a:rPr lang="it-IT" smtClean="0"/>
              <a:pPr/>
              <a:t>20/11/2017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6764-BA5A-4B58-9FE9-6566B87BD7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2DA6-E99A-4AE2-98B9-CC60FC8E07E9}" type="datetimeFigureOut">
              <a:rPr lang="it-IT" smtClean="0"/>
              <a:pPr/>
              <a:t>20/11/2017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6764-BA5A-4B58-9FE9-6566B87BD7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2DA6-E99A-4AE2-98B9-CC60FC8E07E9}" type="datetimeFigureOut">
              <a:rPr lang="it-IT" smtClean="0"/>
              <a:pPr/>
              <a:t>20/11/2017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6764-BA5A-4B58-9FE9-6566B87BD7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2DA6-E99A-4AE2-98B9-CC60FC8E07E9}" type="datetimeFigureOut">
              <a:rPr lang="it-IT" smtClean="0"/>
              <a:pPr/>
              <a:t>20/11/2017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6764-BA5A-4B58-9FE9-6566B87BD7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2DA6-E99A-4AE2-98B9-CC60FC8E07E9}" type="datetimeFigureOut">
              <a:rPr lang="it-IT" smtClean="0"/>
              <a:pPr/>
              <a:t>20/11/2017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6764-BA5A-4B58-9FE9-6566B87BD7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2DA6-E99A-4AE2-98B9-CC60FC8E07E9}" type="datetimeFigureOut">
              <a:rPr lang="it-IT" smtClean="0"/>
              <a:pPr/>
              <a:t>20/11/2017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6764-BA5A-4B58-9FE9-6566B87BD7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2DA6-E99A-4AE2-98B9-CC60FC8E07E9}" type="datetimeFigureOut">
              <a:rPr lang="it-IT" smtClean="0"/>
              <a:pPr/>
              <a:t>20/11/2017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6764-BA5A-4B58-9FE9-6566B87BD7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2DA6-E99A-4AE2-98B9-CC60FC8E07E9}" type="datetimeFigureOut">
              <a:rPr lang="it-IT" smtClean="0"/>
              <a:pPr/>
              <a:t>20/11/2017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6764-BA5A-4B58-9FE9-6566B87BD7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E2DA6-E99A-4AE2-98B9-CC60FC8E07E9}" type="datetimeFigureOut">
              <a:rPr lang="it-IT" smtClean="0"/>
              <a:pPr/>
              <a:t>20/11/2017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6764-BA5A-4B58-9FE9-6566B87BD7E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lgerian" pitchFamily="82" charset="0"/>
              </a:rPr>
              <a:t>I Vangeli della Natività</a:t>
            </a:r>
            <a:endParaRPr lang="it-IT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272808" cy="4824536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 descr="Gerard_van_Honthorst_001444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32005"/>
            <a:ext cx="6768752" cy="482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Annuncio a Zaccaria</a:t>
            </a:r>
            <a:endParaRPr lang="it-IT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i="1" dirty="0" smtClean="0"/>
              <a:t>Al </a:t>
            </a:r>
            <a:r>
              <a:rPr lang="it-IT" i="1" dirty="0"/>
              <a:t>tempo di Erode</a:t>
            </a:r>
            <a:endParaRPr lang="it-IT" dirty="0"/>
          </a:p>
          <a:p>
            <a:pPr algn="ctr">
              <a:buNone/>
            </a:pPr>
            <a:r>
              <a:rPr lang="it-IT" b="1" u="sng" dirty="0"/>
              <a:t>Erode</a:t>
            </a:r>
            <a:r>
              <a:rPr lang="it-IT" b="1" dirty="0"/>
              <a:t> </a:t>
            </a:r>
            <a:r>
              <a:rPr lang="it-IT" dirty="0"/>
              <a:t>(benché l’incarico gli sia stato assegnato nel 40) </a:t>
            </a:r>
            <a:r>
              <a:rPr lang="it-IT" b="1" dirty="0"/>
              <a:t>ha cominciato ad esercitare la sua autorità nel 37 a. C. ed ha continuato fino al 4 a. C., anno della sua morte. </a:t>
            </a:r>
          </a:p>
          <a:p>
            <a:r>
              <a:rPr lang="it-IT" i="1" dirty="0">
                <a:solidFill>
                  <a:srgbClr val="FF0000"/>
                </a:solidFill>
              </a:rPr>
              <a:t>Zaccaria</a:t>
            </a:r>
            <a:r>
              <a:rPr lang="it-IT" i="1" dirty="0"/>
              <a:t> </a:t>
            </a:r>
            <a:r>
              <a:rPr lang="it-IT" dirty="0"/>
              <a:t>= </a:t>
            </a:r>
            <a:r>
              <a:rPr lang="it-IT" i="1" dirty="0"/>
              <a:t>Dio si ricorda </a:t>
            </a:r>
            <a:endParaRPr lang="it-IT" dirty="0"/>
          </a:p>
          <a:p>
            <a:r>
              <a:rPr lang="it-IT" i="1" dirty="0">
                <a:solidFill>
                  <a:srgbClr val="FF0000"/>
                </a:solidFill>
              </a:rPr>
              <a:t>Elisabetta</a:t>
            </a:r>
            <a:r>
              <a:rPr lang="it-IT" i="1" dirty="0"/>
              <a:t> </a:t>
            </a:r>
            <a:r>
              <a:rPr lang="it-IT" dirty="0"/>
              <a:t>= </a:t>
            </a:r>
            <a:r>
              <a:rPr lang="it-IT" i="1" dirty="0"/>
              <a:t>Dio ha giurato </a:t>
            </a:r>
            <a:r>
              <a:rPr lang="it-IT" dirty="0" smtClean="0"/>
              <a:t>op. </a:t>
            </a:r>
            <a:r>
              <a:rPr lang="it-IT" i="1" dirty="0"/>
              <a:t>Dio è pienezza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2 coniugi sono entrambi ‘giusti</a:t>
            </a:r>
            <a:r>
              <a:rPr lang="it-IT" dirty="0" smtClean="0"/>
              <a:t>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… cioè </a:t>
            </a:r>
            <a:r>
              <a:rPr lang="it-IT" dirty="0"/>
              <a:t>osservano scrupolosamente la Legge data a Mosè, infatti poi è detto </a:t>
            </a:r>
            <a:r>
              <a:rPr lang="it-IT" i="1" dirty="0"/>
              <a:t>osservavano irreprensibili </a:t>
            </a:r>
            <a:r>
              <a:rPr lang="it-IT" dirty="0"/>
              <a:t>(in gr è </a:t>
            </a:r>
            <a:r>
              <a:rPr lang="el-GR" i="1" dirty="0"/>
              <a:t>poreuomenoi</a:t>
            </a:r>
            <a:r>
              <a:rPr lang="it-IT" dirty="0"/>
              <a:t>, cioè </a:t>
            </a:r>
            <a:r>
              <a:rPr lang="it-IT" i="1" dirty="0"/>
              <a:t>camminanti</a:t>
            </a:r>
            <a:r>
              <a:rPr lang="it-IT" dirty="0"/>
              <a:t>) </a:t>
            </a:r>
            <a:r>
              <a:rPr lang="it-IT" i="1" dirty="0"/>
              <a:t>tutti i comandamenti</a:t>
            </a:r>
            <a:r>
              <a:rPr lang="it-IT" dirty="0"/>
              <a:t> </a:t>
            </a:r>
            <a:r>
              <a:rPr lang="it-IT" dirty="0" smtClean="0"/>
              <a:t>...</a:t>
            </a:r>
          </a:p>
          <a:p>
            <a:pPr algn="ctr">
              <a:buNone/>
            </a:pPr>
            <a:r>
              <a:rPr lang="it-IT" dirty="0" smtClean="0"/>
              <a:t> </a:t>
            </a:r>
            <a:endParaRPr lang="it-IT" dirty="0"/>
          </a:p>
          <a:p>
            <a:pPr algn="ctr">
              <a:buNone/>
            </a:pPr>
            <a:r>
              <a:rPr lang="it-IT" i="1" dirty="0">
                <a:solidFill>
                  <a:srgbClr val="FF0000"/>
                </a:solidFill>
              </a:rPr>
              <a:t>Zaccaria officiava davanti al Signore, nel turno della sua classe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‘classi</a:t>
            </a:r>
            <a:r>
              <a:rPr lang="it-IT" dirty="0" smtClean="0"/>
              <a:t>’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dirty="0" smtClean="0"/>
              <a:t>… erano </a:t>
            </a:r>
            <a:r>
              <a:rPr lang="it-IT" dirty="0"/>
              <a:t>24 e ognuna di essa esercitava una volta l’anno il proprio turno consistente in 2 sabati perché il servizio durava una settimana, </a:t>
            </a:r>
            <a:r>
              <a:rPr lang="it-IT" u="sng" dirty="0"/>
              <a:t>da un sabato all’altro sabato</a:t>
            </a:r>
            <a:r>
              <a:rPr lang="it-IT" dirty="0"/>
              <a:t>. </a:t>
            </a:r>
            <a:endParaRPr lang="it-IT" dirty="0" smtClean="0"/>
          </a:p>
          <a:p>
            <a:pPr algn="ctr">
              <a:buNone/>
            </a:pPr>
            <a:r>
              <a:rPr lang="it-IT" dirty="0" smtClean="0"/>
              <a:t>A </a:t>
            </a:r>
            <a:r>
              <a:rPr lang="it-IT" dirty="0"/>
              <a:t>Zaccaria spettava </a:t>
            </a:r>
            <a:r>
              <a:rPr lang="it-IT" b="1" i="1" dirty="0">
                <a:solidFill>
                  <a:srgbClr val="FF0000"/>
                </a:solidFill>
              </a:rPr>
              <a:t>l’offerta dell’incenso </a:t>
            </a:r>
            <a:r>
              <a:rPr lang="it-IT" dirty="0"/>
              <a:t>quindi un servizio davvero interessante perché gli permetteva di stare </a:t>
            </a:r>
            <a:r>
              <a:rPr lang="it-IT" i="1" u="sng" dirty="0"/>
              <a:t>davanti </a:t>
            </a:r>
            <a:r>
              <a:rPr lang="it-IT" u="sng" dirty="0"/>
              <a:t>al ‘Santo dei Santi’ </a:t>
            </a:r>
            <a:r>
              <a:rPr lang="it-IT" dirty="0"/>
              <a:t>cioè il luogo più sacro in assoluto al quale aveva accesso solo il Sommo sacerdote. </a:t>
            </a:r>
            <a:endParaRPr lang="it-IT" dirty="0" smtClean="0"/>
          </a:p>
          <a:p>
            <a:pPr algn="ctr">
              <a:buNone/>
            </a:pPr>
            <a:r>
              <a:rPr lang="it-IT" dirty="0" smtClean="0"/>
              <a:t>Stando </a:t>
            </a:r>
            <a:r>
              <a:rPr lang="it-IT" dirty="0"/>
              <a:t>a </a:t>
            </a:r>
            <a:r>
              <a:rPr lang="it-IT" dirty="0" err="1"/>
              <a:t>Es</a:t>
            </a:r>
            <a:r>
              <a:rPr lang="it-IT" dirty="0"/>
              <a:t> 30,7-8 veniva offerto ogni mattina e ogni sera al tramonto. 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 smtClean="0"/>
              <a:t>…</a:t>
            </a:r>
            <a:r>
              <a:rPr lang="it-IT" i="1" dirty="0" smtClean="0"/>
              <a:t> </a:t>
            </a:r>
            <a:r>
              <a:rPr lang="it-IT" i="1" dirty="0" smtClean="0"/>
              <a:t>nel tempio per fare l’offerta dell’incenso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Luca </a:t>
            </a:r>
            <a:r>
              <a:rPr lang="it-IT" dirty="0"/>
              <a:t>piuttosto parla di </a:t>
            </a:r>
            <a:r>
              <a:rPr lang="it-IT" i="1" dirty="0" err="1">
                <a:solidFill>
                  <a:srgbClr val="FF0000"/>
                </a:solidFill>
              </a:rPr>
              <a:t>naon</a:t>
            </a:r>
            <a:r>
              <a:rPr lang="it-IT" dirty="0"/>
              <a:t> cioè di ‘santuario’ ovvero dove era ubicato il </a:t>
            </a:r>
            <a:r>
              <a:rPr lang="it-IT" i="1" dirty="0"/>
              <a:t>Santo dei Santi </a:t>
            </a:r>
            <a:r>
              <a:rPr lang="it-IT" dirty="0"/>
              <a:t>e non di </a:t>
            </a:r>
            <a:r>
              <a:rPr lang="it-IT" i="1" dirty="0" err="1">
                <a:solidFill>
                  <a:srgbClr val="002060"/>
                </a:solidFill>
              </a:rPr>
              <a:t>ieron</a:t>
            </a:r>
            <a:r>
              <a:rPr lang="it-IT" dirty="0"/>
              <a:t> cioè l’intero tempio costituito dal ‘santuario’ + cortili </a:t>
            </a:r>
            <a:r>
              <a:rPr lang="it-IT" dirty="0" smtClean="0"/>
              <a:t>+ </a:t>
            </a:r>
            <a:r>
              <a:rPr lang="it-IT" dirty="0"/>
              <a:t>portici. </a:t>
            </a:r>
          </a:p>
          <a:p>
            <a:r>
              <a:rPr lang="it-IT" dirty="0"/>
              <a:t>Infatti </a:t>
            </a:r>
            <a:r>
              <a:rPr lang="it-IT" i="1" dirty="0"/>
              <a:t>tutta </a:t>
            </a:r>
            <a:r>
              <a:rPr lang="it-IT" b="1" i="1" dirty="0"/>
              <a:t>la moltitudine </a:t>
            </a:r>
            <a:r>
              <a:rPr lang="it-IT" i="1" dirty="0"/>
              <a:t>del popolo </a:t>
            </a:r>
            <a:r>
              <a:rPr lang="it-IT" dirty="0"/>
              <a:t>(</a:t>
            </a:r>
            <a:r>
              <a:rPr lang="it-IT" i="1" dirty="0" err="1">
                <a:solidFill>
                  <a:srgbClr val="C00000"/>
                </a:solidFill>
              </a:rPr>
              <a:t>laos</a:t>
            </a:r>
            <a:r>
              <a:rPr lang="it-IT" i="1" dirty="0"/>
              <a:t> </a:t>
            </a:r>
            <a:r>
              <a:rPr lang="it-IT" dirty="0"/>
              <a:t>cioè popolo d’Israele) </a:t>
            </a:r>
            <a:r>
              <a:rPr lang="it-IT" b="1" i="1" dirty="0"/>
              <a:t>era fuori a pregare </a:t>
            </a:r>
            <a:r>
              <a:rPr lang="it-IT" b="1" dirty="0"/>
              <a:t>  </a:t>
            </a:r>
          </a:p>
          <a:p>
            <a:r>
              <a:rPr lang="it-IT" i="1" dirty="0"/>
              <a:t>Nell’ora dell’incenso </a:t>
            </a:r>
            <a:r>
              <a:rPr lang="it-IT" dirty="0"/>
              <a:t>cioè </a:t>
            </a:r>
            <a:r>
              <a:rPr lang="it-IT" dirty="0">
                <a:solidFill>
                  <a:srgbClr val="C00000"/>
                </a:solidFill>
              </a:rPr>
              <a:t>le 3 pomeridiane </a:t>
            </a:r>
            <a:endParaRPr lang="it-IT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it-IT" sz="2800" dirty="0" smtClean="0"/>
              <a:t>(</a:t>
            </a:r>
            <a:r>
              <a:rPr lang="it-IT" sz="2800" dirty="0" err="1"/>
              <a:t>cf</a:t>
            </a:r>
            <a:r>
              <a:rPr lang="it-IT" sz="2800" dirty="0"/>
              <a:t>. </a:t>
            </a:r>
            <a:r>
              <a:rPr lang="it-IT" sz="2800" dirty="0" err="1"/>
              <a:t>Dn</a:t>
            </a:r>
            <a:r>
              <a:rPr lang="it-IT" sz="2800" dirty="0"/>
              <a:t> 9,21 e At 3,1)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Gli </a:t>
            </a:r>
            <a:r>
              <a:rPr lang="it-IT" i="1" dirty="0" smtClean="0"/>
              <a:t>apparve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(</a:t>
            </a:r>
            <a:r>
              <a:rPr lang="it-IT" dirty="0"/>
              <a:t>verbo </a:t>
            </a:r>
            <a:r>
              <a:rPr lang="it-IT" dirty="0" err="1"/>
              <a:t>orao</a:t>
            </a:r>
            <a:r>
              <a:rPr lang="it-IT" dirty="0"/>
              <a:t>) </a:t>
            </a:r>
            <a:r>
              <a:rPr lang="it-IT" i="1" dirty="0"/>
              <a:t>un angelo del Signore</a:t>
            </a:r>
            <a:r>
              <a:rPr lang="it-IT" dirty="0"/>
              <a:t>. </a:t>
            </a:r>
            <a:endParaRPr lang="it-IT" dirty="0" smtClean="0"/>
          </a:p>
          <a:p>
            <a:pPr algn="ctr">
              <a:buNone/>
            </a:pPr>
            <a:r>
              <a:rPr lang="it-IT" dirty="0" smtClean="0"/>
              <a:t>Dopo </a:t>
            </a:r>
            <a:r>
              <a:rPr lang="it-IT" dirty="0"/>
              <a:t>l’esilio babilonese si era sviluppata questa teologia degli angeli (</a:t>
            </a:r>
            <a:r>
              <a:rPr lang="it-IT" dirty="0">
                <a:solidFill>
                  <a:srgbClr val="C00000"/>
                </a:solidFill>
              </a:rPr>
              <a:t>angelologia</a:t>
            </a:r>
            <a:r>
              <a:rPr lang="it-IT" dirty="0"/>
              <a:t>) che avevano la funzione di annunciatori e intermediari. </a:t>
            </a:r>
            <a:endParaRPr lang="it-IT" dirty="0" smtClean="0"/>
          </a:p>
          <a:p>
            <a:pPr algn="ctr">
              <a:buNone/>
            </a:pPr>
            <a:r>
              <a:rPr lang="it-IT" b="1" dirty="0" smtClean="0"/>
              <a:t>I </a:t>
            </a:r>
            <a:r>
              <a:rPr lang="it-IT" b="1" dirty="0"/>
              <a:t>farisei vi credevano, i sadducei no </a:t>
            </a:r>
            <a:r>
              <a:rPr lang="it-IT" dirty="0"/>
              <a:t>(At 23,8). </a:t>
            </a:r>
          </a:p>
          <a:p>
            <a:pPr algn="ctr">
              <a:buNone/>
            </a:pPr>
            <a:r>
              <a:rPr lang="it-IT" dirty="0"/>
              <a:t>E infatti </a:t>
            </a:r>
            <a:r>
              <a:rPr lang="it-IT" i="1" dirty="0"/>
              <a:t>Zaccaria si turbò </a:t>
            </a:r>
            <a:r>
              <a:rPr lang="it-IT" dirty="0"/>
              <a:t>letteralmente ‘</a:t>
            </a:r>
            <a:r>
              <a:rPr lang="it-IT" i="1" dirty="0"/>
              <a:t>una paura piombò su di </a:t>
            </a:r>
            <a:r>
              <a:rPr lang="it-IT" i="1" dirty="0" err="1"/>
              <a:t>lui</a:t>
            </a:r>
            <a:r>
              <a:rPr lang="it-IT" dirty="0" err="1"/>
              <a:t>’</a:t>
            </a:r>
            <a:r>
              <a:rPr lang="it-IT" dirty="0"/>
              <a:t>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la tua preghiera è stata </a:t>
            </a:r>
            <a:r>
              <a:rPr lang="it-IT" i="1" dirty="0" smtClean="0"/>
              <a:t>esaudita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…</a:t>
            </a:r>
            <a:r>
              <a:rPr lang="it-IT" dirty="0" smtClean="0"/>
              <a:t> </a:t>
            </a:r>
            <a:r>
              <a:rPr lang="it-IT" i="1" dirty="0" smtClean="0"/>
              <a:t>e </a:t>
            </a:r>
            <a:r>
              <a:rPr lang="it-IT" i="1" dirty="0"/>
              <a:t>tua moglie ti darà un figlio </a:t>
            </a:r>
            <a:endParaRPr lang="it-IT" i="1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(</a:t>
            </a:r>
            <a:r>
              <a:rPr lang="it-IT" dirty="0" err="1" smtClean="0"/>
              <a:t>Gen</a:t>
            </a:r>
            <a:r>
              <a:rPr lang="it-IT" dirty="0" smtClean="0"/>
              <a:t> </a:t>
            </a:r>
            <a:r>
              <a:rPr lang="it-IT" dirty="0"/>
              <a:t>17,19 </a:t>
            </a:r>
            <a:r>
              <a:rPr lang="it-IT" i="1" dirty="0"/>
              <a:t>Sara tua moglie ti partorirà un </a:t>
            </a:r>
            <a:r>
              <a:rPr lang="it-IT" i="1" dirty="0" smtClean="0"/>
              <a:t>figlio) </a:t>
            </a:r>
            <a:endParaRPr lang="it-IT" i="1" dirty="0" smtClean="0"/>
          </a:p>
          <a:p>
            <a:endParaRPr lang="it-IT" i="1" dirty="0" smtClean="0"/>
          </a:p>
          <a:p>
            <a:pPr algn="ctr">
              <a:buNone/>
            </a:pPr>
            <a:r>
              <a:rPr lang="it-IT" b="1" i="1" dirty="0" smtClean="0">
                <a:solidFill>
                  <a:srgbClr val="C00000"/>
                </a:solidFill>
              </a:rPr>
              <a:t>Dio </a:t>
            </a:r>
            <a:r>
              <a:rPr lang="it-IT" b="1" i="1" dirty="0" smtClean="0">
                <a:solidFill>
                  <a:srgbClr val="C00000"/>
                </a:solidFill>
              </a:rPr>
              <a:t>ascolta la preghiera del ‘giusto</a:t>
            </a:r>
            <a:r>
              <a:rPr lang="it-IT" b="1" dirty="0" smtClean="0">
                <a:solidFill>
                  <a:srgbClr val="C00000"/>
                </a:solidFill>
              </a:rPr>
              <a:t>’</a:t>
            </a:r>
            <a:endParaRPr lang="it-IT" b="1" dirty="0">
              <a:solidFill>
                <a:srgbClr val="C00000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>
                <a:solidFill>
                  <a:srgbClr val="C00000"/>
                </a:solidFill>
                <a:latin typeface="Arial Black" pitchFamily="34" charset="0"/>
              </a:rPr>
              <a:t>Giovanni </a:t>
            </a:r>
            <a:r>
              <a:rPr lang="it-IT" dirty="0" smtClean="0">
                <a:solidFill>
                  <a:srgbClr val="C00000"/>
                </a:solidFill>
                <a:latin typeface="Arial Black" pitchFamily="34" charset="0"/>
              </a:rPr>
              <a:t>= </a:t>
            </a:r>
            <a:r>
              <a:rPr lang="it-IT" i="1" dirty="0" smtClean="0">
                <a:solidFill>
                  <a:srgbClr val="C00000"/>
                </a:solidFill>
                <a:latin typeface="Arial Black" pitchFamily="34" charset="0"/>
              </a:rPr>
              <a:t>Dio fa grazia</a:t>
            </a:r>
            <a:endParaRPr lang="it-IT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i="1" dirty="0" smtClean="0"/>
              <a:t>... </a:t>
            </a:r>
            <a:r>
              <a:rPr lang="it-IT" i="1" dirty="0"/>
              <a:t>non berrà vino né bevande inebrianti </a:t>
            </a:r>
            <a:endParaRPr lang="it-IT" dirty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È </a:t>
            </a:r>
            <a:r>
              <a:rPr lang="it-IT" dirty="0"/>
              <a:t>un </a:t>
            </a:r>
            <a:r>
              <a:rPr lang="it-IT" b="1" dirty="0">
                <a:solidFill>
                  <a:srgbClr val="0070C0"/>
                </a:solidFill>
              </a:rPr>
              <a:t>nazireo </a:t>
            </a:r>
            <a:r>
              <a:rPr lang="it-IT" dirty="0"/>
              <a:t>cioè! </a:t>
            </a:r>
            <a:endParaRPr lang="it-IT" dirty="0" smtClean="0"/>
          </a:p>
          <a:p>
            <a:pPr algn="ctr">
              <a:buNone/>
            </a:pPr>
            <a:r>
              <a:rPr lang="it-IT" dirty="0" smtClean="0"/>
              <a:t>Questa </a:t>
            </a:r>
            <a:r>
              <a:rPr lang="it-IT" dirty="0"/>
              <a:t>categoria di ‘consacrati’ non potevano bere </a:t>
            </a:r>
            <a:r>
              <a:rPr lang="it-IT" i="1" dirty="0"/>
              <a:t>vino né bevande inebrianti</a:t>
            </a:r>
            <a:r>
              <a:rPr lang="it-IT" dirty="0"/>
              <a:t>, non si tagliavano i capelli e non dovevano toccare i defunti </a:t>
            </a:r>
            <a:r>
              <a:rPr lang="it-IT" sz="2800" dirty="0"/>
              <a:t>(anche i sacerdoti non dovevano bere </a:t>
            </a:r>
            <a:r>
              <a:rPr lang="it-IT" sz="2800" i="1" dirty="0"/>
              <a:t>vino né bevande </a:t>
            </a:r>
            <a:r>
              <a:rPr lang="it-IT" sz="2800" i="1" dirty="0" smtClean="0"/>
              <a:t>inebrianti</a:t>
            </a:r>
            <a:r>
              <a:rPr lang="it-IT" sz="2800" dirty="0" smtClean="0"/>
              <a:t>, </a:t>
            </a:r>
            <a:r>
              <a:rPr lang="it-IT" sz="2800" dirty="0" err="1" smtClean="0"/>
              <a:t>Lv</a:t>
            </a:r>
            <a:r>
              <a:rPr lang="it-IT" sz="2800" dirty="0" smtClean="0"/>
              <a:t> </a:t>
            </a:r>
            <a:r>
              <a:rPr lang="it-IT" sz="2800" dirty="0"/>
              <a:t>10,9)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Di lui viene detta la stessa cosa, </a:t>
                      </a:r>
                      <a:r>
                        <a:rPr lang="it-IT" sz="36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ricolmo di Spirito Santo</a:t>
                      </a:r>
                      <a:r>
                        <a:rPr lang="it-IT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it-IT" sz="3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che veniva detta di alcuni personaggi dell’AT: Giuseppe, Mosè, alcuni Giudici, Sansone, Saul, David e dei profeti</a:t>
                      </a:r>
                      <a:r>
                        <a:rPr lang="it-IT" dirty="0" smtClean="0"/>
                        <a:t>. </a:t>
                      </a:r>
                      <a:r>
                        <a:rPr lang="it-IT" i="1" dirty="0" smtClean="0"/>
                        <a:t> 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Io sono Gabriele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… lo </a:t>
            </a:r>
            <a:r>
              <a:rPr lang="it-IT" dirty="0"/>
              <a:t>stesso che era apparso a Daniele. </a:t>
            </a:r>
            <a:endParaRPr lang="it-IT" dirty="0" smtClean="0"/>
          </a:p>
          <a:p>
            <a:pPr algn="ctr">
              <a:buNone/>
            </a:pPr>
            <a:r>
              <a:rPr lang="it-IT" dirty="0" smtClean="0"/>
              <a:t>Solo </a:t>
            </a:r>
            <a:r>
              <a:rPr lang="it-IT" dirty="0"/>
              <a:t>lui, Michele e Raffaele hanno un nome nell’AT. </a:t>
            </a:r>
          </a:p>
          <a:p>
            <a:pPr algn="ctr">
              <a:buNone/>
            </a:pPr>
            <a:r>
              <a:rPr lang="it-IT" dirty="0"/>
              <a:t>... </a:t>
            </a:r>
            <a:r>
              <a:rPr lang="it-IT" i="1" dirty="0"/>
              <a:t>si adempiranno a loro tempo </a:t>
            </a:r>
            <a:r>
              <a:rPr lang="it-IT" dirty="0"/>
              <a:t>.... </a:t>
            </a:r>
            <a:endParaRPr lang="it-IT" dirty="0" smtClean="0"/>
          </a:p>
          <a:p>
            <a:pPr algn="ctr">
              <a:buNone/>
            </a:pPr>
            <a:r>
              <a:rPr lang="it-IT" dirty="0" smtClean="0"/>
              <a:t>efficacia </a:t>
            </a:r>
            <a:r>
              <a:rPr lang="it-IT" dirty="0"/>
              <a:t>delle parole di Gabriele nonostante l’incredulità di Zaccaria al </a:t>
            </a:r>
            <a:r>
              <a:rPr lang="it-IT" b="1" i="1" dirty="0" err="1">
                <a:solidFill>
                  <a:srgbClr val="0070C0"/>
                </a:solidFill>
              </a:rPr>
              <a:t>kairos</a:t>
            </a:r>
            <a:r>
              <a:rPr lang="it-IT" b="1" i="1" dirty="0">
                <a:solidFill>
                  <a:srgbClr val="0070C0"/>
                </a:solidFill>
              </a:rPr>
              <a:t> </a:t>
            </a:r>
            <a:r>
              <a:rPr lang="it-IT" dirty="0"/>
              <a:t>ovvero al ‘</a:t>
            </a:r>
            <a:r>
              <a:rPr lang="it-IT" u="sng" dirty="0">
                <a:solidFill>
                  <a:srgbClr val="C00000"/>
                </a:solidFill>
              </a:rPr>
              <a:t>tempo opportuno</a:t>
            </a:r>
            <a:r>
              <a:rPr lang="it-IT" dirty="0"/>
              <a:t>’.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Struttura </a:t>
            </a:r>
            <a:r>
              <a:rPr lang="it-IT" dirty="0" smtClean="0"/>
              <a:t>del brano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Zaccaria </a:t>
            </a:r>
            <a:r>
              <a:rPr lang="it-IT" dirty="0"/>
              <a:t>ed Elisabetta ‘giusti’, appartenenti a famiglie di sacerdoti, anziani</a:t>
            </a:r>
          </a:p>
          <a:p>
            <a:pPr algn="just"/>
            <a:r>
              <a:rPr lang="it-IT" dirty="0"/>
              <a:t>Zaccaria nel tempio e popolo fuori</a:t>
            </a:r>
          </a:p>
          <a:p>
            <a:pPr algn="just"/>
            <a:r>
              <a:rPr lang="it-IT" dirty="0"/>
              <a:t>Il popolo fuori si meraviglia perché Zaccaria tarda ad uscire </a:t>
            </a:r>
          </a:p>
          <a:p>
            <a:pPr algn="just"/>
            <a:r>
              <a:rPr lang="it-IT" dirty="0"/>
              <a:t>Poi percezione che Zaccaria abbia avuto una </a:t>
            </a:r>
            <a:r>
              <a:rPr lang="it-IT" dirty="0" smtClean="0"/>
              <a:t>visione. Infatti non parla!</a:t>
            </a:r>
            <a:endParaRPr lang="it-IT" dirty="0"/>
          </a:p>
          <a:p>
            <a:pPr algn="just"/>
            <a:r>
              <a:rPr lang="it-IT" dirty="0"/>
              <a:t>Zaccaria torna a casa. </a:t>
            </a:r>
            <a:r>
              <a:rPr lang="it-IT" i="1" dirty="0"/>
              <a:t>Dopo quei giorni, Elisabetta, sua moglie, concepì</a:t>
            </a:r>
            <a:r>
              <a:rPr lang="it-IT" dirty="0"/>
              <a:t>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624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856"/>
                <a:gridCol w="5868144"/>
              </a:tblGrid>
              <a:tr h="548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/>
                          <a:ea typeface="Calibri"/>
                          <a:cs typeface="Arial"/>
                        </a:rPr>
                        <a:t>Mt</a:t>
                      </a:r>
                      <a:endParaRPr lang="it-IT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>
                          <a:latin typeface="Times New Roman"/>
                          <a:ea typeface="Calibri"/>
                          <a:cs typeface="Arial"/>
                        </a:rPr>
                        <a:t>Lc</a:t>
                      </a:r>
                      <a:endParaRPr lang="it-IT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076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Antenati </a:t>
                      </a: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 Gesù </a:t>
                      </a:r>
                      <a:r>
                        <a:rPr lang="it-IT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1,1-17</a:t>
                      </a:r>
                      <a:endParaRPr lang="it-IT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(Prologo 1,1-4)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Annuncio della nascita di Giovanni </a:t>
                      </a: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 </a:t>
                      </a:r>
                      <a:r>
                        <a:rPr lang="it-IT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1,5-25</a:t>
                      </a:r>
                      <a:endParaRPr lang="it-IT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it-IT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Antenati di Gesù 3,23-38</a:t>
                      </a:r>
                      <a:r>
                        <a:rPr lang="it-IT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Annuncio della nascita di Gesù </a:t>
                      </a:r>
                      <a:r>
                        <a:rPr lang="it-IT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(1,26-38)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Visitazione </a:t>
                      </a:r>
                      <a:r>
                        <a:rPr lang="it-IT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(1,39-45)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Magnificat </a:t>
                      </a:r>
                      <a:r>
                        <a:rPr lang="it-IT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(1,46-56)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Nascita di Giovanni B. </a:t>
                      </a:r>
                      <a:r>
                        <a:rPr lang="it-IT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(1,57-58)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Circoncisione di Giovanni B. </a:t>
                      </a:r>
                      <a:r>
                        <a:rPr lang="it-IT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(1,59-66)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Benedictus </a:t>
                      </a:r>
                      <a:r>
                        <a:rPr lang="it-IT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(1,67-79)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Infanzia e vita ‘ritirata’ di Giovanni </a:t>
                      </a: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 </a:t>
                      </a:r>
                      <a:r>
                        <a:rPr lang="it-IT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1,80</a:t>
                      </a:r>
                      <a:endParaRPr lang="it-IT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scena importante avviene nel tempio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… </a:t>
            </a:r>
            <a:r>
              <a:rPr lang="it-IT" dirty="0" smtClean="0"/>
              <a:t>nella </a:t>
            </a:r>
            <a:r>
              <a:rPr lang="it-IT" dirty="0"/>
              <a:t>centralità assoluta del giudaismo!</a:t>
            </a:r>
          </a:p>
          <a:p>
            <a:endParaRPr lang="it-IT" dirty="0" smtClean="0"/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Al </a:t>
            </a:r>
            <a:r>
              <a:rPr lang="it-IT" b="1" dirty="0">
                <a:solidFill>
                  <a:srgbClr val="002060"/>
                </a:solidFill>
              </a:rPr>
              <a:t>centro del racconto vi è tuttavia </a:t>
            </a:r>
            <a:endParaRPr lang="it-IT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la </a:t>
            </a:r>
            <a:r>
              <a:rPr lang="it-IT" b="1" dirty="0">
                <a:solidFill>
                  <a:srgbClr val="002060"/>
                </a:solidFill>
              </a:rPr>
              <a:t>missione del Battista </a:t>
            </a:r>
          </a:p>
          <a:p>
            <a:pPr>
              <a:buNone/>
            </a:pPr>
            <a:r>
              <a:rPr lang="it-IT" dirty="0"/>
              <a:t>Zaccaria ed Elisabetta sono ‘perfetti’ eppure non hanno il segno della benevolenza divina </a:t>
            </a:r>
          </a:p>
          <a:p>
            <a:pPr algn="ctr">
              <a:buNone/>
            </a:pPr>
            <a:r>
              <a:rPr lang="it-IT" b="1" dirty="0">
                <a:solidFill>
                  <a:srgbClr val="002060"/>
                </a:solidFill>
              </a:rPr>
              <a:t>Tutti credono in un evento soprannaturale pur non avendolo assistito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6000" b="1" dirty="0" smtClean="0">
                <a:solidFill>
                  <a:srgbClr val="00B050"/>
                </a:solidFill>
                <a:latin typeface="Arial Black" pitchFamily="34" charset="0"/>
              </a:rPr>
              <a:t>Tutto assolve la funzione di compimento dell’AT</a:t>
            </a:r>
            <a:endParaRPr lang="it-IT" sz="60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Elisabetta </a:t>
            </a:r>
            <a:r>
              <a:rPr lang="it-IT" b="1" dirty="0">
                <a:solidFill>
                  <a:srgbClr val="C00000"/>
                </a:solidFill>
              </a:rPr>
              <a:t>è sterile</a:t>
            </a:r>
            <a:r>
              <a:rPr lang="it-IT" dirty="0"/>
              <a:t>: </a:t>
            </a:r>
            <a:r>
              <a:rPr lang="it-IT" dirty="0" smtClean="0"/>
              <a:t>come le </a:t>
            </a:r>
            <a:r>
              <a:rPr lang="it-IT" dirty="0"/>
              <a:t>matriarche, </a:t>
            </a:r>
            <a:r>
              <a:rPr lang="it-IT" dirty="0" smtClean="0"/>
              <a:t>la moglie </a:t>
            </a:r>
            <a:r>
              <a:rPr lang="it-IT" dirty="0"/>
              <a:t>di </a:t>
            </a:r>
            <a:r>
              <a:rPr lang="it-IT" dirty="0" err="1"/>
              <a:t>Manoach</a:t>
            </a:r>
            <a:r>
              <a:rPr lang="it-IT" dirty="0"/>
              <a:t>, </a:t>
            </a:r>
            <a:r>
              <a:rPr lang="it-IT" dirty="0" smtClean="0"/>
              <a:t>e Anna.</a:t>
            </a:r>
            <a:endParaRPr lang="it-IT" dirty="0"/>
          </a:p>
          <a:p>
            <a:r>
              <a:rPr lang="it-IT" b="1" dirty="0">
                <a:solidFill>
                  <a:srgbClr val="C00000"/>
                </a:solidFill>
              </a:rPr>
              <a:t>Elisabetta è sterile e anziana</a:t>
            </a:r>
            <a:r>
              <a:rPr lang="it-IT" dirty="0"/>
              <a:t>: </a:t>
            </a:r>
            <a:r>
              <a:rPr lang="it-IT" dirty="0" smtClean="0"/>
              <a:t>come Sara</a:t>
            </a:r>
            <a:endParaRPr lang="it-IT" dirty="0"/>
          </a:p>
          <a:p>
            <a:r>
              <a:rPr lang="it-IT" b="1" dirty="0">
                <a:solidFill>
                  <a:srgbClr val="C00000"/>
                </a:solidFill>
              </a:rPr>
              <a:t>Imposizione del nome da parte di Dio</a:t>
            </a:r>
            <a:r>
              <a:rPr lang="it-IT" dirty="0"/>
              <a:t>: </a:t>
            </a:r>
            <a:r>
              <a:rPr lang="it-IT" dirty="0" smtClean="0"/>
              <a:t>come Isacco</a:t>
            </a:r>
            <a:r>
              <a:rPr lang="it-IT" dirty="0"/>
              <a:t>, </a:t>
            </a:r>
            <a:r>
              <a:rPr lang="it-IT" dirty="0" err="1"/>
              <a:t>Emmanuele</a:t>
            </a:r>
            <a:r>
              <a:rPr lang="it-IT" dirty="0"/>
              <a:t>, </a:t>
            </a:r>
            <a:r>
              <a:rPr lang="it-IT" dirty="0" err="1"/>
              <a:t>Giosia</a:t>
            </a:r>
            <a:r>
              <a:rPr lang="it-IT" dirty="0"/>
              <a:t>.</a:t>
            </a:r>
          </a:p>
          <a:p>
            <a:r>
              <a:rPr lang="it-IT" b="1" dirty="0">
                <a:solidFill>
                  <a:srgbClr val="C00000"/>
                </a:solidFill>
              </a:rPr>
              <a:t>Astinenza vino</a:t>
            </a:r>
            <a:r>
              <a:rPr lang="it-IT" dirty="0"/>
              <a:t>: </a:t>
            </a:r>
            <a:r>
              <a:rPr lang="it-IT" dirty="0" smtClean="0"/>
              <a:t>come Sansone </a:t>
            </a:r>
            <a:r>
              <a:rPr lang="it-IT" dirty="0"/>
              <a:t>e Samuele. </a:t>
            </a:r>
          </a:p>
          <a:p>
            <a:r>
              <a:rPr lang="it-IT" b="1" dirty="0">
                <a:solidFill>
                  <a:srgbClr val="C00000"/>
                </a:solidFill>
              </a:rPr>
              <a:t>Ricolmo di Spirito Santo </a:t>
            </a:r>
            <a:r>
              <a:rPr lang="it-IT" dirty="0"/>
              <a:t>vedi sopra</a:t>
            </a:r>
          </a:p>
          <a:p>
            <a:r>
              <a:rPr lang="it-IT" b="1" i="1" dirty="0">
                <a:solidFill>
                  <a:srgbClr val="C00000"/>
                </a:solidFill>
              </a:rPr>
              <a:t>Gli camminerà innanzi</a:t>
            </a:r>
            <a:r>
              <a:rPr lang="it-IT" dirty="0" smtClean="0"/>
              <a:t>: come </a:t>
            </a:r>
            <a:r>
              <a:rPr lang="it-IT" dirty="0"/>
              <a:t>Elia (</a:t>
            </a:r>
            <a:r>
              <a:rPr lang="it-IT" dirty="0" err="1"/>
              <a:t>Malachia</a:t>
            </a:r>
            <a:r>
              <a:rPr lang="it-IT" dirty="0"/>
              <a:t>)</a:t>
            </a:r>
          </a:p>
          <a:p>
            <a:r>
              <a:rPr lang="it-IT" i="1" dirty="0"/>
              <a:t>... la forza di Elia</a:t>
            </a:r>
            <a:r>
              <a:rPr lang="it-IT" dirty="0"/>
              <a:t>: </a:t>
            </a:r>
            <a:r>
              <a:rPr lang="it-IT" dirty="0" err="1"/>
              <a:t>Elia</a:t>
            </a:r>
            <a:r>
              <a:rPr lang="it-IT" dirty="0"/>
              <a:t> (</a:t>
            </a:r>
            <a:r>
              <a:rPr lang="it-IT" dirty="0" err="1"/>
              <a:t>Malachia</a:t>
            </a:r>
            <a:r>
              <a:rPr lang="it-IT" dirty="0" smtClean="0"/>
              <a:t>)</a:t>
            </a:r>
            <a:endParaRPr lang="it-I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Tutto era già annunciato e Giovanni è il profeta ‘ponte’ tra AT e </a:t>
            </a:r>
            <a:r>
              <a:rPr lang="it-IT" b="1" dirty="0" smtClean="0">
                <a:solidFill>
                  <a:srgbClr val="C00000"/>
                </a:solidFill>
              </a:rPr>
              <a:t>NT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Parallelo </a:t>
            </a:r>
            <a:r>
              <a:rPr lang="it-IT" dirty="0"/>
              <a:t>con Abramo e Sara</a:t>
            </a:r>
            <a:r>
              <a:rPr lang="it-IT" dirty="0" smtClean="0"/>
              <a:t>. Ma </a:t>
            </a:r>
            <a:r>
              <a:rPr lang="it-IT" b="1" dirty="0">
                <a:solidFill>
                  <a:srgbClr val="00B0F0"/>
                </a:solidFill>
              </a:rPr>
              <a:t>Abramo </a:t>
            </a:r>
            <a:r>
              <a:rPr lang="it-IT" dirty="0"/>
              <a:t>dimostra di credere, Zaccaria no. </a:t>
            </a:r>
            <a:endParaRPr lang="it-IT" dirty="0" smtClean="0"/>
          </a:p>
          <a:p>
            <a:r>
              <a:rPr lang="it-IT" dirty="0" smtClean="0"/>
              <a:t>Quindi </a:t>
            </a:r>
            <a:r>
              <a:rPr lang="it-IT" dirty="0"/>
              <a:t>muto, saranno gli eventi a parlare </a:t>
            </a:r>
            <a:r>
              <a:rPr lang="it-IT" dirty="0" smtClean="0"/>
              <a:t>e poi recupererà anche </a:t>
            </a:r>
            <a:r>
              <a:rPr lang="it-IT" dirty="0"/>
              <a:t>la parola. </a:t>
            </a:r>
          </a:p>
          <a:p>
            <a:r>
              <a:rPr lang="it-IT" dirty="0"/>
              <a:t>Elisabetta non </a:t>
            </a:r>
            <a:r>
              <a:rPr lang="it-IT" dirty="0" smtClean="0"/>
              <a:t>parla, </a:t>
            </a:r>
            <a:r>
              <a:rPr lang="it-IT" dirty="0"/>
              <a:t>solo interpreta il fatto come un segno dell’intervento di Dio che ha eliminato la sua vergogna. Così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Rachele</a:t>
            </a:r>
            <a:r>
              <a:rPr lang="it-IT" dirty="0"/>
              <a:t>: </a:t>
            </a:r>
            <a:r>
              <a:rPr lang="it-IT" i="1" dirty="0"/>
              <a:t>Dio ha eliminato la mia vergogna </a:t>
            </a:r>
            <a:r>
              <a:rPr lang="it-IT" dirty="0"/>
              <a:t>(</a:t>
            </a:r>
            <a:r>
              <a:rPr lang="it-IT" dirty="0" err="1"/>
              <a:t>Gen</a:t>
            </a:r>
            <a:r>
              <a:rPr lang="it-IT" dirty="0"/>
              <a:t> 30,23</a:t>
            </a:r>
            <a:r>
              <a:rPr lang="it-IT" dirty="0" smtClean="0"/>
              <a:t>).</a:t>
            </a:r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sz="54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6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 il Verbo si è fatto carne</a:t>
            </a:r>
            <a:endParaRPr lang="it-IT" sz="60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/>
              <a:t>Strategia: Elisabetta si tiene nascosta per 5 mesi, perciò è chiaro che Maria può aver appreso della sua gravidanza solo per rivelazione soprannaturale</a:t>
            </a:r>
            <a:r>
              <a:rPr lang="it-IT"/>
              <a:t>.  </a:t>
            </a:r>
          </a:p>
        </p:txBody>
      </p:sp>
      <p:pic>
        <p:nvPicPr>
          <p:cNvPr id="1026" name="Picture 2" descr="C:\Users\Giusy\Desktop\Dati Desktop\Terra Santa\20170105_163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24944" y="-9532440"/>
            <a:ext cx="15697744" cy="18506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Il discendente di Davide</a:t>
            </a:r>
            <a:endParaRPr lang="it-IT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 germoglio spunterà dal tronco di </a:t>
            </a:r>
            <a:r>
              <a:rPr lang="it-IT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Iesse</a:t>
            </a:r>
            <a:r>
              <a:rPr lang="it-IT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it-IT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 virgulto germoglierà dalle sue radici.</a:t>
            </a:r>
          </a:p>
          <a:p>
            <a:pPr algn="ctr">
              <a:buNone/>
            </a:pPr>
            <a:r>
              <a:rPr lang="it-IT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 di lui si poserà lo Spirito del Signore, </a:t>
            </a:r>
          </a:p>
          <a:p>
            <a:pPr algn="ctr">
              <a:buNone/>
            </a:pPr>
            <a:r>
              <a:rPr lang="it-IT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spirito di sapienza e di intelligenza, </a:t>
            </a:r>
          </a:p>
          <a:p>
            <a:pPr algn="ctr">
              <a:buNone/>
            </a:pPr>
            <a:r>
              <a:rPr lang="it-IT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spirito di consiglio e di fortezza,</a:t>
            </a:r>
          </a:p>
          <a:p>
            <a:pPr algn="ctr">
              <a:buNone/>
            </a:pPr>
            <a:r>
              <a:rPr lang="it-IT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spirito di conoscenza </a:t>
            </a:r>
          </a:p>
          <a:p>
            <a:pPr algn="ctr">
              <a:buNone/>
            </a:pPr>
            <a:r>
              <a:rPr lang="it-IT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e di timore del Signore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t-IT" sz="2200" dirty="0" smtClean="0"/>
              <a:t>(</a:t>
            </a:r>
            <a:r>
              <a:rPr lang="it-IT" sz="2200" dirty="0" err="1" smtClean="0"/>
              <a:t>Is</a:t>
            </a:r>
            <a:r>
              <a:rPr lang="it-IT" sz="2200" dirty="0" smtClean="0"/>
              <a:t> 11,1-2)</a:t>
            </a:r>
            <a:endParaRPr lang="it-IT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Da Davide a Gesù</a:t>
            </a:r>
          </a:p>
          <a:p>
            <a:pPr algn="ctr">
              <a:buNone/>
            </a:pP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Genealogia di </a:t>
            </a:r>
            <a:r>
              <a:rPr lang="it-IT" sz="32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Gesù Cristo figlio di Davide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, figlio di Abramo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Abramo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generò Isacco,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Isacco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generò Giacobbe,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Giacobbe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generò Giuda e i suoi fratelli, Giuda generò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Fares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e Zara da </a:t>
            </a:r>
            <a:r>
              <a:rPr lang="it-IT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Tamar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Fares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Esròm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Esròm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Aram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Aram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Aminadàb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Aminadàb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Naassòn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Naassòn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Salmòn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Salmòn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Booz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, da </a:t>
            </a:r>
            <a:r>
              <a:rPr lang="it-IT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Racab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Booz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Obed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, da </a:t>
            </a:r>
            <a:r>
              <a:rPr lang="it-IT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Rut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Obed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Iesse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it-IT" sz="3200" b="1" i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Iesse</a:t>
            </a:r>
            <a:r>
              <a:rPr lang="it-IT" sz="32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generò il re Davide</a:t>
            </a:r>
            <a:r>
              <a:rPr lang="it-IT" sz="3200" i="1" u="sng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it-IT" sz="32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Davide generò Salomone 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da quella che era stata la </a:t>
            </a:r>
            <a:r>
              <a:rPr lang="it-IT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moglie di </a:t>
            </a:r>
            <a:r>
              <a:rPr lang="it-IT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Urìa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, Salomone generò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Roboamo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Roboamo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Abìa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Abìa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Asàf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Asàf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Giòsafat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Giòsafat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Ioram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Ioram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generò Ozia,</a:t>
            </a:r>
          </a:p>
          <a:p>
            <a:pPr algn="ctr">
              <a:buNone/>
            </a:pP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   Ozia generò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Ioatam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Ioatam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Acaz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Acaz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Ezechia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Ezechia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Manasse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Manasse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generò Amos,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Amos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Giosia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Giosia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200" i="1" dirty="0" err="1" smtClean="0">
                <a:latin typeface="Times New Roman" pitchFamily="18" charset="0"/>
                <a:cs typeface="Times New Roman" pitchFamily="18" charset="0"/>
              </a:rPr>
              <a:t>Ieconia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e i suoi fratelli, al tempo della deportazione in Babilonia.</a:t>
            </a:r>
          </a:p>
          <a:p>
            <a:pPr algn="ctr">
              <a:buNone/>
            </a:pPr>
            <a:endParaRPr lang="it-IT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/>
              <a:t>    </a:t>
            </a:r>
          </a:p>
          <a:p>
            <a:pPr algn="ctr">
              <a:buNone/>
            </a:pP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Dopo la deportazione in Babilonia, </a:t>
            </a:r>
            <a:r>
              <a:rPr lang="it-IT" sz="3600" i="1" dirty="0" err="1" smtClean="0">
                <a:latin typeface="Times New Roman" pitchFamily="18" charset="0"/>
                <a:cs typeface="Times New Roman" pitchFamily="18" charset="0"/>
              </a:rPr>
              <a:t>Ieconia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600" i="1" dirty="0" err="1" smtClean="0">
                <a:latin typeface="Times New Roman" pitchFamily="18" charset="0"/>
                <a:cs typeface="Times New Roman" pitchFamily="18" charset="0"/>
              </a:rPr>
              <a:t>Salatiel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600" i="1" dirty="0" err="1" smtClean="0">
                <a:latin typeface="Times New Roman" pitchFamily="18" charset="0"/>
                <a:cs typeface="Times New Roman" pitchFamily="18" charset="0"/>
              </a:rPr>
              <a:t>Salatiel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600" i="1" dirty="0" err="1" smtClean="0">
                <a:latin typeface="Times New Roman" pitchFamily="18" charset="0"/>
                <a:cs typeface="Times New Roman" pitchFamily="18" charset="0"/>
              </a:rPr>
              <a:t>Zorobabèle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600" i="1" dirty="0" err="1" smtClean="0">
                <a:latin typeface="Times New Roman" pitchFamily="18" charset="0"/>
                <a:cs typeface="Times New Roman" pitchFamily="18" charset="0"/>
              </a:rPr>
              <a:t>Zorobabèle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600" i="1" dirty="0" err="1" smtClean="0">
                <a:latin typeface="Times New Roman" pitchFamily="18" charset="0"/>
                <a:cs typeface="Times New Roman" pitchFamily="18" charset="0"/>
              </a:rPr>
              <a:t>Abiùd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600" i="1" dirty="0" err="1" smtClean="0">
                <a:latin typeface="Times New Roman" pitchFamily="18" charset="0"/>
                <a:cs typeface="Times New Roman" pitchFamily="18" charset="0"/>
              </a:rPr>
              <a:t>Abiùd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600" i="1" dirty="0" err="1" smtClean="0">
                <a:latin typeface="Times New Roman" pitchFamily="18" charset="0"/>
                <a:cs typeface="Times New Roman" pitchFamily="18" charset="0"/>
              </a:rPr>
              <a:t>Elìacim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600" i="1" dirty="0" err="1" smtClean="0">
                <a:latin typeface="Times New Roman" pitchFamily="18" charset="0"/>
                <a:cs typeface="Times New Roman" pitchFamily="18" charset="0"/>
              </a:rPr>
              <a:t>Elìacim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600" i="1" dirty="0" err="1" smtClean="0">
                <a:latin typeface="Times New Roman" pitchFamily="18" charset="0"/>
                <a:cs typeface="Times New Roman" pitchFamily="18" charset="0"/>
              </a:rPr>
              <a:t>Azor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600" i="1" dirty="0" err="1" smtClean="0">
                <a:latin typeface="Times New Roman" pitchFamily="18" charset="0"/>
                <a:cs typeface="Times New Roman" pitchFamily="18" charset="0"/>
              </a:rPr>
              <a:t>Azor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600" i="1" dirty="0" err="1" smtClean="0">
                <a:latin typeface="Times New Roman" pitchFamily="18" charset="0"/>
                <a:cs typeface="Times New Roman" pitchFamily="18" charset="0"/>
              </a:rPr>
              <a:t>Sadoc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600" i="1" dirty="0" err="1" smtClean="0">
                <a:latin typeface="Times New Roman" pitchFamily="18" charset="0"/>
                <a:cs typeface="Times New Roman" pitchFamily="18" charset="0"/>
              </a:rPr>
              <a:t>Sadoc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600" i="1" dirty="0" err="1" smtClean="0">
                <a:latin typeface="Times New Roman" pitchFamily="18" charset="0"/>
                <a:cs typeface="Times New Roman" pitchFamily="18" charset="0"/>
              </a:rPr>
              <a:t>Achim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600" i="1" dirty="0" err="1" smtClean="0">
                <a:latin typeface="Times New Roman" pitchFamily="18" charset="0"/>
                <a:cs typeface="Times New Roman" pitchFamily="18" charset="0"/>
              </a:rPr>
              <a:t>Achim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600" i="1" dirty="0" err="1" smtClean="0">
                <a:latin typeface="Times New Roman" pitchFamily="18" charset="0"/>
                <a:cs typeface="Times New Roman" pitchFamily="18" charset="0"/>
              </a:rPr>
              <a:t>Eliùd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600" i="1" dirty="0" err="1" smtClean="0">
                <a:latin typeface="Times New Roman" pitchFamily="18" charset="0"/>
                <a:cs typeface="Times New Roman" pitchFamily="18" charset="0"/>
              </a:rPr>
              <a:t>Eliùd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600" i="1" dirty="0" err="1" smtClean="0">
                <a:latin typeface="Times New Roman" pitchFamily="18" charset="0"/>
                <a:cs typeface="Times New Roman" pitchFamily="18" charset="0"/>
              </a:rPr>
              <a:t>Eleàzar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600" i="1" dirty="0" err="1" smtClean="0">
                <a:latin typeface="Times New Roman" pitchFamily="18" charset="0"/>
                <a:cs typeface="Times New Roman" pitchFamily="18" charset="0"/>
              </a:rPr>
              <a:t>Eleàzar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 generò </a:t>
            </a:r>
            <a:r>
              <a:rPr lang="it-IT" sz="3600" i="1" dirty="0" err="1" smtClean="0">
                <a:latin typeface="Times New Roman" pitchFamily="18" charset="0"/>
                <a:cs typeface="Times New Roman" pitchFamily="18" charset="0"/>
              </a:rPr>
              <a:t>Mattan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600" i="1" dirty="0" err="1" smtClean="0">
                <a:latin typeface="Times New Roman" pitchFamily="18" charset="0"/>
                <a:cs typeface="Times New Roman" pitchFamily="18" charset="0"/>
              </a:rPr>
              <a:t>Mattan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 generò Giacobbe, </a:t>
            </a:r>
            <a:r>
              <a:rPr lang="it-IT" sz="3600" b="1" i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Giacobbe</a:t>
            </a:r>
            <a:r>
              <a:rPr lang="it-IT" sz="36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generò Giuseppe, lo sposo di Maria, dalla quale è nato Gesù chiamato Cristo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260648"/>
          <a:ext cx="9144000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7984"/>
                <a:gridCol w="4716016"/>
              </a:tblGrid>
              <a:tr h="769822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Mt 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Lc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8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Giuseppe accoglie Maria e Gesù </a:t>
                      </a:r>
                      <a:r>
                        <a:rPr lang="it-IT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(1,18-25)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Nascita di Gesù e visita dei Magi </a:t>
                      </a:r>
                      <a:r>
                        <a:rPr lang="it-IT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(2,1-12)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Nascita di Gesù e visita dei Pastori </a:t>
                      </a:r>
                      <a:r>
                        <a:rPr lang="it-IT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(2,1-20)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Circoncisione di Gesù </a:t>
                      </a:r>
                      <a:r>
                        <a:rPr lang="it-IT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(2,21)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Gesù presentato al tempio </a:t>
                      </a:r>
                      <a:r>
                        <a:rPr lang="it-IT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2,22-24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Simeone </a:t>
                      </a:r>
                      <a:r>
                        <a:rPr lang="it-IT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(2,25-35)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Anna </a:t>
                      </a:r>
                      <a:r>
                        <a:rPr lang="it-IT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(2,36-38)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F0"/>
                </a:solidFill>
                <a:latin typeface="Arial Black" pitchFamily="34" charset="0"/>
              </a:rPr>
              <a:t>Comunque il n. 14</a:t>
            </a:r>
            <a:endParaRPr lang="it-IT" b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4800" b="1" dirty="0" smtClean="0">
                <a:solidFill>
                  <a:srgbClr val="0070C0"/>
                </a:solidFill>
                <a:latin typeface="Algerian"/>
              </a:rPr>
              <a:t>David </a:t>
            </a:r>
          </a:p>
          <a:p>
            <a:pPr algn="ctr">
              <a:buNone/>
            </a:pPr>
            <a:r>
              <a:rPr lang="it-IT" dirty="0" smtClean="0"/>
              <a:t>Nome composto da </a:t>
            </a:r>
            <a:r>
              <a:rPr lang="it-IT" b="1" dirty="0" smtClean="0">
                <a:solidFill>
                  <a:srgbClr val="C00000"/>
                </a:solidFill>
              </a:rPr>
              <a:t>3</a:t>
            </a:r>
            <a:r>
              <a:rPr lang="it-IT" dirty="0" smtClean="0"/>
              <a:t> lettere consonantiche</a:t>
            </a:r>
          </a:p>
          <a:p>
            <a:pPr algn="ctr">
              <a:buNone/>
            </a:pPr>
            <a:r>
              <a:rPr lang="it-IT" i="1" dirty="0" err="1" smtClean="0"/>
              <a:t>Dalet</a:t>
            </a:r>
            <a:r>
              <a:rPr lang="it-IT" dirty="0" smtClean="0"/>
              <a:t> + </a:t>
            </a:r>
            <a:r>
              <a:rPr lang="it-IT" i="1" dirty="0" err="1" smtClean="0"/>
              <a:t>Waw</a:t>
            </a:r>
            <a:r>
              <a:rPr lang="it-IT" dirty="0" smtClean="0"/>
              <a:t> + </a:t>
            </a:r>
            <a:r>
              <a:rPr lang="it-IT" i="1" dirty="0" err="1" smtClean="0"/>
              <a:t>Dalet</a:t>
            </a:r>
            <a:endParaRPr lang="it-IT" i="1" dirty="0" smtClean="0"/>
          </a:p>
          <a:p>
            <a:pPr algn="ctr">
              <a:buNone/>
            </a:pPr>
            <a:r>
              <a:rPr lang="it-IT" dirty="0" smtClean="0"/>
              <a:t>= </a:t>
            </a:r>
            <a:r>
              <a:rPr lang="it-IT" b="1" dirty="0" smtClean="0">
                <a:solidFill>
                  <a:srgbClr val="C00000"/>
                </a:solidFill>
              </a:rPr>
              <a:t>14</a:t>
            </a:r>
          </a:p>
          <a:p>
            <a:pPr algn="ctr">
              <a:buNone/>
            </a:pPr>
            <a:r>
              <a:rPr lang="it-IT" dirty="0" smtClean="0"/>
              <a:t>Si ripete </a:t>
            </a:r>
            <a:r>
              <a:rPr lang="it-IT" b="1" dirty="0" smtClean="0">
                <a:solidFill>
                  <a:srgbClr val="C00000"/>
                </a:solidFill>
              </a:rPr>
              <a:t>3</a:t>
            </a:r>
            <a:r>
              <a:rPr lang="it-IT" dirty="0" smtClean="0"/>
              <a:t> volte …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Quindi Gesù ‘figlio di David’ è il </a:t>
            </a: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Messia</a:t>
            </a:r>
            <a:endParaRPr lang="it-IT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Panorama storico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sz="2800" dirty="0" smtClean="0"/>
              <a:t>1)</a:t>
            </a:r>
            <a:r>
              <a:rPr lang="it-IT" sz="2800" b="1" dirty="0" smtClean="0">
                <a:solidFill>
                  <a:srgbClr val="FF0000"/>
                </a:solidFill>
              </a:rPr>
              <a:t>Abramo</a:t>
            </a:r>
            <a:r>
              <a:rPr lang="it-IT" sz="2800" b="1" dirty="0" smtClean="0"/>
              <a:t> </a:t>
            </a:r>
            <a:r>
              <a:rPr lang="it-IT" sz="2800" dirty="0" smtClean="0"/>
              <a:t> - Isacco – Giacobbe. L’Egitto. (1850 – 1700).</a:t>
            </a:r>
          </a:p>
          <a:p>
            <a:r>
              <a:rPr lang="it-IT" sz="2800" dirty="0" smtClean="0"/>
              <a:t>2)L’uscita dall’Egitto. Mosè e il Sinai (1250)</a:t>
            </a:r>
          </a:p>
          <a:p>
            <a:r>
              <a:rPr lang="it-IT" sz="2800" dirty="0" smtClean="0"/>
              <a:t>3)Giosuè e la conquista della Terra (1220 – 1200).</a:t>
            </a:r>
          </a:p>
          <a:p>
            <a:r>
              <a:rPr lang="it-IT" sz="2800" dirty="0" smtClean="0"/>
              <a:t>4)Il governo dei Giudici (1200 – 1030 </a:t>
            </a:r>
            <a:r>
              <a:rPr lang="it-IT" sz="2800" dirty="0" err="1" smtClean="0"/>
              <a:t>ca</a:t>
            </a:r>
            <a:r>
              <a:rPr lang="it-IT" sz="2800" dirty="0" smtClean="0"/>
              <a:t>).</a:t>
            </a:r>
          </a:p>
          <a:p>
            <a:r>
              <a:rPr lang="it-IT" sz="2800" dirty="0" smtClean="0"/>
              <a:t>5)</a:t>
            </a:r>
            <a:r>
              <a:rPr lang="it-IT" sz="2800" b="1" dirty="0" smtClean="0"/>
              <a:t>Monarchia </a:t>
            </a:r>
            <a:r>
              <a:rPr lang="it-IT" sz="2800" dirty="0" smtClean="0"/>
              <a:t>(1030 – 587). </a:t>
            </a:r>
            <a:r>
              <a:rPr lang="it-IT" sz="2800" b="1" dirty="0" smtClean="0">
                <a:solidFill>
                  <a:srgbClr val="FF0000"/>
                </a:solidFill>
              </a:rPr>
              <a:t>Davide</a:t>
            </a:r>
            <a:r>
              <a:rPr lang="it-IT" sz="2800" dirty="0" smtClean="0"/>
              <a:t> 1010-970</a:t>
            </a:r>
          </a:p>
          <a:p>
            <a:r>
              <a:rPr lang="it-IT" sz="2800" dirty="0" smtClean="0"/>
              <a:t>6)</a:t>
            </a:r>
            <a:r>
              <a:rPr lang="it-IT" sz="2800" b="1" dirty="0" smtClean="0"/>
              <a:t>Esilio babilonese </a:t>
            </a:r>
            <a:r>
              <a:rPr lang="it-IT" sz="2800" dirty="0" smtClean="0"/>
              <a:t>(587 – 538).</a:t>
            </a:r>
          </a:p>
          <a:p>
            <a:r>
              <a:rPr lang="it-IT" sz="2800" dirty="0" smtClean="0"/>
              <a:t>7)Epoca persiana (538 – 333).</a:t>
            </a:r>
          </a:p>
          <a:p>
            <a:r>
              <a:rPr lang="it-IT" sz="2800" dirty="0" smtClean="0"/>
              <a:t>8)Epoca ellenistica (333 – 63).</a:t>
            </a:r>
          </a:p>
          <a:p>
            <a:r>
              <a:rPr lang="it-IT" sz="2800" dirty="0" smtClean="0"/>
              <a:t>9)Epoca romana (63 a. C – 135 d. C.). </a:t>
            </a:r>
            <a:r>
              <a:rPr lang="it-IT" sz="2800" b="1" dirty="0" smtClean="0">
                <a:solidFill>
                  <a:srgbClr val="FF0000"/>
                </a:solidFill>
              </a:rPr>
              <a:t>Gesù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 smtClean="0">
                <a:solidFill>
                  <a:srgbClr val="0070C0"/>
                </a:solidFill>
              </a:rPr>
              <a:t>Gesù, figlio di Davide</a:t>
            </a:r>
            <a:endParaRPr lang="it-IT" b="1" i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Nella sua genealogia alcune situazioni particolari:</a:t>
            </a:r>
          </a:p>
          <a:p>
            <a:pPr algn="ctr">
              <a:buNone/>
            </a:pPr>
            <a:r>
              <a:rPr lang="it-IT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Tamar</a:t>
            </a:r>
            <a:endParaRPr lang="it-IT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Racab</a:t>
            </a:r>
            <a:endParaRPr lang="it-IT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Rut</a:t>
            </a:r>
            <a:endParaRPr lang="it-IT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Betsabea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moglie di Uria)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 err="1" smtClean="0">
                <a:solidFill>
                  <a:schemeClr val="accent2">
                    <a:lumMod val="75000"/>
                  </a:schemeClr>
                </a:solidFill>
              </a:rPr>
              <a:t>Tamar</a:t>
            </a:r>
            <a:endParaRPr lang="it-IT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dirty="0" smtClean="0"/>
          </a:p>
          <a:p>
            <a:pPr algn="ctr">
              <a:buNone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Er, figlio di Giuda, è sposato con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Tamar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Er muore senza lasciare figli</a:t>
            </a:r>
          </a:p>
          <a:p>
            <a:pPr algn="ctr">
              <a:buNone/>
            </a:pP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Tamar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si unisce con il suocero Giuda</a:t>
            </a:r>
          </a:p>
          <a:p>
            <a:pPr algn="ctr">
              <a:buNone/>
            </a:pP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2800" i="1" dirty="0" err="1" smtClean="0">
                <a:latin typeface="Times New Roman" pitchFamily="18" charset="0"/>
                <a:cs typeface="Times New Roman" pitchFamily="18" charset="0"/>
              </a:rPr>
              <a:t>Levir</a:t>
            </a:r>
            <a:r>
              <a:rPr lang="it-IT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it-IT" sz="2800" i="1" dirty="0" smtClean="0">
                <a:latin typeface="Times New Roman" pitchFamily="18" charset="0"/>
                <a:cs typeface="Times New Roman" pitchFamily="18" charset="0"/>
              </a:rPr>
              <a:t>cognato  </a:t>
            </a: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LEGGE DEL LEVIRATO</a:t>
            </a:r>
            <a:endParaRPr lang="it-IT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it-IT" b="1" i="1" dirty="0" err="1" smtClean="0">
                <a:solidFill>
                  <a:schemeClr val="accent2">
                    <a:lumMod val="75000"/>
                  </a:schemeClr>
                </a:solidFill>
              </a:rPr>
              <a:t>Racab</a:t>
            </a:r>
            <a:endParaRPr lang="it-IT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Racab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è una prostituta di Gerico</a:t>
            </a:r>
          </a:p>
          <a:p>
            <a:pPr algn="ctr">
              <a:buNone/>
            </a:pPr>
            <a:endParaRPr lang="it-IT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Nasconde gli inviati di Giosuè e li salva  </a:t>
            </a:r>
          </a:p>
          <a:p>
            <a:pPr algn="ctr">
              <a:buNone/>
            </a:pPr>
            <a:endParaRPr lang="it-IT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Viene preservata lei e la sua famiglia dalla morte</a:t>
            </a:r>
          </a:p>
          <a:p>
            <a:pPr algn="ctr">
              <a:buNone/>
            </a:pPr>
            <a:endParaRPr lang="it-IT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Genera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Booz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Salmòn</a:t>
            </a:r>
            <a:endParaRPr lang="it-IT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algn="ctr"/>
            <a:r>
              <a:rPr lang="it-IT" b="1" i="1" dirty="0" err="1" smtClean="0">
                <a:solidFill>
                  <a:schemeClr val="accent2">
                    <a:lumMod val="75000"/>
                  </a:schemeClr>
                </a:solidFill>
              </a:rPr>
              <a:t>Rut</a:t>
            </a:r>
            <a:endParaRPr lang="it-IT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 algn="ctr"/>
            <a:r>
              <a:rPr lang="it-IT" sz="2800" b="1" i="1" dirty="0" err="1" smtClean="0"/>
              <a:t>Booz</a:t>
            </a:r>
            <a:r>
              <a:rPr lang="it-IT" sz="2800" b="1" i="1" dirty="0" smtClean="0"/>
              <a:t> sposa </a:t>
            </a:r>
            <a:r>
              <a:rPr lang="it-IT" sz="2800" b="1" i="1" dirty="0" err="1" smtClean="0"/>
              <a:t>Rut</a:t>
            </a:r>
            <a:endParaRPr lang="it-IT" sz="2800" dirty="0" smtClean="0"/>
          </a:p>
          <a:p>
            <a:pPr algn="ctr"/>
            <a:r>
              <a:rPr lang="it-IT" sz="2800" dirty="0" err="1" smtClean="0"/>
              <a:t>Booz</a:t>
            </a:r>
            <a:r>
              <a:rPr lang="it-IT" sz="2800" dirty="0" smtClean="0"/>
              <a:t> asseconda la legge del levirato </a:t>
            </a:r>
          </a:p>
          <a:p>
            <a:pPr algn="ctr">
              <a:buNone/>
            </a:pPr>
            <a:r>
              <a:rPr lang="it-IT" sz="2800" b="1" dirty="0" err="1" smtClean="0"/>
              <a:t>Booz</a:t>
            </a:r>
            <a:r>
              <a:rPr lang="it-IT" sz="2800" b="1" dirty="0" smtClean="0"/>
              <a:t> – </a:t>
            </a:r>
            <a:r>
              <a:rPr lang="it-IT" sz="2800" b="1" dirty="0" err="1" smtClean="0"/>
              <a:t>Obed</a:t>
            </a:r>
            <a:r>
              <a:rPr lang="it-IT" sz="2800" b="1" dirty="0" smtClean="0"/>
              <a:t> – </a:t>
            </a:r>
            <a:r>
              <a:rPr lang="it-IT" sz="2800" b="1" dirty="0" err="1" smtClean="0"/>
              <a:t>Iesse</a:t>
            </a:r>
            <a:r>
              <a:rPr lang="it-IT" sz="2800" b="1" dirty="0" smtClean="0"/>
              <a:t> – David </a:t>
            </a:r>
            <a:r>
              <a:rPr lang="it-IT" b="1" dirty="0" smtClean="0"/>
              <a:t> </a:t>
            </a:r>
            <a:endParaRPr lang="it-IT" dirty="0" smtClean="0"/>
          </a:p>
          <a:p>
            <a:pPr algn="ctr">
              <a:buNone/>
            </a:pPr>
            <a:endParaRPr lang="it-IT" b="1" dirty="0" smtClean="0"/>
          </a:p>
          <a:p>
            <a:pPr algn="ctr"/>
            <a:endParaRPr lang="it-IT" b="1" dirty="0" smtClean="0"/>
          </a:p>
          <a:p>
            <a:pPr algn="ctr"/>
            <a:endParaRPr lang="it-IT" dirty="0" smtClean="0"/>
          </a:p>
          <a:p>
            <a:endParaRPr lang="it-IT" dirty="0" smtClean="0"/>
          </a:p>
        </p:txBody>
      </p:sp>
      <p:pic>
        <p:nvPicPr>
          <p:cNvPr id="4" name="Immagine 3" descr="Il matrimonio di Rut e Boo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143248"/>
            <a:ext cx="42313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Il matrimonio di Rut e Boo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140968"/>
            <a:ext cx="42313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Il matrimonio di Rut e Boo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4160" y="3293368"/>
            <a:ext cx="42313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Il matrimonio di Rut e Boo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84984"/>
            <a:ext cx="42313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Betsabea</a:t>
            </a:r>
            <a:endParaRPr lang="it-IT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Davide e Betsabea …</a:t>
            </a:r>
          </a:p>
          <a:p>
            <a:pPr algn="ctr">
              <a:buNone/>
            </a:pPr>
            <a:r>
              <a:rPr lang="it-IT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è una storia </a:t>
            </a:r>
          </a:p>
          <a:p>
            <a:pPr algn="ctr">
              <a:buNone/>
            </a:pPr>
            <a:r>
              <a:rPr lang="it-IT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 già conosciamo!</a:t>
            </a:r>
            <a:endParaRPr lang="it-IT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Τοῦ δὲ Ἰησοῦ Χριστοῦ ἡ γένεσις οὕτως ἦν.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μνηστευθείσης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τῆς μητρὸς αὐτοῦ Μαρίας τῷ Ἰωσήφ, πρὶν ἢ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συνελθεῖν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αὐτοὺς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εὑρέθη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ἐν γαστρὶ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ἔχουσα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ἐκ πνεύματος ἁγίου. Ἰωσὴφ δὲ ὁ ἀνὴρ αὐτῆς, δίκαιος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ὢν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καὶ μὴ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θέλων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αὐτὴν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δειγματίσαι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ἐβουλήθη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λάθρᾳ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ἀπολῦσαι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αὐτήν. ταῦτα δὲ αὐτοῦ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ἐνθυμηθέντος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ἰδοὺ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ἄγγελος κυρίου κατ᾽ ὄναρ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ἐφάνη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αὐτῷ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λέγων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· Ἰωσὴφ υἱὸς Δαυίδ, μὴ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φοβηθῇς παραλαβεῖν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Μαρίαν τὴν γυναῖκά σου· τὸ γὰρ ἐν αὐτῇ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γεννηθὲν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ἐκ πνεύματός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ἐστιν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ἁγίου.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τέξεται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δὲ υἱόν, καὶ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καλέσεις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τὸ ὄνομα αὐτοῦ Ἰησοῦν· αὐτὸς γὰρ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σώσει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τὸν λαὸν αὐτοῦ ἀπὸ τῶν ἁμαρτιῶν αὐτῶν. τοῦτο δὲ ὅλον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γέγονεν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ἵνα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πληρωθῇ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τὸ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ῥηθὲν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ὑπὸ κυρίου διὰ τοῦ προφήτου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λέγοντος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ἰδοὺ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ἡ παρθένος ἐν γαστρὶ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ἕξει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καὶ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τέξεται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υἱόν, καὶ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καλέσουσιν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τὸ ὄνομα αὐτοῦ Ἐμμανουήλ, ὅ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ἐστιν μεθερμηνευόμενον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μεθ᾽ ἡμῶν ὁ θεός.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ἐγερθεὶς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δὲ ὁ Ἰωσὴφ ἀπὸ τοῦ ὕπνου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ἐποίησεν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ὡς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προσέταξεν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αὐτῷ ὁ ἄγγελος κυρίου καὶ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παρέλαβεν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τὴν γυναῖκα αὐτοῦ, καὶ οὐκ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ἐγίνωσκεν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αὐτὴν ἕως οὗ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ἔτεκεν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υἱόν· καὶ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ἐκάλεσεν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τὸ ὄνομα αὐτοῦ Ἰησοῦν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(Mat 1,18-25).</a:t>
            </a:r>
            <a:endParaRPr lang="it-IT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Ecco come avvenne la nascita di Gesù Cristo: sua madre Maria, essendo promessa sposa di Giuseppe, prima che andassero a vivere insieme si trovò incinta per opera dello Spirito Santo. </a:t>
            </a:r>
            <a:r>
              <a:rPr lang="it-IT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Giuseppe </a:t>
            </a:r>
            <a:r>
              <a:rPr lang="it-IT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suo sposo, che era giusto e non voleva ripudiarla, decise di licenziarla in segreto. </a:t>
            </a:r>
            <a:r>
              <a:rPr lang="it-IT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Mentre </a:t>
            </a:r>
            <a:r>
              <a:rPr lang="it-IT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però stava pensando a queste cose, ecco che gli apparve in sogno un angelo del Signore e gli disse: «Giuseppe, figlio di Davide, non temere di prendere con te Maria, tua sposa, perché quel che è generato in lei viene dallo Spirito Santo</a:t>
            </a:r>
            <a:r>
              <a:rPr lang="it-IT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Essa </a:t>
            </a:r>
            <a:r>
              <a:rPr lang="it-IT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partorirà un figlio e tu lo chiamerai Gesù: egli infatti salverà il suo popolo dai suoi peccati</a:t>
            </a:r>
            <a:r>
              <a:rPr lang="it-IT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Tutto </a:t>
            </a:r>
            <a:r>
              <a:rPr lang="it-IT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questo avvenne perché si adempisse ciò che era stato detto dal Signore per mezzo del profeta:</a:t>
            </a:r>
          </a:p>
          <a:p>
            <a:pPr algn="ctr">
              <a:buNone/>
            </a:pPr>
            <a:r>
              <a:rPr lang="it-IT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Ecco</a:t>
            </a:r>
            <a:r>
              <a:rPr lang="it-IT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la vergine concepirà e partorirà un figlio</a:t>
            </a:r>
            <a:br>
              <a:rPr lang="it-IT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 sarà chiamato </a:t>
            </a:r>
            <a:r>
              <a:rPr lang="it-IT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Emmanuele</a:t>
            </a:r>
            <a:r>
              <a:rPr lang="it-IT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it-IT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 significa Dio con noi</a:t>
            </a:r>
            <a:r>
              <a:rPr lang="it-IT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it-IT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Destatosi </a:t>
            </a:r>
            <a:r>
              <a:rPr lang="it-IT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dal sonno, Giuseppe fece come gli aveva ordinato l'angelo del Signore e prese con sé la sua sposa, </a:t>
            </a:r>
            <a:r>
              <a:rPr lang="it-IT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it-IT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quale, senza che egli la conoscesse, partorì un figlio, che egli chiamò Gesù</a:t>
            </a:r>
            <a:r>
              <a:rPr lang="it-IT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t-IT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μνηστευθείσης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i="1" dirty="0" smtClean="0"/>
              <a:t>Promesso sposo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Ma di fatto, legalmente,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  <a:latin typeface="Arial Black" pitchFamily="34" charset="0"/>
              </a:rPr>
              <a:t>e</a:t>
            </a:r>
            <a:r>
              <a:rPr lang="it-IT" b="1" dirty="0" smtClean="0">
                <a:solidFill>
                  <a:srgbClr val="002060"/>
                </a:solidFill>
                <a:latin typeface="Arial Black" pitchFamily="34" charset="0"/>
              </a:rPr>
              <a:t>rano già sposi </a:t>
            </a:r>
            <a:endParaRPr lang="it-IT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620688"/>
          <a:ext cx="9144000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94244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Mt </a:t>
                      </a:r>
                      <a:endParaRPr lang="it-I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Lc</a:t>
                      </a:r>
                      <a:r>
                        <a:rPr lang="it-IT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t-I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7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Fuga in Egitto e strage degli innocenti </a:t>
                      </a:r>
                      <a:r>
                        <a:rPr lang="it-IT" sz="2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(2,13-18)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Dall’Egitto a Nazareth </a:t>
                      </a:r>
                      <a:r>
                        <a:rPr lang="it-IT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2,19-23</a:t>
                      </a:r>
                    </a:p>
                    <a:p>
                      <a:pPr algn="ctr"/>
                      <a:endParaRPr lang="it-I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Ritorno a Nazareth e infanzia di Gesù </a:t>
                      </a:r>
                      <a:r>
                        <a:rPr lang="it-IT" sz="2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(2,39-40)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Gesù tra i dottori del tempio </a:t>
                      </a:r>
                      <a:r>
                        <a:rPr lang="it-IT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2,41-50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Vita ‘nascosta’ di Gesù </a:t>
                      </a:r>
                      <a:r>
                        <a:rPr lang="it-IT" sz="2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(2,51-52)</a:t>
                      </a:r>
                    </a:p>
                    <a:p>
                      <a:pPr algn="ctr"/>
                      <a:endParaRPr lang="it-I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Συνελθεῖν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Più significati</a:t>
            </a:r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i="1" dirty="0" smtClean="0"/>
              <a:t>Coabitare, avere rapporti sessuali, </a:t>
            </a:r>
          </a:p>
          <a:p>
            <a:pPr algn="ctr">
              <a:buNone/>
            </a:pPr>
            <a:r>
              <a:rPr lang="it-IT" b="1" i="1" dirty="0" smtClean="0"/>
              <a:t>costituire una famiglia </a:t>
            </a:r>
            <a:endParaRPr lang="it-IT" b="1" i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εὑρέθη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ἐν γαστρὶ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ἔχουσα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ἐκ πνεύματος ἁγίου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Letteralmente …</a:t>
            </a:r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i="1" dirty="0" smtClean="0">
                <a:solidFill>
                  <a:srgbClr val="002060"/>
                </a:solidFill>
              </a:rPr>
              <a:t>Si trovò nell’utero avente da Spirito Santo </a:t>
            </a:r>
            <a:endParaRPr lang="it-IT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ἀνὴρ αὐτῆς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5400" b="1" i="1" dirty="0" smtClean="0">
                <a:solidFill>
                  <a:srgbClr val="002060"/>
                </a:solidFill>
              </a:rPr>
              <a:t>Il suo sposo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Sposo già legalmente parlando</a:t>
            </a:r>
            <a:endParaRPr lang="it-IT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δίκαιος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ὢν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Letteralmente …</a:t>
            </a:r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7200" b="1" i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Essente giusto</a:t>
            </a:r>
          </a:p>
          <a:p>
            <a:pPr algn="ctr">
              <a:buNone/>
            </a:pPr>
            <a:r>
              <a:rPr lang="it-IT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Sempre di ‘giusti’ si parla</a:t>
            </a:r>
            <a:endParaRPr lang="it-IT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αὐτὴν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δειγματίσαι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Letteralmente </a:t>
            </a:r>
          </a:p>
          <a:p>
            <a:pPr algn="ctr">
              <a:buNone/>
            </a:pPr>
            <a:r>
              <a:rPr lang="it-IT" sz="4000" dirty="0" smtClean="0"/>
              <a:t>(</a:t>
            </a:r>
            <a:r>
              <a:rPr lang="it-IT" sz="4000" i="1" dirty="0" smtClean="0"/>
              <a:t>non voleva</a:t>
            </a:r>
            <a:r>
              <a:rPr lang="it-IT" sz="4000" dirty="0" smtClean="0"/>
              <a:t>) </a:t>
            </a:r>
          </a:p>
          <a:p>
            <a:pPr algn="ctr">
              <a:buNone/>
            </a:pPr>
            <a:r>
              <a:rPr lang="it-IT" sz="4000" dirty="0" smtClean="0"/>
              <a:t>e</a:t>
            </a:r>
            <a:r>
              <a:rPr lang="it-IT" sz="4000" dirty="0" smtClean="0"/>
              <a:t>sporre lei alla </a:t>
            </a:r>
            <a:r>
              <a:rPr lang="it-IT" sz="4000" b="1" dirty="0" smtClean="0">
                <a:solidFill>
                  <a:srgbClr val="7030A0"/>
                </a:solidFill>
                <a:latin typeface="Arial Black" pitchFamily="34" charset="0"/>
              </a:rPr>
              <a:t>pubblica</a:t>
            </a:r>
            <a:r>
              <a:rPr lang="it-IT" sz="4000" dirty="0" smtClean="0"/>
              <a:t> infamia, (infliggere un castigo che sarebbe </a:t>
            </a:r>
            <a:r>
              <a:rPr lang="it-IT" sz="4000" u="sng" dirty="0" smtClean="0"/>
              <a:t>servito di esempio</a:t>
            </a:r>
            <a:r>
              <a:rPr lang="it-IT" sz="4000" dirty="0" smtClean="0"/>
              <a:t>)</a:t>
            </a:r>
            <a:endParaRPr lang="it-IT" sz="4000" u="sng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gli </a:t>
            </a: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apparve in sogno un angelo del Signore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Il sogno è un ‘luogo’ privilegiato …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Anche qui  c’è l’angelo del Signore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E un imperativo:</a:t>
            </a:r>
            <a:endParaRPr lang="it-IT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μὴ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φοβηθῇς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7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Non temere!</a:t>
            </a:r>
          </a:p>
          <a:p>
            <a:pPr algn="ctr">
              <a:buNone/>
            </a:pPr>
            <a:endParaRPr lang="it-IT" sz="72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rial Black" pitchFamily="34" charset="0"/>
              </a:rPr>
              <a:t>365 volte</a:t>
            </a:r>
            <a:endParaRPr lang="it-IT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95536" y="2132856"/>
          <a:ext cx="82296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… compare questo imperativo!</a:t>
                      </a:r>
                    </a:p>
                    <a:p>
                      <a:pPr algn="ctr"/>
                      <a:r>
                        <a:rPr lang="it-IT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Ogni giorno dell’anno Dio è con te.</a:t>
                      </a:r>
                    </a:p>
                    <a:p>
                      <a:pPr algn="ctr"/>
                      <a:r>
                        <a:rPr lang="it-IT" sz="40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Non temere</a:t>
                      </a:r>
                      <a:r>
                        <a:rPr lang="it-IT" sz="4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it-IT" sz="4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 </a:t>
            </a:r>
            <a:r>
              <a:rPr lang="it-IT" b="1" i="1" dirty="0" smtClean="0"/>
              <a:t>di prendere con te Maria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Come sopra … sempre di sposi si tratta!</a:t>
            </a:r>
          </a:p>
          <a:p>
            <a:pPr algn="ctr">
              <a:buNone/>
            </a:pPr>
            <a:r>
              <a:rPr lang="it-IT" dirty="0" smtClean="0"/>
              <a:t>E come sopra …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FF0000"/>
                </a:solidFill>
              </a:rPr>
              <a:t>Ciò che è generato in lei è da Spirito Santo</a:t>
            </a:r>
            <a:endParaRPr lang="it-IT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La missione di Gesù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Essa partorirà un figlio e tu lo chiamerai Gesù: egli infatti </a:t>
            </a: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salverà il suo popolo </a:t>
            </a: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dai suoi peccati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Giovanni e Gesù vengono messi in parallelo</a:t>
            </a:r>
            <a:r>
              <a:rPr lang="it-IT" dirty="0" smtClean="0"/>
              <a:t>: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Giovanni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Gesù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Annuncio nascita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Nascita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Visita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Circoncisione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Infanzia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Vita nascosta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Annuncio nascita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Nascita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Visita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Circoncisione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Infanzia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Vita nascosta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Anticipazione </a:t>
            </a:r>
            <a:r>
              <a:rPr lang="it-IT" b="1" dirty="0" smtClean="0">
                <a:solidFill>
                  <a:srgbClr val="C00000"/>
                </a:solidFill>
              </a:rPr>
              <a:t>n</a:t>
            </a:r>
            <a:r>
              <a:rPr lang="it-IT" b="1" dirty="0" smtClean="0">
                <a:solidFill>
                  <a:srgbClr val="C00000"/>
                </a:solidFill>
              </a:rPr>
              <a:t>ell’AT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Ecco, la vergine concepirà e partorirà un figlio</a:t>
            </a:r>
            <a:b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 sarà chiamato </a:t>
            </a:r>
            <a:r>
              <a:rPr lang="it-IT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Emmanuele</a:t>
            </a: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 significa Dio con noi</a:t>
            </a:r>
            <a:endParaRPr lang="it-IT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καὶ οὐκ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ἐγίνωσκεν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αὐτὴν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prese con sé la sua sposa, la quale, senza che egli la conoscesse, partorì un figlio, che egli chiamò </a:t>
            </a: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Gesù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senza che egli la </a:t>
            </a: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conoscesse = </a:t>
            </a:r>
            <a:r>
              <a:rPr lang="it-IT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conosceva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È un verbo all’imperfetto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quindi un tempo che esprime continuità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Giuseppe e Maria non si sono ‘conosciuti’ </a:t>
            </a:r>
            <a:endParaRPr lang="it-IT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Gesù nacque a Betlemme di Giudea, al tempo del re Erode. Alcuni Magi giunsero da oriente a Gerusalemme e domandavano: [2]«Dov'è il re dei Giudei che è nato? Abbiamo visto sorgere la sua stella, e siamo venuti per adorarlo». [3]All'udire queste parole, il re Erode restò turbato e con lui tutta Gerusalemme. [4]Riuniti tutti i sommi sacerdoti e gli scribi del popolo, s'informava da loro sul luogo in cui doveva nascere il Messia. [5]Gli risposero: «A Betlemme di Giudea, perché così è scritto per mezzo del profeta: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[6]E tu, Betlemme, terra di Giuda,</a:t>
            </a:r>
            <a:b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sei davvero il più piccolo capoluogo di Giuda:</a:t>
            </a:r>
            <a:b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 te uscirà infatti un capo</a:t>
            </a:r>
            <a:b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 pascerà il mio popolo, Israele.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[7]Allora Erode, chiamati segretamente i Magi, si fece dire con esattezza da loro il tempo in cui era apparsa la stella [8]e li inviò a Betlemme esortandoli: «Andate e informatevi accuratamente del bambino e, quando l'avrete trovato, fatemelo sapere, perché anch'io venga ad adorarlo».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[9]Udite le parole del re, essi partirono. Ed ecco la stella, che avevano visto nel suo sorgere, li precedeva, finché giunse e si fermò sopra il luogo dove si trovava il bambino. [10]Al vedere la stella, essi provarono una grandissima gioia. [11]Entrati nella casa, videro il bambino con Maria sua madre, e prostratisi lo adorarono. Poi aprirono i loro scrigni e gli offrirono in dono oro, incenso e mirra. [12]Avvertiti poi in sogno di non tornare da Erode, per un'altra strada fecero ritorno al loro paese</a:t>
            </a: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t-IT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Magi giunsero da oriente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251520" y="2780928"/>
          <a:ext cx="8229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>
                          <a:latin typeface="Arial Black" pitchFamily="34" charset="0"/>
                        </a:rPr>
                        <a:t>Babilonia </a:t>
                      </a:r>
                      <a:endParaRPr lang="it-IT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>
                          <a:latin typeface="Arial Black" pitchFamily="34" charset="0"/>
                        </a:rPr>
                        <a:t>Arabia </a:t>
                      </a:r>
                      <a:endParaRPr lang="it-IT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err="1" smtClean="0">
                          <a:latin typeface="Arial Black" pitchFamily="34" charset="0"/>
                        </a:rPr>
                        <a:t>Persia</a:t>
                      </a:r>
                      <a:r>
                        <a:rPr lang="it-IT" sz="3600" dirty="0" smtClean="0">
                          <a:latin typeface="Arial Black" pitchFamily="34" charset="0"/>
                        </a:rPr>
                        <a:t> </a:t>
                      </a:r>
                      <a:endParaRPr lang="it-IT" sz="36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Comunque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4400" b="1" dirty="0" smtClean="0">
                <a:solidFill>
                  <a:srgbClr val="002060"/>
                </a:solidFill>
              </a:rPr>
              <a:t>… da ‘lontano’</a:t>
            </a:r>
          </a:p>
          <a:p>
            <a:pPr algn="ctr">
              <a:buNone/>
            </a:pPr>
            <a:r>
              <a:rPr lang="it-IT" sz="4400" b="1" dirty="0" smtClean="0">
                <a:solidFill>
                  <a:srgbClr val="002060"/>
                </a:solidFill>
              </a:rPr>
              <a:t>c</a:t>
            </a:r>
            <a:r>
              <a:rPr lang="it-IT" sz="4400" b="1" dirty="0" smtClean="0">
                <a:solidFill>
                  <a:srgbClr val="002060"/>
                </a:solidFill>
              </a:rPr>
              <a:t>ome i pastori!</a:t>
            </a:r>
            <a:endParaRPr lang="it-IT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sorgere la sua stella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844824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126216">
                <a:tc>
                  <a:txBody>
                    <a:bodyPr/>
                    <a:lstStyle/>
                    <a:p>
                      <a:pPr algn="ctr"/>
                      <a:r>
                        <a:rPr lang="it-IT" sz="5400" b="1" dirty="0" smtClean="0">
                          <a:solidFill>
                            <a:srgbClr val="C00000"/>
                          </a:solidFill>
                        </a:rPr>
                        <a:t>Cometa </a:t>
                      </a:r>
                      <a:endParaRPr lang="it-IT" sz="5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5400" b="1" dirty="0" smtClean="0">
                          <a:solidFill>
                            <a:srgbClr val="C00000"/>
                          </a:solidFill>
                        </a:rPr>
                        <a:t>Supernova </a:t>
                      </a:r>
                      <a:endParaRPr lang="it-IT" sz="5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5400" b="1" dirty="0" smtClean="0">
                          <a:solidFill>
                            <a:srgbClr val="C00000"/>
                          </a:solidFill>
                        </a:rPr>
                        <a:t>Sovrapposizione</a:t>
                      </a:r>
                      <a:r>
                        <a:rPr lang="it-IT" sz="5400" b="1" baseline="0" dirty="0" smtClean="0">
                          <a:solidFill>
                            <a:srgbClr val="C00000"/>
                          </a:solidFill>
                        </a:rPr>
                        <a:t> di pianeti</a:t>
                      </a:r>
                      <a:endParaRPr lang="it-IT" sz="5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Ogni 805 anni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… si sovrappongono 3 pianeti:</a:t>
            </a:r>
          </a:p>
          <a:p>
            <a:pPr algn="ctr">
              <a:buNone/>
            </a:pPr>
            <a:r>
              <a:rPr lang="it-IT" dirty="0" smtClean="0"/>
              <a:t>Giove </a:t>
            </a:r>
          </a:p>
          <a:p>
            <a:pPr algn="ctr">
              <a:buNone/>
            </a:pPr>
            <a:r>
              <a:rPr lang="it-IT" dirty="0" smtClean="0"/>
              <a:t>Saturno</a:t>
            </a:r>
          </a:p>
          <a:p>
            <a:pPr algn="ctr">
              <a:buNone/>
            </a:pPr>
            <a:r>
              <a:rPr lang="it-IT" dirty="0" smtClean="0"/>
              <a:t>Marte </a:t>
            </a:r>
            <a:endParaRPr lang="it-IT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Keplero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48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Vide questo fenomeno nell’ottobre del </a:t>
            </a:r>
            <a:r>
              <a:rPr lang="it-IT" sz="72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1604</a:t>
            </a:r>
            <a:endParaRPr lang="it-IT" sz="72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base ai calcoli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t-IT" sz="36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it-IT" sz="36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it-IT" sz="3600" b="1" dirty="0" smtClean="0">
                <a:solidFill>
                  <a:srgbClr val="C00000"/>
                </a:solidFill>
              </a:rPr>
              <a:t>… si dovrebbe essere verificato nel 7 a. C.</a:t>
            </a:r>
            <a:endParaRPr lang="it-IT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 re Erode restò turbato e con lui tutta </a:t>
            </a: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Gerusalemme</a:t>
            </a:r>
          </a:p>
          <a:p>
            <a:pPr algn="ctr">
              <a:buNone/>
            </a:pPr>
            <a:endParaRPr lang="it-IT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it-IT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Perché?</a:t>
            </a:r>
            <a:endParaRPr lang="it-IT" sz="8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Ma 2 presentazioni </a:t>
            </a:r>
            <a:r>
              <a:rPr lang="it-IT" dirty="0" smtClean="0"/>
              <a:t>diverse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1700808"/>
          <a:ext cx="9144000" cy="2433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 smtClean="0">
                          <a:latin typeface="Times New Roman"/>
                          <a:ea typeface="Calibri"/>
                          <a:cs typeface="Arial"/>
                        </a:rPr>
                        <a:t>Giovanni</a:t>
                      </a:r>
                      <a:endParaRPr lang="it-IT" sz="3600" b="1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 smtClean="0">
                          <a:latin typeface="Times New Roman"/>
                          <a:ea typeface="Calibri"/>
                          <a:cs typeface="Arial"/>
                        </a:rPr>
                        <a:t>Gesù</a:t>
                      </a:r>
                      <a:endParaRPr lang="it-IT" sz="3600" b="1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latin typeface="Times New Roman"/>
                          <a:ea typeface="Calibri"/>
                          <a:cs typeface="Arial"/>
                        </a:rPr>
                        <a:t>Colui che prepara </a:t>
                      </a:r>
                      <a:endParaRPr lang="it-IT" sz="3600" b="1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i="1" dirty="0" smtClean="0">
                          <a:latin typeface="Times New Roman"/>
                          <a:ea typeface="Calibri"/>
                          <a:cs typeface="Arial"/>
                        </a:rPr>
                        <a:t>al </a:t>
                      </a:r>
                      <a:r>
                        <a:rPr lang="it-IT" sz="3600" b="1" i="1" dirty="0">
                          <a:latin typeface="Times New Roman"/>
                          <a:ea typeface="Calibri"/>
                          <a:cs typeface="Arial"/>
                        </a:rPr>
                        <a:t>Signore un popolo ben disposto</a:t>
                      </a:r>
                      <a:endParaRPr lang="it-IT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latin typeface="Times New Roman"/>
                          <a:ea typeface="Calibri"/>
                          <a:cs typeface="Arial"/>
                        </a:rPr>
                        <a:t>Chiamato </a:t>
                      </a:r>
                      <a:endParaRPr lang="it-IT" sz="3600" b="1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i="1" dirty="0" smtClean="0">
                          <a:latin typeface="Times New Roman"/>
                          <a:ea typeface="Calibri"/>
                          <a:cs typeface="Arial"/>
                        </a:rPr>
                        <a:t>Figlio </a:t>
                      </a:r>
                      <a:r>
                        <a:rPr lang="it-IT" sz="3600" b="1" i="1" dirty="0">
                          <a:latin typeface="Times New Roman"/>
                          <a:ea typeface="Calibri"/>
                          <a:cs typeface="Arial"/>
                        </a:rPr>
                        <a:t>di Dio</a:t>
                      </a:r>
                      <a:endParaRPr lang="it-IT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 Erode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5400" b="1" dirty="0" smtClean="0">
                <a:solidFill>
                  <a:srgbClr val="7030A0"/>
                </a:solidFill>
              </a:rPr>
              <a:t>… aveva fatto uccidere una moglie, alcuni suoi figli e dei suoi oppositori!!!</a:t>
            </a:r>
            <a:endParaRPr lang="it-IT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gioia conferma sempre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vedere la stella, essi provarono una </a:t>
            </a:r>
            <a:r>
              <a:rPr lang="it-IT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grandissima gioia</a:t>
            </a: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Entrati </a:t>
            </a: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nella casa, videro il bambino con Maria sua madre, e prostratisi lo adorarono</a:t>
            </a:r>
            <a:endParaRPr lang="it-IT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Oro incenso e mirra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539552" y="2564904"/>
          <a:ext cx="8229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Oro 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Incenso 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Mirra 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Regalità 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Divinità 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Risurrezione 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Con quale dono …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dirty="0" smtClean="0">
                <a:solidFill>
                  <a:srgbClr val="7030A0"/>
                </a:solidFill>
              </a:rPr>
              <a:t>… </a:t>
            </a:r>
            <a:r>
              <a:rPr lang="it-IT" sz="4800" b="1" dirty="0" smtClean="0">
                <a:solidFill>
                  <a:srgbClr val="7030A0"/>
                </a:solidFill>
              </a:rPr>
              <a:t>simbolico, ma concreto, dovresti presentarti al Signore che nasce per te?</a:t>
            </a:r>
            <a:endParaRPr lang="it-IT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73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  <a:cs typeface="Arial"/>
                        </a:rPr>
                        <a:t>Mt</a:t>
                      </a:r>
                      <a:endParaRPr lang="it-IT" sz="2800" b="1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err="1" smtClean="0">
                          <a:latin typeface="Times New Roman"/>
                          <a:ea typeface="Calibri"/>
                          <a:cs typeface="Arial"/>
                        </a:rPr>
                        <a:t>Lc</a:t>
                      </a:r>
                      <a:endParaRPr lang="it-IT" sz="2800" b="1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i="1" dirty="0">
                          <a:latin typeface="Times New Roman"/>
                          <a:ea typeface="Calibri"/>
                          <a:cs typeface="Arial"/>
                        </a:rPr>
                        <a:t>Come posso conoscere questo? </a:t>
                      </a:r>
                      <a:endParaRPr lang="it-IT" sz="2800" b="1" i="1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i="1" dirty="0" smtClean="0">
                          <a:latin typeface="Times New Roman"/>
                          <a:ea typeface="Calibri"/>
                          <a:cs typeface="Arial"/>
                        </a:rPr>
                        <a:t>Io </a:t>
                      </a:r>
                      <a:r>
                        <a:rPr lang="it-IT" sz="2800" b="1" i="1" dirty="0">
                          <a:latin typeface="Times New Roman"/>
                          <a:ea typeface="Calibri"/>
                          <a:cs typeface="Arial"/>
                        </a:rPr>
                        <a:t>sono vecchio e mia moglie è avanzata negli anni.</a:t>
                      </a:r>
                      <a:endParaRPr lang="it-IT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i="1" dirty="0">
                          <a:latin typeface="Times New Roman"/>
                          <a:ea typeface="Calibri"/>
                          <a:cs typeface="Arial"/>
                        </a:rPr>
                        <a:t>Come è possibile</a:t>
                      </a:r>
                      <a:r>
                        <a:rPr lang="it-IT" sz="2800" b="1" i="1" dirty="0" smtClean="0">
                          <a:latin typeface="Times New Roman"/>
                          <a:ea typeface="Calibri"/>
                          <a:cs typeface="Arial"/>
                        </a:rPr>
                        <a:t>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800" b="1" i="1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i="1" dirty="0" smtClean="0">
                          <a:latin typeface="Times New Roman"/>
                          <a:ea typeface="Calibri"/>
                          <a:cs typeface="Arial"/>
                        </a:rPr>
                        <a:t>Non </a:t>
                      </a:r>
                      <a:r>
                        <a:rPr lang="it-IT" sz="2800" b="1" i="1" dirty="0">
                          <a:latin typeface="Times New Roman"/>
                          <a:ea typeface="Calibri"/>
                          <a:cs typeface="Arial"/>
                        </a:rPr>
                        <a:t>conosco uomo </a:t>
                      </a:r>
                      <a:endParaRPr lang="it-IT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Differenze anche nelle ‘nascite</a:t>
            </a:r>
            <a:r>
              <a:rPr lang="it-IT" dirty="0" smtClean="0"/>
              <a:t>’: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1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Giovanni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Gesù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Festa perché il </a:t>
                      </a:r>
                      <a:r>
                        <a:rPr lang="it-IT" sz="2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Signore aveva esaltato in lei la sua misericordia </a:t>
                      </a: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 vicini e parenti accorrono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Mutismo e guarigione di Zaccaria.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Timore e stupore. Lode a Dio.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Che sarà mai questo bambino? 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Gesù nasce nell’anonimato. Come tutti i neonati viene avvolto in fasce e, nel suo caso, posto in una mangiatoia.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Annuncio degli angeli ai pastori.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Visita dei pastori che poi lodano Dio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Ma di nuovo uguale</a:t>
            </a:r>
            <a:r>
              <a:rPr lang="it-IT" dirty="0" smtClean="0"/>
              <a:t>: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23528" y="2492896"/>
          <a:ext cx="8229600" cy="1812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latin typeface="Times New Roman"/>
                          <a:ea typeface="Calibri"/>
                          <a:cs typeface="Arial"/>
                        </a:rPr>
                        <a:t>Zaccaria </a:t>
                      </a:r>
                      <a:endParaRPr lang="it-IT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latin typeface="Times New Roman"/>
                          <a:ea typeface="Calibri"/>
                          <a:cs typeface="Arial"/>
                        </a:rPr>
                        <a:t>Simeone </a:t>
                      </a:r>
                      <a:endParaRPr lang="it-IT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i="1" dirty="0">
                          <a:latin typeface="Times New Roman"/>
                          <a:ea typeface="Calibri"/>
                          <a:cs typeface="Arial"/>
                        </a:rPr>
                        <a:t>Ricolmo di </a:t>
                      </a:r>
                      <a:endParaRPr lang="it-IT" sz="3600" b="1" i="1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i="1" dirty="0" smtClean="0">
                          <a:latin typeface="Times New Roman"/>
                          <a:ea typeface="Calibri"/>
                          <a:cs typeface="Arial"/>
                        </a:rPr>
                        <a:t>Spirito </a:t>
                      </a:r>
                      <a:r>
                        <a:rPr lang="it-IT" sz="3600" b="1" i="1" dirty="0">
                          <a:latin typeface="Times New Roman"/>
                          <a:ea typeface="Calibri"/>
                          <a:cs typeface="Arial"/>
                        </a:rPr>
                        <a:t>Santo</a:t>
                      </a:r>
                      <a:endParaRPr lang="it-IT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i="1" dirty="0">
                          <a:latin typeface="Times New Roman"/>
                          <a:ea typeface="Calibri"/>
                          <a:cs typeface="Arial"/>
                        </a:rPr>
                        <a:t>Mosso dallo </a:t>
                      </a:r>
                      <a:endParaRPr lang="it-IT" sz="3600" b="1" i="1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i="1" dirty="0" smtClean="0">
                          <a:latin typeface="Times New Roman"/>
                          <a:ea typeface="Calibri"/>
                          <a:cs typeface="Arial"/>
                        </a:rPr>
                        <a:t>Spirito </a:t>
                      </a:r>
                      <a:r>
                        <a:rPr lang="it-IT" sz="3600" b="1" i="1" dirty="0">
                          <a:latin typeface="Times New Roman"/>
                          <a:ea typeface="Calibri"/>
                          <a:cs typeface="Arial"/>
                        </a:rPr>
                        <a:t>Santo</a:t>
                      </a:r>
                      <a:endParaRPr lang="it-IT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2243</Words>
  <Application>Microsoft Office PowerPoint</Application>
  <PresentationFormat>Presentazione su schermo (4:3)</PresentationFormat>
  <Paragraphs>357</Paragraphs>
  <Slides>63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63</vt:i4>
      </vt:variant>
    </vt:vector>
  </HeadingPairs>
  <TitlesOfParts>
    <vt:vector size="64" baseType="lpstr">
      <vt:lpstr>Tema di Office</vt:lpstr>
      <vt:lpstr>I Vangeli della Natività</vt:lpstr>
      <vt:lpstr>Diapositiva 2</vt:lpstr>
      <vt:lpstr>Diapositiva 3</vt:lpstr>
      <vt:lpstr>Diapositiva 4</vt:lpstr>
      <vt:lpstr>Giovanni e Gesù vengono messi in parallelo:</vt:lpstr>
      <vt:lpstr>Ma 2 presentazioni diverse</vt:lpstr>
      <vt:lpstr>Diapositiva 7</vt:lpstr>
      <vt:lpstr>Differenze anche nelle ‘nascite’:</vt:lpstr>
      <vt:lpstr>Ma di nuovo uguale:</vt:lpstr>
      <vt:lpstr>Annuncio a Zaccaria</vt:lpstr>
      <vt:lpstr>I 2 coniugi sono entrambi ‘giusti’</vt:lpstr>
      <vt:lpstr>Le ‘classi’ …</vt:lpstr>
      <vt:lpstr>… nel tempio per fare l’offerta dell’incenso</vt:lpstr>
      <vt:lpstr>Gli apparve …</vt:lpstr>
      <vt:lpstr>la tua preghiera è stata esaudita </vt:lpstr>
      <vt:lpstr>Giovanni = Dio fa grazia</vt:lpstr>
      <vt:lpstr>Diapositiva 17</vt:lpstr>
      <vt:lpstr>Io sono Gabriele</vt:lpstr>
      <vt:lpstr>Struttura del brano</vt:lpstr>
      <vt:lpstr>La scena importante avviene nel tempio</vt:lpstr>
      <vt:lpstr>Diapositiva 21</vt:lpstr>
      <vt:lpstr>Diapositiva 22</vt:lpstr>
      <vt:lpstr>Tutto era già annunciato e Giovanni è il profeta ‘ponte’ tra AT e NT</vt:lpstr>
      <vt:lpstr>Diapositiva 24</vt:lpstr>
      <vt:lpstr>Diapositiva 25</vt:lpstr>
      <vt:lpstr>Il discendente di Davide</vt:lpstr>
      <vt:lpstr>Diapositiva 27</vt:lpstr>
      <vt:lpstr>Diapositiva 28</vt:lpstr>
      <vt:lpstr>Diapositiva 29</vt:lpstr>
      <vt:lpstr>Comunque il n. 14</vt:lpstr>
      <vt:lpstr>Panorama storico</vt:lpstr>
      <vt:lpstr>Gesù, figlio di Davide</vt:lpstr>
      <vt:lpstr>Tamar</vt:lpstr>
      <vt:lpstr>Racab</vt:lpstr>
      <vt:lpstr>Rut</vt:lpstr>
      <vt:lpstr>Betsabea</vt:lpstr>
      <vt:lpstr>Diapositiva 37</vt:lpstr>
      <vt:lpstr>Diapositiva 38</vt:lpstr>
      <vt:lpstr>μνηστευθείσης</vt:lpstr>
      <vt:lpstr>Συνελθεῖν </vt:lpstr>
      <vt:lpstr>εὑρέθη ἐν γαστρὶ ἔχουσα ἐκ πνεύματος ἁγίου</vt:lpstr>
      <vt:lpstr>ἀνὴρ αὐτῆς</vt:lpstr>
      <vt:lpstr>δίκαιος ὢν</vt:lpstr>
      <vt:lpstr>αὐτὴν δειγματίσαι</vt:lpstr>
      <vt:lpstr> … gli apparve in sogno un angelo del Signore </vt:lpstr>
      <vt:lpstr>μὴ φοβηθῇς</vt:lpstr>
      <vt:lpstr>365 volte</vt:lpstr>
      <vt:lpstr>… di prendere con te Maria</vt:lpstr>
      <vt:lpstr>La missione di Gesù</vt:lpstr>
      <vt:lpstr>Anticipazione nell’AT</vt:lpstr>
      <vt:lpstr>καὶ οὐκ ἐγίνωσκεν αὐτὴν</vt:lpstr>
      <vt:lpstr>Diapositiva 52</vt:lpstr>
      <vt:lpstr>Magi giunsero da oriente</vt:lpstr>
      <vt:lpstr>Comunque …</vt:lpstr>
      <vt:lpstr>sorgere la sua stella</vt:lpstr>
      <vt:lpstr>Ogni 805 anni</vt:lpstr>
      <vt:lpstr>Keplero </vt:lpstr>
      <vt:lpstr>In base ai calcoli …</vt:lpstr>
      <vt:lpstr>Diapositiva 59</vt:lpstr>
      <vt:lpstr>Perché Erode …</vt:lpstr>
      <vt:lpstr>La gioia conferma sempre </vt:lpstr>
      <vt:lpstr>Oro incenso e mirra</vt:lpstr>
      <vt:lpstr>Con quale dono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Giusy</dc:creator>
  <cp:lastModifiedBy>Utente</cp:lastModifiedBy>
  <cp:revision>20</cp:revision>
  <dcterms:created xsi:type="dcterms:W3CDTF">2017-11-20T10:49:30Z</dcterms:created>
  <dcterms:modified xsi:type="dcterms:W3CDTF">2017-11-20T15:16:48Z</dcterms:modified>
</cp:coreProperties>
</file>