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A4728E1-28B5-4696-BAE3-BDF5A7763833}" type="datetimeFigureOut">
              <a:rPr lang="it-IT" smtClean="0"/>
              <a:t>02/12/2017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25047CB-6711-4C81-91C0-4DE3A0FCC27F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45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28E1-28B5-4696-BAE3-BDF5A7763833}" type="datetimeFigureOut">
              <a:rPr lang="it-IT" smtClean="0"/>
              <a:t>02/12/2017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047CB-6711-4C81-91C0-4DE3A0FCC2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047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28E1-28B5-4696-BAE3-BDF5A7763833}" type="datetimeFigureOut">
              <a:rPr lang="it-IT" smtClean="0"/>
              <a:t>02/12/2017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047CB-6711-4C81-91C0-4DE3A0FCC27F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573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28E1-28B5-4696-BAE3-BDF5A7763833}" type="datetimeFigureOut">
              <a:rPr lang="it-IT" smtClean="0"/>
              <a:t>02/12/2017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047CB-6711-4C81-91C0-4DE3A0FCC27F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571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28E1-28B5-4696-BAE3-BDF5A7763833}" type="datetimeFigureOut">
              <a:rPr lang="it-IT" smtClean="0"/>
              <a:t>02/12/2017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047CB-6711-4C81-91C0-4DE3A0FCC2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8457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28E1-28B5-4696-BAE3-BDF5A7763833}" type="datetimeFigureOut">
              <a:rPr lang="it-IT" smtClean="0"/>
              <a:t>02/12/2017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047CB-6711-4C81-91C0-4DE3A0FCC27F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368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28E1-28B5-4696-BAE3-BDF5A7763833}" type="datetimeFigureOut">
              <a:rPr lang="it-IT" smtClean="0"/>
              <a:t>02/12/2017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047CB-6711-4C81-91C0-4DE3A0FCC27F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43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28E1-28B5-4696-BAE3-BDF5A7763833}" type="datetimeFigureOut">
              <a:rPr lang="it-IT" smtClean="0"/>
              <a:t>02/12/2017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047CB-6711-4C81-91C0-4DE3A0FCC27F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853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28E1-28B5-4696-BAE3-BDF5A7763833}" type="datetimeFigureOut">
              <a:rPr lang="it-IT" smtClean="0"/>
              <a:t>02/12/2017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047CB-6711-4C81-91C0-4DE3A0FCC27F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57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28E1-28B5-4696-BAE3-BDF5A7763833}" type="datetimeFigureOut">
              <a:rPr lang="it-IT" smtClean="0"/>
              <a:t>02/12/2017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047CB-6711-4C81-91C0-4DE3A0FCC2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029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28E1-28B5-4696-BAE3-BDF5A7763833}" type="datetimeFigureOut">
              <a:rPr lang="it-IT" smtClean="0"/>
              <a:t>02/12/2017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047CB-6711-4C81-91C0-4DE3A0FCC27F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986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28E1-28B5-4696-BAE3-BDF5A7763833}" type="datetimeFigureOut">
              <a:rPr lang="it-IT" smtClean="0"/>
              <a:t>02/12/2017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047CB-6711-4C81-91C0-4DE3A0FCC2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287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28E1-28B5-4696-BAE3-BDF5A7763833}" type="datetimeFigureOut">
              <a:rPr lang="it-IT" smtClean="0"/>
              <a:t>02/12/2017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047CB-6711-4C81-91C0-4DE3A0FCC27F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851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28E1-28B5-4696-BAE3-BDF5A7763833}" type="datetimeFigureOut">
              <a:rPr lang="it-IT" smtClean="0"/>
              <a:t>02/12/2017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047CB-6711-4C81-91C0-4DE3A0FCC27F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65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28E1-28B5-4696-BAE3-BDF5A7763833}" type="datetimeFigureOut">
              <a:rPr lang="it-IT" smtClean="0"/>
              <a:t>02/12/2017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047CB-6711-4C81-91C0-4DE3A0FCC2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09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28E1-28B5-4696-BAE3-BDF5A7763833}" type="datetimeFigureOut">
              <a:rPr lang="it-IT" smtClean="0"/>
              <a:t>02/12/2017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047CB-6711-4C81-91C0-4DE3A0FCC27F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84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28E1-28B5-4696-BAE3-BDF5A7763833}" type="datetimeFigureOut">
              <a:rPr lang="it-IT" smtClean="0"/>
              <a:t>02/12/2017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047CB-6711-4C81-91C0-4DE3A0FCC2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25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4728E1-28B5-4696-BAE3-BDF5A7763833}" type="datetimeFigureOut">
              <a:rPr lang="it-IT" smtClean="0"/>
              <a:t>02/12/2017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5047CB-6711-4C81-91C0-4DE3A0FCC2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85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MUSICA SACRA</a:t>
            </a:r>
            <a:br>
              <a:rPr lang="it-IT" dirty="0" smtClean="0"/>
            </a:br>
            <a:r>
              <a:rPr lang="it-IT" sz="3600" i="1" dirty="0" smtClean="0"/>
              <a:t>il ‘sonoro’ della nostra fede</a:t>
            </a:r>
            <a:endParaRPr lang="it-IT" sz="3600" i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555848"/>
          </a:xfrm>
        </p:spPr>
        <p:txBody>
          <a:bodyPr>
            <a:normAutofit fontScale="77500" lnSpcReduction="20000"/>
          </a:bodyPr>
          <a:lstStyle/>
          <a:p>
            <a:endParaRPr lang="it-IT" dirty="0" smtClean="0"/>
          </a:p>
          <a:p>
            <a:r>
              <a:rPr lang="it-IT" sz="3600" dirty="0" smtClean="0"/>
              <a:t>Sergio Rossini</a:t>
            </a:r>
          </a:p>
          <a:p>
            <a:endParaRPr lang="it-IT" dirty="0" smtClean="0"/>
          </a:p>
          <a:p>
            <a:r>
              <a:rPr lang="it-IT" dirty="0" smtClean="0"/>
              <a:t>Terni, Scuola diocesana di Teologia, 2017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695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1" y="736979"/>
            <a:ext cx="9601196" cy="539086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it-IT" b="1" dirty="0"/>
              <a:t>Messaggi, Lettere e discorsi dei Sommi Pontefici</a:t>
            </a:r>
          </a:p>
          <a:p>
            <a:r>
              <a:rPr lang="it-IT" i="1" dirty="0"/>
              <a:t>Messaggio</a:t>
            </a:r>
            <a:r>
              <a:rPr lang="it-IT" dirty="0"/>
              <a:t> agli artisti, Paolo VI, 1965.</a:t>
            </a:r>
          </a:p>
          <a:p>
            <a:r>
              <a:rPr lang="it-IT" i="1" dirty="0"/>
              <a:t>Lettera</a:t>
            </a:r>
            <a:r>
              <a:rPr lang="it-IT" dirty="0"/>
              <a:t> agli Artisti, Giovanni Paolo II, 1999.</a:t>
            </a:r>
          </a:p>
          <a:p>
            <a:r>
              <a:rPr lang="it-IT" i="1" dirty="0"/>
              <a:t>Saluto</a:t>
            </a:r>
            <a:r>
              <a:rPr lang="it-IT" dirty="0"/>
              <a:t> per l’inaugurazione dell’organo delle </a:t>
            </a:r>
            <a:r>
              <a:rPr lang="it-IT" i="1" dirty="0"/>
              <a:t>Alte </a:t>
            </a:r>
            <a:r>
              <a:rPr lang="it-IT" i="1" dirty="0" err="1"/>
              <a:t>Kapelle</a:t>
            </a:r>
            <a:r>
              <a:rPr lang="it-IT" dirty="0"/>
              <a:t> di Regensburg, Benedetto XVI 2006.</a:t>
            </a:r>
          </a:p>
          <a:p>
            <a:r>
              <a:rPr lang="it-IT" i="1" dirty="0"/>
              <a:t>Discorso</a:t>
            </a:r>
            <a:r>
              <a:rPr lang="it-IT" dirty="0"/>
              <a:t> alla Fondazione Domenico Bartolucci, Benedetto XVI, 2006.</a:t>
            </a:r>
          </a:p>
          <a:p>
            <a:r>
              <a:rPr lang="it-IT" i="1" dirty="0"/>
              <a:t>Discorso</a:t>
            </a:r>
            <a:r>
              <a:rPr lang="it-IT" dirty="0"/>
              <a:t> in occasione della Visita Pastorale al PIMS, Benedetto XVI, 2007.</a:t>
            </a:r>
          </a:p>
          <a:p>
            <a:r>
              <a:rPr lang="it-IT" i="1" dirty="0"/>
              <a:t>Catechesi</a:t>
            </a:r>
            <a:r>
              <a:rPr lang="it-IT" dirty="0"/>
              <a:t> su Romano il Melode, Benedetto XVI 2008.</a:t>
            </a:r>
          </a:p>
          <a:p>
            <a:r>
              <a:rPr lang="it-IT" i="1" dirty="0"/>
              <a:t>Lettera</a:t>
            </a:r>
            <a:r>
              <a:rPr lang="it-IT" dirty="0"/>
              <a:t> al </a:t>
            </a:r>
            <a:r>
              <a:rPr lang="it-IT" dirty="0" err="1"/>
              <a:t>Card.Grocholevski</a:t>
            </a:r>
            <a:r>
              <a:rPr lang="it-IT" dirty="0"/>
              <a:t> per il 100° anniversario del PIMS, Benedetto XVI, 2011.</a:t>
            </a:r>
          </a:p>
          <a:p>
            <a:r>
              <a:rPr lang="it-IT" i="1" dirty="0"/>
              <a:t>Discorso</a:t>
            </a:r>
            <a:r>
              <a:rPr lang="it-IT" dirty="0"/>
              <a:t> ai membri dell’AISC, Benedetto XVI, 2012.</a:t>
            </a:r>
          </a:p>
          <a:p>
            <a:r>
              <a:rPr lang="it-IT" i="1" dirty="0"/>
              <a:t>Discorso </a:t>
            </a:r>
            <a:r>
              <a:rPr lang="it-IT" dirty="0"/>
              <a:t>di ringraziamento da parte del Papa emerito in occasione di un dottorato </a:t>
            </a:r>
            <a:r>
              <a:rPr lang="it-IT" i="1" dirty="0"/>
              <a:t>honoris causa</a:t>
            </a:r>
            <a:r>
              <a:rPr lang="it-IT" dirty="0"/>
              <a:t>, 2015.</a:t>
            </a:r>
          </a:p>
          <a:p>
            <a:r>
              <a:rPr lang="it-IT" i="1" dirty="0"/>
              <a:t>Discorso</a:t>
            </a:r>
            <a:r>
              <a:rPr lang="it-IT" dirty="0"/>
              <a:t> di ringraziamento ai partecipanti al convegno Internazionale sulla Musica Sacra a 50 anni da </a:t>
            </a:r>
            <a:r>
              <a:rPr lang="it-IT" i="1" dirty="0" err="1"/>
              <a:t>Musicam</a:t>
            </a:r>
            <a:r>
              <a:rPr lang="it-IT" i="1" dirty="0"/>
              <a:t> </a:t>
            </a:r>
            <a:r>
              <a:rPr lang="it-IT" i="1" dirty="0" err="1"/>
              <a:t>sacram</a:t>
            </a:r>
            <a:r>
              <a:rPr lang="it-IT" dirty="0"/>
              <a:t>, Francesco, 2017.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4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1" y="709684"/>
            <a:ext cx="9601196" cy="5459104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it-IT" b="1" dirty="0"/>
              <a:t>Rituali</a:t>
            </a:r>
          </a:p>
          <a:p>
            <a:r>
              <a:rPr lang="it-IT" i="1" dirty="0"/>
              <a:t>Melodie per il rito della Messa e altri riti</a:t>
            </a:r>
            <a:r>
              <a:rPr lang="it-IT" dirty="0"/>
              <a:t>, CEI, 1993.</a:t>
            </a:r>
          </a:p>
          <a:p>
            <a:r>
              <a:rPr lang="it-IT" i="1" dirty="0"/>
              <a:t>Ordinamento Generale del Lezionario Romano</a:t>
            </a:r>
            <a:r>
              <a:rPr lang="it-IT" dirty="0"/>
              <a:t>, CEI, 1981.</a:t>
            </a:r>
          </a:p>
          <a:p>
            <a:r>
              <a:rPr lang="it-IT" i="1" dirty="0"/>
              <a:t>Ordinamento Generale del Messale Romano</a:t>
            </a:r>
            <a:r>
              <a:rPr lang="it-IT" dirty="0"/>
              <a:t>, CEI, 2004.</a:t>
            </a:r>
          </a:p>
          <a:p>
            <a:r>
              <a:rPr lang="it-IT" i="1" dirty="0"/>
              <a:t>Principi e Norme per la Liturgia delle Ore</a:t>
            </a:r>
            <a:r>
              <a:rPr lang="it-IT" dirty="0"/>
              <a:t>, CEI, 1970.</a:t>
            </a:r>
          </a:p>
          <a:p>
            <a:r>
              <a:rPr lang="it-IT" i="1" dirty="0"/>
              <a:t>Rito del Matrimonio</a:t>
            </a:r>
            <a:r>
              <a:rPr lang="it-IT" dirty="0"/>
              <a:t>, CEI, 2004.</a:t>
            </a:r>
          </a:p>
          <a:p>
            <a:r>
              <a:rPr lang="it-IT" i="1" dirty="0"/>
              <a:t>Rito della Confermazione</a:t>
            </a:r>
            <a:r>
              <a:rPr lang="it-IT" dirty="0"/>
              <a:t>, CEI, 1972.</a:t>
            </a:r>
          </a:p>
          <a:p>
            <a:r>
              <a:rPr lang="it-IT" i="1" dirty="0"/>
              <a:t>Rito delle esequie</a:t>
            </a:r>
            <a:r>
              <a:rPr lang="it-IT" dirty="0"/>
              <a:t>, CEI, 2012.</a:t>
            </a:r>
          </a:p>
          <a:p>
            <a:r>
              <a:rPr lang="it-IT" i="1" dirty="0"/>
              <a:t>Rito per l’Iniziazione Cristiana degli Adulti</a:t>
            </a:r>
            <a:r>
              <a:rPr lang="it-IT" dirty="0"/>
              <a:t>, CEI, 1978.</a:t>
            </a:r>
          </a:p>
          <a:p>
            <a:r>
              <a:rPr lang="it-IT" i="1" dirty="0"/>
              <a:t>Rituale per la Comunione fuori della Messa e il Culto Eucaristico</a:t>
            </a:r>
            <a:r>
              <a:rPr lang="it-IT" dirty="0"/>
              <a:t>, CEI, 1980.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8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1" y="586854"/>
            <a:ext cx="9601196" cy="565017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it-IT" b="1" dirty="0"/>
              <a:t>Bibliografia specifica </a:t>
            </a:r>
          </a:p>
          <a:p>
            <a:r>
              <a:rPr lang="it-IT" sz="3600" cap="small" dirty="0"/>
              <a:t>Donella V.</a:t>
            </a:r>
            <a:r>
              <a:rPr lang="it-IT" sz="3600" dirty="0"/>
              <a:t>, </a:t>
            </a:r>
            <a:r>
              <a:rPr lang="it-IT" sz="3600" i="1" dirty="0"/>
              <a:t>La musica nella liturgia dal Concilio Vaticano II ad oggi</a:t>
            </a:r>
            <a:r>
              <a:rPr lang="it-IT" sz="3600" dirty="0"/>
              <a:t>, Fede &amp; Cultura, Verona, 2012.</a:t>
            </a:r>
          </a:p>
          <a:p>
            <a:r>
              <a:rPr lang="it-IT" sz="3600" cap="small" dirty="0" err="1"/>
              <a:t>Gélineau</a:t>
            </a:r>
            <a:r>
              <a:rPr lang="it-IT" sz="3600" cap="small" dirty="0"/>
              <a:t> J.</a:t>
            </a:r>
            <a:r>
              <a:rPr lang="it-IT" sz="3600" dirty="0"/>
              <a:t>, </a:t>
            </a:r>
            <a:r>
              <a:rPr lang="it-IT" sz="3600" i="1" dirty="0"/>
              <a:t>I canti della Messa</a:t>
            </a:r>
            <a:r>
              <a:rPr lang="it-IT" sz="3600" dirty="0"/>
              <a:t>, Edizioni Messaggero, Padova, 2004.</a:t>
            </a:r>
          </a:p>
          <a:p>
            <a:r>
              <a:rPr lang="it-IT" sz="3600" cap="small" dirty="0" err="1"/>
              <a:t>Hourlier</a:t>
            </a:r>
            <a:r>
              <a:rPr lang="it-IT" sz="3600" cap="small" dirty="0"/>
              <a:t> J.</a:t>
            </a:r>
            <a:r>
              <a:rPr lang="it-IT" sz="3600" dirty="0"/>
              <a:t>, </a:t>
            </a:r>
            <a:r>
              <a:rPr lang="it-IT" sz="3600" i="1" dirty="0" err="1"/>
              <a:t>Spiritualité</a:t>
            </a:r>
            <a:r>
              <a:rPr lang="it-IT" sz="3600" i="1" dirty="0"/>
              <a:t> </a:t>
            </a:r>
            <a:r>
              <a:rPr lang="it-IT" sz="3600" i="1" dirty="0" err="1"/>
              <a:t>du</a:t>
            </a:r>
            <a:r>
              <a:rPr lang="it-IT" sz="3600" i="1" dirty="0"/>
              <a:t> </a:t>
            </a:r>
            <a:r>
              <a:rPr lang="it-IT" sz="3600" i="1" dirty="0" err="1"/>
              <a:t>chant</a:t>
            </a:r>
            <a:r>
              <a:rPr lang="it-IT" sz="3600" i="1" dirty="0"/>
              <a:t> </a:t>
            </a:r>
            <a:r>
              <a:rPr lang="it-IT" sz="3600" i="1" dirty="0" err="1"/>
              <a:t>grégorien</a:t>
            </a:r>
            <a:r>
              <a:rPr lang="it-IT" sz="3600" dirty="0"/>
              <a:t>, </a:t>
            </a:r>
            <a:r>
              <a:rPr lang="it-IT" sz="3600" dirty="0" err="1"/>
              <a:t>Abbaye</a:t>
            </a:r>
            <a:r>
              <a:rPr lang="it-IT" sz="3600" dirty="0"/>
              <a:t> Saint Pierre, </a:t>
            </a:r>
            <a:r>
              <a:rPr lang="it-IT" sz="3600" dirty="0" err="1"/>
              <a:t>Solesmes</a:t>
            </a:r>
            <a:r>
              <a:rPr lang="it-IT" sz="3600" dirty="0"/>
              <a:t>, 1985.</a:t>
            </a:r>
          </a:p>
          <a:p>
            <a:r>
              <a:rPr lang="it-IT" sz="3600" cap="small" dirty="0"/>
              <a:t>Liberto G.</a:t>
            </a:r>
            <a:r>
              <a:rPr lang="it-IT" sz="3600" dirty="0"/>
              <a:t>, </a:t>
            </a:r>
            <a:r>
              <a:rPr lang="it-IT" sz="3600" i="1" dirty="0"/>
              <a:t>Cantare il Mistero</a:t>
            </a:r>
            <a:r>
              <a:rPr lang="it-IT" sz="3600" dirty="0"/>
              <a:t>, </a:t>
            </a:r>
            <a:r>
              <a:rPr lang="it-IT" sz="3600" dirty="0" err="1"/>
              <a:t>Feeria</a:t>
            </a:r>
            <a:r>
              <a:rPr lang="it-IT" sz="3600" dirty="0"/>
              <a:t>, Panzano in Chianti (FI), 2004.</a:t>
            </a:r>
          </a:p>
          <a:p>
            <a:r>
              <a:rPr lang="it-IT" sz="3600" cap="small" dirty="0"/>
              <a:t>Liberto G.</a:t>
            </a:r>
            <a:r>
              <a:rPr lang="it-IT" sz="3600" dirty="0"/>
              <a:t>, </a:t>
            </a:r>
            <a:r>
              <a:rPr lang="it-IT" sz="3600" i="1" dirty="0"/>
              <a:t>Parola fatta canto</a:t>
            </a:r>
            <a:r>
              <a:rPr lang="it-IT" sz="3600" dirty="0"/>
              <a:t>, LEV, Roma, 2008.</a:t>
            </a:r>
          </a:p>
          <a:p>
            <a:r>
              <a:rPr lang="it-IT" sz="3600" cap="small" dirty="0" err="1"/>
              <a:t>Micunco</a:t>
            </a:r>
            <a:r>
              <a:rPr lang="it-IT" sz="3600" cap="small" dirty="0"/>
              <a:t> G</a:t>
            </a:r>
            <a:r>
              <a:rPr lang="it-IT" sz="3600" dirty="0"/>
              <a:t>., </a:t>
            </a:r>
            <a:r>
              <a:rPr lang="it-IT" sz="3600" i="1" dirty="0"/>
              <a:t>Il cantico nuovo. Musica e canto nel Nuovo Testamento</a:t>
            </a:r>
            <a:r>
              <a:rPr lang="it-IT" sz="3600" dirty="0"/>
              <a:t>, Stilo, Bari, 2008.</a:t>
            </a:r>
          </a:p>
          <a:p>
            <a:r>
              <a:rPr lang="it-IT" sz="3600" cap="small" dirty="0"/>
              <a:t>Parisi A.,</a:t>
            </a:r>
            <a:r>
              <a:rPr lang="it-IT" sz="3600" dirty="0"/>
              <a:t> </a:t>
            </a:r>
            <a:r>
              <a:rPr lang="it-IT" sz="3600" i="1" dirty="0"/>
              <a:t>Un cuor solo. I ministeri a servizio del canto nell’assemblea liturgica</a:t>
            </a:r>
            <a:r>
              <a:rPr lang="it-IT" sz="3600" dirty="0"/>
              <a:t>, Stilo, Bari, 2007.</a:t>
            </a:r>
          </a:p>
          <a:p>
            <a:r>
              <a:rPr lang="it-IT" sz="3600" cap="small" dirty="0"/>
              <a:t>Piqué i Collado J.A.</a:t>
            </a:r>
            <a:r>
              <a:rPr lang="it-IT" sz="3600" dirty="0"/>
              <a:t>, </a:t>
            </a:r>
            <a:r>
              <a:rPr lang="it-IT" sz="3600" i="1" dirty="0"/>
              <a:t>Teologia e musica</a:t>
            </a:r>
            <a:r>
              <a:rPr lang="it-IT" sz="3600" dirty="0"/>
              <a:t>, San Paolo, Roma, 2013.</a:t>
            </a:r>
          </a:p>
          <a:p>
            <a:r>
              <a:rPr lang="it-IT" sz="3600" cap="small" dirty="0" err="1"/>
              <a:t>Rainoldi</a:t>
            </a:r>
            <a:r>
              <a:rPr lang="it-IT" sz="3600" cap="small" dirty="0"/>
              <a:t> F</a:t>
            </a:r>
            <a:r>
              <a:rPr lang="it-IT" sz="3600" dirty="0"/>
              <a:t>., </a:t>
            </a:r>
            <a:r>
              <a:rPr lang="it-IT" sz="3600" i="1" dirty="0" err="1"/>
              <a:t>Psallite</a:t>
            </a:r>
            <a:r>
              <a:rPr lang="it-IT" sz="3600" i="1" dirty="0"/>
              <a:t> </a:t>
            </a:r>
            <a:r>
              <a:rPr lang="it-IT" sz="3600" i="1" dirty="0" err="1"/>
              <a:t>sapienter</a:t>
            </a:r>
            <a:r>
              <a:rPr lang="it-IT" sz="3600" i="1" dirty="0"/>
              <a:t>. Note storico liturgiche</a:t>
            </a:r>
            <a:r>
              <a:rPr lang="it-IT" sz="3600" dirty="0"/>
              <a:t>, CLV, Roma, 1999.</a:t>
            </a:r>
          </a:p>
          <a:p>
            <a:r>
              <a:rPr lang="it-IT" sz="3600" cap="small" dirty="0"/>
              <a:t>Rampazzo F.-Canova M.-</a:t>
            </a:r>
            <a:r>
              <a:rPr lang="it-IT" sz="3600" cap="small" dirty="0" err="1"/>
              <a:t>Durighello</a:t>
            </a:r>
            <a:r>
              <a:rPr lang="it-IT" sz="3600" cap="small" dirty="0"/>
              <a:t> G.</a:t>
            </a:r>
            <a:r>
              <a:rPr lang="it-IT" sz="3600" dirty="0"/>
              <a:t>, </a:t>
            </a:r>
            <a:r>
              <a:rPr lang="it-IT" sz="3600" i="1" dirty="0"/>
              <a:t>Cantare la liturgia </a:t>
            </a:r>
            <a:r>
              <a:rPr lang="it-IT" sz="3600" dirty="0"/>
              <a:t>(in due voll.), Edizioni Messaggero, Padova, 2002.</a:t>
            </a:r>
          </a:p>
          <a:p>
            <a:r>
              <a:rPr lang="it-IT" sz="3600" cap="small" dirty="0"/>
              <a:t>Ratzinger J., </a:t>
            </a:r>
            <a:r>
              <a:rPr lang="it-IT" sz="3600" i="1" dirty="0"/>
              <a:t>Cantate al Signore un canto nuovo</a:t>
            </a:r>
            <a:r>
              <a:rPr lang="it-IT" sz="3600" dirty="0"/>
              <a:t>, </a:t>
            </a:r>
            <a:r>
              <a:rPr lang="it-IT" sz="3600" dirty="0" err="1"/>
              <a:t>Jaca</a:t>
            </a:r>
            <a:r>
              <a:rPr lang="it-IT" sz="3600" dirty="0"/>
              <a:t> Book, Milano, 1996.</a:t>
            </a:r>
          </a:p>
          <a:p>
            <a:r>
              <a:rPr lang="it-IT" sz="3600" cap="small" dirty="0"/>
              <a:t>Ratzinger J</a:t>
            </a:r>
            <a:r>
              <a:rPr lang="it-IT" sz="3600" dirty="0"/>
              <a:t>., </a:t>
            </a:r>
            <a:r>
              <a:rPr lang="it-IT" sz="3600" i="1" dirty="0"/>
              <a:t>La festa della fede</a:t>
            </a:r>
            <a:r>
              <a:rPr lang="it-IT" sz="3600" cap="small" dirty="0"/>
              <a:t>, </a:t>
            </a:r>
            <a:r>
              <a:rPr lang="it-IT" sz="3600" dirty="0" err="1"/>
              <a:t>Jaca</a:t>
            </a:r>
            <a:r>
              <a:rPr lang="it-IT" sz="3600" dirty="0"/>
              <a:t> Book, Milano, 1984</a:t>
            </a:r>
            <a:r>
              <a:rPr lang="it-IT" sz="3600" baseline="30000" dirty="0"/>
              <a:t>4</a:t>
            </a:r>
            <a:r>
              <a:rPr lang="it-IT" sz="3600" dirty="0"/>
              <a:t>.</a:t>
            </a:r>
          </a:p>
          <a:p>
            <a:r>
              <a:rPr lang="it-IT" sz="3600" cap="small" dirty="0" smtClean="0"/>
              <a:t>Ravasi </a:t>
            </a:r>
            <a:r>
              <a:rPr lang="it-IT" sz="3600" cap="small" dirty="0"/>
              <a:t>G.-Turoldo D.M</a:t>
            </a:r>
            <a:r>
              <a:rPr lang="it-IT" sz="3600" dirty="0"/>
              <a:t>., </a:t>
            </a:r>
            <a:r>
              <a:rPr lang="it-IT" sz="3600" i="1" dirty="0"/>
              <a:t>Il canto della rana</a:t>
            </a:r>
            <a:r>
              <a:rPr lang="it-IT" sz="3600" dirty="0"/>
              <a:t>, Piemme, Casale Monferrato, 2003.</a:t>
            </a:r>
          </a:p>
          <a:p>
            <a:r>
              <a:rPr lang="it-IT" sz="3600" cap="small" dirty="0" err="1"/>
              <a:t>Ruaro</a:t>
            </a:r>
            <a:r>
              <a:rPr lang="it-IT" sz="3600" cap="small" dirty="0"/>
              <a:t> P</a:t>
            </a:r>
            <a:r>
              <a:rPr lang="it-IT" sz="3600" dirty="0"/>
              <a:t>. (a cura)</a:t>
            </a:r>
            <a:r>
              <a:rPr lang="it-IT" sz="3600" cap="small" dirty="0"/>
              <a:t>, </a:t>
            </a:r>
            <a:r>
              <a:rPr lang="it-IT" sz="3600" i="1" dirty="0"/>
              <a:t>Cantare la nostra salvezza</a:t>
            </a:r>
            <a:r>
              <a:rPr lang="it-IT" sz="3600" dirty="0"/>
              <a:t>, Edizioni Messaggero, Padova, 2002.</a:t>
            </a:r>
          </a:p>
          <a:p>
            <a:r>
              <a:rPr lang="it-IT" sz="3600" cap="small" dirty="0"/>
              <a:t>Zorzi A</a:t>
            </a:r>
            <a:r>
              <a:rPr lang="it-IT" sz="3600" dirty="0"/>
              <a:t>., </a:t>
            </a:r>
            <a:r>
              <a:rPr lang="it-IT" sz="3600" i="1" dirty="0"/>
              <a:t>Introduzione al canto gregoriano</a:t>
            </a:r>
            <a:r>
              <a:rPr lang="it-IT" sz="3600" dirty="0"/>
              <a:t>, Edizioni Pro Musica e Arte Sacra, Roma 2007.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158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</a:t>
            </a:r>
            <a:r>
              <a:rPr lang="it-IT" dirty="0"/>
              <a:t>S</a:t>
            </a:r>
            <a:r>
              <a:rPr lang="it-IT" dirty="0" smtClean="0"/>
              <a:t>acra Bibbia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84561"/>
          </a:xfrm>
        </p:spPr>
        <p:txBody>
          <a:bodyPr/>
          <a:lstStyle/>
          <a:p>
            <a:r>
              <a:rPr lang="it-IT" dirty="0" smtClean="0"/>
              <a:t>(</a:t>
            </a:r>
            <a:r>
              <a:rPr lang="it-IT" dirty="0" err="1" smtClean="0"/>
              <a:t>Gen</a:t>
            </a:r>
            <a:r>
              <a:rPr lang="it-IT" dirty="0" smtClean="0"/>
              <a:t> 1, 1.3) </a:t>
            </a:r>
            <a:r>
              <a:rPr lang="it-IT" dirty="0"/>
              <a:t> In principio Dio creò il cielo e la terra. </a:t>
            </a:r>
            <a:r>
              <a:rPr lang="it-IT" b="1" dirty="0" smtClean="0"/>
              <a:t>3</a:t>
            </a:r>
            <a:r>
              <a:rPr lang="it-IT" dirty="0"/>
              <a:t> Dio </a:t>
            </a:r>
            <a:r>
              <a:rPr lang="it-IT" b="1" dirty="0"/>
              <a:t>disse</a:t>
            </a:r>
            <a:r>
              <a:rPr lang="it-IT" dirty="0"/>
              <a:t>: «Sia la luce!». E la luce fu</a:t>
            </a:r>
            <a:r>
              <a:rPr lang="it-IT" dirty="0" smtClean="0"/>
              <a:t>. </a:t>
            </a:r>
          </a:p>
          <a:p>
            <a:r>
              <a:rPr lang="it-IT" dirty="0" smtClean="0"/>
              <a:t>(</a:t>
            </a:r>
            <a:r>
              <a:rPr lang="it-IT" dirty="0" err="1" smtClean="0"/>
              <a:t>Gv</a:t>
            </a:r>
            <a:r>
              <a:rPr lang="it-IT" dirty="0" smtClean="0"/>
              <a:t> 1, 1.3)</a:t>
            </a:r>
            <a:r>
              <a:rPr lang="it-IT" dirty="0"/>
              <a:t> In principio era il </a:t>
            </a:r>
            <a:r>
              <a:rPr lang="it-IT" b="1" dirty="0" smtClean="0"/>
              <a:t>Verbo</a:t>
            </a:r>
            <a:r>
              <a:rPr lang="it-IT" dirty="0" smtClean="0"/>
              <a:t>, il </a:t>
            </a:r>
            <a:r>
              <a:rPr lang="it-IT" dirty="0"/>
              <a:t>Verbo era presso </a:t>
            </a:r>
            <a:r>
              <a:rPr lang="it-IT" dirty="0" smtClean="0"/>
              <a:t>Dio e </a:t>
            </a:r>
            <a:r>
              <a:rPr lang="it-IT" dirty="0"/>
              <a:t>il Verbo era Dio</a:t>
            </a:r>
            <a:r>
              <a:rPr lang="it-IT" dirty="0" smtClean="0"/>
              <a:t>. </a:t>
            </a:r>
            <a:r>
              <a:rPr lang="it-IT" b="1" dirty="0"/>
              <a:t>3 </a:t>
            </a:r>
            <a:r>
              <a:rPr lang="it-IT" dirty="0" smtClean="0"/>
              <a:t>tutto </a:t>
            </a:r>
            <a:r>
              <a:rPr lang="it-IT" dirty="0"/>
              <a:t>è stato fatto per mezzo di </a:t>
            </a:r>
            <a:r>
              <a:rPr lang="it-IT" dirty="0" smtClean="0"/>
              <a:t>lui, e </a:t>
            </a:r>
            <a:r>
              <a:rPr lang="it-IT" dirty="0"/>
              <a:t>senza di lui niente è stato fatto di tutto ciò che </a:t>
            </a:r>
            <a:r>
              <a:rPr lang="it-IT" dirty="0" smtClean="0"/>
              <a:t>esiste.</a:t>
            </a:r>
          </a:p>
          <a:p>
            <a:r>
              <a:rPr lang="it-IT" dirty="0" smtClean="0"/>
              <a:t>(Pr 8, 30-31) </a:t>
            </a:r>
            <a:r>
              <a:rPr lang="it-IT" dirty="0"/>
              <a:t>allora io ero con lui come </a:t>
            </a:r>
            <a:r>
              <a:rPr lang="it-IT" dirty="0" smtClean="0"/>
              <a:t>fanciullo/ architetto/consigliere / </a:t>
            </a:r>
            <a:r>
              <a:rPr lang="it-IT" b="1" dirty="0" smtClean="0"/>
              <a:t>armonia </a:t>
            </a:r>
            <a:r>
              <a:rPr lang="it-IT" dirty="0" smtClean="0"/>
              <a:t>ed </a:t>
            </a:r>
            <a:r>
              <a:rPr lang="it-IT" dirty="0"/>
              <a:t>ero la sua delizia ogni </a:t>
            </a:r>
            <a:r>
              <a:rPr lang="it-IT" dirty="0" smtClean="0"/>
              <a:t>giorno, dilettandomi </a:t>
            </a:r>
            <a:r>
              <a:rPr lang="it-IT" dirty="0"/>
              <a:t>davanti a lui in ogni </a:t>
            </a:r>
            <a:r>
              <a:rPr lang="it-IT" dirty="0" smtClean="0"/>
              <a:t>istante.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364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«</a:t>
            </a:r>
            <a:r>
              <a:rPr lang="it-IT" i="1" dirty="0" smtClean="0"/>
              <a:t>dolce libro dei salmi</a:t>
            </a:r>
            <a:r>
              <a:rPr lang="it-IT" dirty="0" smtClean="0"/>
              <a:t>» </a:t>
            </a:r>
            <a:r>
              <a:rPr lang="it-IT" sz="3200" dirty="0" smtClean="0"/>
              <a:t>(S. Ambrogio)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i="1" dirty="0" err="1" smtClean="0"/>
              <a:t>Psalmòs</a:t>
            </a:r>
            <a:r>
              <a:rPr lang="it-IT" i="1" dirty="0" smtClean="0"/>
              <a:t> </a:t>
            </a:r>
            <a:r>
              <a:rPr lang="it-IT" dirty="0" smtClean="0"/>
              <a:t>(Lamenti, Suppliche, Ringraziamenti, Glorificazioni)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Salmo 33: «Cantate al Signore un </a:t>
            </a:r>
            <a:r>
              <a:rPr lang="it-IT" dirty="0"/>
              <a:t>c</a:t>
            </a:r>
            <a:r>
              <a:rPr lang="it-IT" dirty="0" smtClean="0"/>
              <a:t>anto nuovo, </a:t>
            </a:r>
            <a:r>
              <a:rPr lang="it-IT" b="1" dirty="0" smtClean="0"/>
              <a:t>con arte </a:t>
            </a:r>
            <a:r>
              <a:rPr lang="it-IT" dirty="0" smtClean="0"/>
              <a:t>suonate la cetra ed acclamate»;</a:t>
            </a:r>
          </a:p>
          <a:p>
            <a:pPr marL="0" indent="0">
              <a:buNone/>
            </a:pPr>
            <a:r>
              <a:rPr lang="it-IT" dirty="0" smtClean="0"/>
              <a:t>Il </a:t>
            </a:r>
            <a:r>
              <a:rPr lang="it-IT" b="1" dirty="0" smtClean="0"/>
              <a:t>coro cosmico</a:t>
            </a:r>
            <a:r>
              <a:rPr lang="it-IT" dirty="0"/>
              <a:t> </a:t>
            </a:r>
            <a:r>
              <a:rPr lang="it-IT" dirty="0" smtClean="0"/>
              <a:t>guidato dall’uomo del salmo 148;</a:t>
            </a:r>
          </a:p>
          <a:p>
            <a:pPr marL="0" indent="0">
              <a:buNone/>
            </a:pPr>
            <a:r>
              <a:rPr lang="it-IT" dirty="0" smtClean="0"/>
              <a:t>Salmo 149: «</a:t>
            </a:r>
            <a:r>
              <a:rPr lang="it-IT" b="1" dirty="0"/>
              <a:t>Cantate al Signore un canto </a:t>
            </a:r>
            <a:r>
              <a:rPr lang="it-IT" b="1" dirty="0" smtClean="0"/>
              <a:t>nuovo</a:t>
            </a:r>
            <a:r>
              <a:rPr lang="it-IT" dirty="0" smtClean="0"/>
              <a:t>; la </a:t>
            </a:r>
            <a:r>
              <a:rPr lang="it-IT" dirty="0"/>
              <a:t>sua lode nell'assemblea dei </a:t>
            </a:r>
            <a:r>
              <a:rPr lang="it-IT" dirty="0" smtClean="0"/>
              <a:t>fedeli»;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011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</a:t>
            </a:r>
            <a:r>
              <a:rPr lang="it-IT" i="1" dirty="0" smtClean="0"/>
              <a:t>Nuovo</a:t>
            </a:r>
            <a:r>
              <a:rPr lang="it-IT" dirty="0" smtClean="0"/>
              <a:t> Testamento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21038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Vangeli (Cantici del </a:t>
            </a:r>
            <a:r>
              <a:rPr lang="it-IT" i="1" dirty="0" smtClean="0"/>
              <a:t>Benedictus</a:t>
            </a:r>
            <a:r>
              <a:rPr lang="it-IT" dirty="0" smtClean="0"/>
              <a:t>, del </a:t>
            </a:r>
            <a:r>
              <a:rPr lang="it-IT" i="1" dirty="0" smtClean="0"/>
              <a:t>Magnificat</a:t>
            </a:r>
            <a:r>
              <a:rPr lang="it-IT" dirty="0" smtClean="0"/>
              <a:t>, del </a:t>
            </a:r>
            <a:r>
              <a:rPr lang="it-IT" i="1" dirty="0" err="1" smtClean="0"/>
              <a:t>Nunc</a:t>
            </a:r>
            <a:r>
              <a:rPr lang="it-IT" i="1" dirty="0" smtClean="0"/>
              <a:t> </a:t>
            </a:r>
            <a:r>
              <a:rPr lang="it-IT" i="1" dirty="0" err="1" smtClean="0"/>
              <a:t>Dimittis</a:t>
            </a:r>
            <a:r>
              <a:rPr lang="it-IT" dirty="0" smtClean="0"/>
              <a:t>) di Lc 1 e 2;</a:t>
            </a:r>
          </a:p>
          <a:p>
            <a:r>
              <a:rPr lang="it-IT" dirty="0" smtClean="0"/>
              <a:t>Atti degli Apostoli: letizia «</a:t>
            </a:r>
            <a:r>
              <a:rPr lang="it-IT" i="1" dirty="0" smtClean="0"/>
              <a:t>en </a:t>
            </a:r>
            <a:r>
              <a:rPr lang="it-IT" i="1" dirty="0" err="1" smtClean="0"/>
              <a:t>aggalliasei</a:t>
            </a:r>
            <a:r>
              <a:rPr lang="it-IT" dirty="0" smtClean="0"/>
              <a:t>» (2,46); inni in carcere (16, 25);</a:t>
            </a:r>
          </a:p>
          <a:p>
            <a:r>
              <a:rPr lang="it-IT" dirty="0" smtClean="0"/>
              <a:t>Paolo e le sue </a:t>
            </a:r>
            <a:r>
              <a:rPr lang="it-IT" i="1" dirty="0" smtClean="0"/>
              <a:t>Lettere</a:t>
            </a:r>
            <a:r>
              <a:rPr lang="it-IT" dirty="0" smtClean="0"/>
              <a:t>: menzione continua: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/>
              <a:t>«</a:t>
            </a:r>
            <a:r>
              <a:rPr lang="it-IT" dirty="0"/>
              <a:t>La parola di Cristo dimori tra voi abbondantemente; ammaestratevi e ammonitevi con ogni sapienza, </a:t>
            </a:r>
            <a:r>
              <a:rPr lang="it-IT" b="1" dirty="0"/>
              <a:t>cantando a Dio di cuore</a:t>
            </a:r>
            <a:r>
              <a:rPr lang="it-IT" dirty="0"/>
              <a:t> e </a:t>
            </a:r>
            <a:r>
              <a:rPr lang="it-IT" b="1" dirty="0"/>
              <a:t>con gratitudine </a:t>
            </a:r>
            <a:r>
              <a:rPr lang="it-IT" b="1" dirty="0" smtClean="0"/>
              <a:t>salmi </a:t>
            </a:r>
            <a:r>
              <a:rPr lang="it-IT" dirty="0"/>
              <a:t>(canto e vibrazione di corde sonore</a:t>
            </a:r>
            <a:r>
              <a:rPr lang="it-IT" dirty="0" smtClean="0"/>
              <a:t>), </a:t>
            </a:r>
            <a:r>
              <a:rPr lang="it-IT" b="1" dirty="0" smtClean="0"/>
              <a:t>inni</a:t>
            </a:r>
            <a:r>
              <a:rPr lang="it-IT" dirty="0" smtClean="0"/>
              <a:t> (canto celebrato extrabiblico) </a:t>
            </a:r>
            <a:r>
              <a:rPr lang="it-IT" dirty="0"/>
              <a:t>e </a:t>
            </a:r>
            <a:r>
              <a:rPr lang="it-IT" b="1" dirty="0"/>
              <a:t>cantici </a:t>
            </a:r>
            <a:r>
              <a:rPr lang="it-IT" b="1" dirty="0" smtClean="0"/>
              <a:t>spirituali </a:t>
            </a:r>
            <a:r>
              <a:rPr lang="it-IT" dirty="0" smtClean="0"/>
              <a:t>(canti poetici non </a:t>
            </a:r>
            <a:r>
              <a:rPr lang="it-IT" dirty="0" err="1" smtClean="0"/>
              <a:t>salmici</a:t>
            </a:r>
            <a:r>
              <a:rPr lang="it-IT" dirty="0" smtClean="0"/>
              <a:t>)» (Col 3, 16)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 smtClean="0"/>
              <a:t>Apocalisse: (i quattro esseri viventi e i 24 vegliardi) «davanti all’Agnello cantano un canto nuovo»;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80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Padri della Chiesa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1" y="2524836"/>
            <a:ext cx="9601196" cy="3603009"/>
          </a:xfrm>
        </p:spPr>
        <p:txBody>
          <a:bodyPr numCol="2">
            <a:noAutofit/>
          </a:bodyPr>
          <a:lstStyle/>
          <a:p>
            <a:r>
              <a:rPr lang="it-IT" sz="3000" dirty="0"/>
              <a:t>Origene (185 - 254)</a:t>
            </a:r>
          </a:p>
          <a:p>
            <a:r>
              <a:rPr lang="it-IT" sz="3000" dirty="0" smtClean="0"/>
              <a:t>Ambrogio </a:t>
            </a:r>
            <a:r>
              <a:rPr lang="it-IT" sz="3000" dirty="0"/>
              <a:t>(</a:t>
            </a:r>
            <a:r>
              <a:rPr lang="it-IT" sz="3000" dirty="0" smtClean="0"/>
              <a:t>339 </a:t>
            </a:r>
            <a:r>
              <a:rPr lang="it-IT" sz="3000" dirty="0"/>
              <a:t>- </a:t>
            </a:r>
            <a:r>
              <a:rPr lang="it-IT" sz="3000" dirty="0" smtClean="0"/>
              <a:t>397)</a:t>
            </a:r>
          </a:p>
          <a:p>
            <a:r>
              <a:rPr lang="it-IT" sz="3000" dirty="0"/>
              <a:t>Giovanni </a:t>
            </a:r>
            <a:r>
              <a:rPr lang="it-IT" sz="3000" i="1" dirty="0"/>
              <a:t>crisostomo </a:t>
            </a:r>
            <a:r>
              <a:rPr lang="it-IT" sz="3000" dirty="0"/>
              <a:t>(344 - 407)</a:t>
            </a:r>
          </a:p>
          <a:p>
            <a:r>
              <a:rPr lang="it-IT" sz="3000" dirty="0" smtClean="0"/>
              <a:t>Agostino (354 - 430)</a:t>
            </a:r>
          </a:p>
          <a:p>
            <a:endParaRPr lang="it-IT" sz="3000" dirty="0"/>
          </a:p>
          <a:p>
            <a:endParaRPr lang="it-IT" sz="3000" dirty="0" smtClean="0"/>
          </a:p>
          <a:p>
            <a:r>
              <a:rPr lang="it-IT" sz="3000" dirty="0" smtClean="0"/>
              <a:t>Cirillo </a:t>
            </a:r>
            <a:r>
              <a:rPr lang="it-IT" sz="3000" dirty="0"/>
              <a:t>di Alessandria (370 - 444)</a:t>
            </a:r>
          </a:p>
          <a:p>
            <a:r>
              <a:rPr lang="it-IT" sz="3000" dirty="0"/>
              <a:t>Gregorio di Tours (538 - 594)</a:t>
            </a:r>
          </a:p>
          <a:p>
            <a:r>
              <a:rPr lang="it-IT" sz="3000" dirty="0"/>
              <a:t>Gregorio </a:t>
            </a:r>
            <a:r>
              <a:rPr lang="it-IT" sz="3000" i="1" dirty="0"/>
              <a:t>magno </a:t>
            </a:r>
            <a:r>
              <a:rPr lang="it-IT" sz="3000" dirty="0"/>
              <a:t>(540 - 604)</a:t>
            </a:r>
            <a:endParaRPr lang="it-IT" sz="3000" i="1" dirty="0"/>
          </a:p>
          <a:p>
            <a:r>
              <a:rPr lang="it-IT" sz="3000" dirty="0" smtClean="0"/>
              <a:t>Isidoro di Siviglia (560 - 636)</a:t>
            </a:r>
          </a:p>
          <a:p>
            <a:endParaRPr lang="it-IT" sz="3000" dirty="0"/>
          </a:p>
        </p:txBody>
      </p:sp>
    </p:spTree>
    <p:extLst>
      <p:ext uri="{BB962C8B-B14F-4D97-AF65-F5344CB8AC3E}">
        <p14:creationId xmlns:p14="http://schemas.microsoft.com/office/powerpoint/2010/main" val="422805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err="1" smtClean="0"/>
              <a:t>Sacrosanctum</a:t>
            </a:r>
            <a:r>
              <a:rPr lang="it-IT" i="1" dirty="0" smtClean="0"/>
              <a:t> </a:t>
            </a:r>
            <a:r>
              <a:rPr lang="it-IT" i="1" dirty="0" err="1" smtClean="0"/>
              <a:t>Concilium</a:t>
            </a:r>
            <a:r>
              <a:rPr lang="it-IT" dirty="0" smtClean="0"/>
              <a:t>, 112 (1963)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2996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800" dirty="0">
                <a:solidFill>
                  <a:schemeClr val="tx1"/>
                </a:solidFill>
              </a:rPr>
              <a:t>«La tradizione musicale della Chiesa costituisce un patrimonio d'inestimabile valore, che eccelle tra le altre espressioni dell'arte, specialmente per il fatto che il canto sacro, unito alle parole, </a:t>
            </a:r>
            <a:r>
              <a:rPr lang="it-IT" sz="2800" b="1" i="1" u="sng" dirty="0">
                <a:solidFill>
                  <a:schemeClr val="tx1"/>
                </a:solidFill>
              </a:rPr>
              <a:t>è parte necessaria ed integrante della liturgia solenne</a:t>
            </a:r>
            <a:r>
              <a:rPr lang="it-IT" sz="2800" dirty="0">
                <a:solidFill>
                  <a:schemeClr val="tx1"/>
                </a:solidFill>
              </a:rPr>
              <a:t>. Il canto sacro è stato lodato sia dalla sacra Scrittura, sia dai Padri, sia dai romani Pontefici; costoro recentemente, a cominciare da S. Pio X, hanno sottolineato con insistenza </a:t>
            </a:r>
            <a:r>
              <a:rPr lang="it-IT" sz="2800" u="sng" dirty="0">
                <a:solidFill>
                  <a:schemeClr val="tx1"/>
                </a:solidFill>
              </a:rPr>
              <a:t>il compito ministeriale</a:t>
            </a:r>
            <a:r>
              <a:rPr lang="it-IT" sz="2800" dirty="0">
                <a:solidFill>
                  <a:schemeClr val="tx1"/>
                </a:solidFill>
              </a:rPr>
              <a:t> della musica sacra nel culto divino». </a:t>
            </a:r>
          </a:p>
          <a:p>
            <a:pPr marL="0" indent="0">
              <a:buNone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99197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E. Costa in </a:t>
            </a:r>
            <a:r>
              <a:rPr lang="it-IT" i="1" dirty="0" smtClean="0"/>
              <a:t>Dizionario di Liturgia</a:t>
            </a:r>
            <a:r>
              <a:rPr lang="it-IT" dirty="0" smtClean="0"/>
              <a:t>, Paoline 2001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5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>
                <a:solidFill>
                  <a:schemeClr val="tx1"/>
                </a:solidFill>
              </a:rPr>
              <a:t>“…le vicende della musica di chiesa resteranno sempre coinvolte negli spostamenti di pratiche e di significati che investono il terreno in cui essa si colloca: l’ecclesiologia e perciò la liturgia, </a:t>
            </a:r>
            <a:r>
              <a:rPr lang="it-IT" sz="2800" i="1" dirty="0">
                <a:solidFill>
                  <a:schemeClr val="tx1"/>
                </a:solidFill>
              </a:rPr>
              <a:t>l’humus</a:t>
            </a:r>
            <a:r>
              <a:rPr lang="it-IT" sz="2800" dirty="0">
                <a:solidFill>
                  <a:schemeClr val="tx1"/>
                </a:solidFill>
              </a:rPr>
              <a:t> culturale locale, i modi del far musica prevalenti o comunque presenti nelle comunità e nella società stessa di cui fanno parte. La relativa complessità degli elementi in gioco non detta imperativi categorici, ma delimita il campo entro cui le assemblee cristiane sono chiamate a muoversi, con maggiore o minore lucidità”.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552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???????????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Ma, insomma, domenica prossima (I domenica di Avvento, ciclo festivo B)</a:t>
            </a:r>
          </a:p>
          <a:p>
            <a:pPr marL="0" indent="0">
              <a:buNone/>
            </a:pPr>
            <a:r>
              <a:rPr lang="it-IT" dirty="0" smtClean="0"/>
              <a:t>Che canti devo preparare?</a:t>
            </a:r>
          </a:p>
          <a:p>
            <a:pPr marL="0" indent="0">
              <a:buNone/>
            </a:pPr>
            <a:endParaRPr lang="it-IT" dirty="0" smtClean="0"/>
          </a:p>
          <a:p>
            <a:pPr>
              <a:buFontTx/>
              <a:buChar char="-"/>
            </a:pPr>
            <a:r>
              <a:rPr lang="it-IT" dirty="0" smtClean="0"/>
              <a:t>Problema </a:t>
            </a:r>
            <a:r>
              <a:rPr lang="it-IT" b="1" dirty="0" smtClean="0"/>
              <a:t>‘soggettivo’ </a:t>
            </a:r>
            <a:r>
              <a:rPr lang="it-IT" dirty="0" smtClean="0"/>
              <a:t>(della propria Comunità)</a:t>
            </a:r>
          </a:p>
          <a:p>
            <a:pPr>
              <a:buFontTx/>
              <a:buChar char="-"/>
            </a:pPr>
            <a:r>
              <a:rPr lang="it-IT" dirty="0" smtClean="0"/>
              <a:t>Problema </a:t>
            </a:r>
            <a:r>
              <a:rPr lang="it-IT" b="1" dirty="0" smtClean="0"/>
              <a:t>oggettivo</a:t>
            </a:r>
            <a:r>
              <a:rPr lang="it-IT" dirty="0" smtClean="0"/>
              <a:t> (tutta la Chiesa)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936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linguaggio liturgico (e musicale)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57265"/>
          </a:xfrm>
        </p:spPr>
        <p:txBody>
          <a:bodyPr>
            <a:normAutofit/>
          </a:bodyPr>
          <a:lstStyle/>
          <a:p>
            <a:pPr algn="just"/>
            <a:r>
              <a:rPr lang="it-IT" sz="2800" b="1" dirty="0" smtClean="0">
                <a:solidFill>
                  <a:schemeClr val="tx1"/>
                </a:solidFill>
              </a:rPr>
              <a:t>Proprio</a:t>
            </a:r>
            <a:r>
              <a:rPr lang="it-IT" sz="2800" dirty="0" smtClean="0">
                <a:solidFill>
                  <a:schemeClr val="tx1"/>
                </a:solidFill>
              </a:rPr>
              <a:t>: via privilegiata per partecipazione autentica ai </a:t>
            </a:r>
            <a:r>
              <a:rPr lang="it-IT" sz="2800" dirty="0" err="1" smtClean="0">
                <a:solidFill>
                  <a:schemeClr val="tx1"/>
                </a:solidFill>
              </a:rPr>
              <a:t>S.Misteri</a:t>
            </a:r>
            <a:r>
              <a:rPr lang="it-IT" sz="2800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it-IT" sz="2800" b="1" dirty="0" smtClean="0">
                <a:solidFill>
                  <a:schemeClr val="tx1"/>
                </a:solidFill>
              </a:rPr>
              <a:t>Adatto</a:t>
            </a:r>
            <a:r>
              <a:rPr lang="it-IT" sz="2800" dirty="0" smtClean="0">
                <a:solidFill>
                  <a:schemeClr val="tx1"/>
                </a:solidFill>
              </a:rPr>
              <a:t>: non ogni linguaggio può assumersi questo incarico;</a:t>
            </a:r>
          </a:p>
          <a:p>
            <a:pPr algn="just"/>
            <a:r>
              <a:rPr lang="it-IT" sz="2800" b="1" dirty="0" smtClean="0">
                <a:solidFill>
                  <a:schemeClr val="tx1"/>
                </a:solidFill>
              </a:rPr>
              <a:t>Umano e completo</a:t>
            </a:r>
            <a:r>
              <a:rPr lang="it-IT" sz="2800" dirty="0" smtClean="0">
                <a:solidFill>
                  <a:schemeClr val="tx1"/>
                </a:solidFill>
              </a:rPr>
              <a:t>: coinvolge tutto l’uomo (</a:t>
            </a:r>
            <a:r>
              <a:rPr lang="it-IT" sz="2800" dirty="0" err="1" smtClean="0">
                <a:solidFill>
                  <a:schemeClr val="tx1"/>
                </a:solidFill>
              </a:rPr>
              <a:t>int</a:t>
            </a:r>
            <a:r>
              <a:rPr lang="it-IT" sz="2800" dirty="0" smtClean="0">
                <a:solidFill>
                  <a:schemeClr val="tx1"/>
                </a:solidFill>
              </a:rPr>
              <a:t>/</a:t>
            </a:r>
            <a:r>
              <a:rPr lang="it-IT" sz="2800" dirty="0" err="1" smtClean="0">
                <a:solidFill>
                  <a:schemeClr val="tx1"/>
                </a:solidFill>
              </a:rPr>
              <a:t>ext</a:t>
            </a:r>
            <a:r>
              <a:rPr lang="it-IT" sz="2800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it-IT" sz="2800" b="1" dirty="0" smtClean="0">
                <a:solidFill>
                  <a:schemeClr val="tx1"/>
                </a:solidFill>
              </a:rPr>
              <a:t>Oggettivo</a:t>
            </a:r>
            <a:r>
              <a:rPr lang="it-IT" sz="2800" dirty="0" smtClean="0">
                <a:solidFill>
                  <a:schemeClr val="tx1"/>
                </a:solidFill>
              </a:rPr>
              <a:t>: fede celebrata. Esprime il primato di Dio;</a:t>
            </a:r>
            <a:endParaRPr lang="it-IT" sz="2800" b="1" dirty="0" smtClean="0">
              <a:solidFill>
                <a:schemeClr val="tx1"/>
              </a:solidFill>
            </a:endParaRPr>
          </a:p>
          <a:p>
            <a:pPr algn="just"/>
            <a:r>
              <a:rPr lang="it-IT" sz="2800" b="1" dirty="0" smtClean="0">
                <a:solidFill>
                  <a:schemeClr val="tx1"/>
                </a:solidFill>
              </a:rPr>
              <a:t>Soggettivo</a:t>
            </a:r>
            <a:r>
              <a:rPr lang="it-IT" sz="2800" dirty="0" smtClean="0">
                <a:solidFill>
                  <a:schemeClr val="tx1"/>
                </a:solidFill>
              </a:rPr>
              <a:t>: il celebrare </a:t>
            </a:r>
            <a:r>
              <a:rPr lang="it-IT" sz="2800" i="1" dirty="0" smtClean="0">
                <a:solidFill>
                  <a:schemeClr val="tx1"/>
                </a:solidFill>
              </a:rPr>
              <a:t>bene</a:t>
            </a:r>
            <a:r>
              <a:rPr lang="it-IT" sz="2800" dirty="0" smtClean="0">
                <a:solidFill>
                  <a:schemeClr val="tx1"/>
                </a:solidFill>
              </a:rPr>
              <a:t>. Esprime l’adesione alla fede del «</a:t>
            </a:r>
            <a:r>
              <a:rPr lang="it-IT" sz="2800" i="1" dirty="0" smtClean="0">
                <a:solidFill>
                  <a:schemeClr val="tx1"/>
                </a:solidFill>
              </a:rPr>
              <a:t>noi</a:t>
            </a:r>
            <a:r>
              <a:rPr lang="it-IT" sz="2800" dirty="0" smtClean="0">
                <a:solidFill>
                  <a:schemeClr val="tx1"/>
                </a:solidFill>
              </a:rPr>
              <a:t>»;</a:t>
            </a:r>
          </a:p>
          <a:p>
            <a:pPr algn="just"/>
            <a:r>
              <a:rPr lang="it-IT" sz="2800" b="1" dirty="0" smtClean="0">
                <a:solidFill>
                  <a:schemeClr val="tx1"/>
                </a:solidFill>
              </a:rPr>
              <a:t>Santo</a:t>
            </a:r>
            <a:r>
              <a:rPr lang="it-IT" sz="2800" dirty="0" smtClean="0">
                <a:solidFill>
                  <a:schemeClr val="tx1"/>
                </a:solidFill>
              </a:rPr>
              <a:t>: via </a:t>
            </a:r>
            <a:r>
              <a:rPr lang="it-IT" sz="2800" i="1" dirty="0" smtClean="0">
                <a:solidFill>
                  <a:schemeClr val="tx1"/>
                </a:solidFill>
              </a:rPr>
              <a:t>privilegiata</a:t>
            </a:r>
            <a:r>
              <a:rPr lang="it-IT" sz="2800" dirty="0" smtClean="0">
                <a:solidFill>
                  <a:schemeClr val="tx1"/>
                </a:solidFill>
              </a:rPr>
              <a:t> per la santificazione.       </a:t>
            </a:r>
            <a:r>
              <a:rPr lang="it-IT" sz="2800" b="1" dirty="0" smtClean="0">
                <a:solidFill>
                  <a:schemeClr val="tx1"/>
                </a:solidFill>
              </a:rPr>
              <a:t>Converte!!!</a:t>
            </a:r>
          </a:p>
          <a:p>
            <a:pPr algn="just"/>
            <a:endParaRPr lang="it-IT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2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Musica sacra come </a:t>
            </a:r>
            <a:r>
              <a:rPr lang="it-IT" i="1" dirty="0" smtClean="0"/>
              <a:t>Presenza di Cristo risorto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43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600" b="1" dirty="0" smtClean="0">
                <a:solidFill>
                  <a:schemeClr val="tx1"/>
                </a:solidFill>
              </a:rPr>
              <a:t>Presenza </a:t>
            </a:r>
            <a:r>
              <a:rPr lang="it-IT" sz="2600" b="1" dirty="0">
                <a:solidFill>
                  <a:schemeClr val="tx1"/>
                </a:solidFill>
              </a:rPr>
              <a:t>attuale</a:t>
            </a:r>
            <a:r>
              <a:rPr lang="it-IT" sz="2600" dirty="0">
                <a:solidFill>
                  <a:schemeClr val="tx1"/>
                </a:solidFill>
              </a:rPr>
              <a:t> </a:t>
            </a:r>
            <a:r>
              <a:rPr lang="it-IT" sz="2600" dirty="0" smtClean="0">
                <a:solidFill>
                  <a:schemeClr val="tx1"/>
                </a:solidFill>
              </a:rPr>
              <a:t>(contemporaneità </a:t>
            </a:r>
            <a:r>
              <a:rPr lang="it-IT" sz="2600" dirty="0">
                <a:solidFill>
                  <a:schemeClr val="tx1"/>
                </a:solidFill>
              </a:rPr>
              <a:t>della presenza di Cristo Salvatore). </a:t>
            </a:r>
            <a:endParaRPr lang="it-IT" sz="2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2600" b="1" dirty="0" smtClean="0">
                <a:solidFill>
                  <a:schemeClr val="tx1"/>
                </a:solidFill>
              </a:rPr>
              <a:t>Qui </a:t>
            </a:r>
            <a:r>
              <a:rPr lang="it-IT" sz="2600" b="1" dirty="0">
                <a:solidFill>
                  <a:schemeClr val="tx1"/>
                </a:solidFill>
              </a:rPr>
              <a:t>e </a:t>
            </a:r>
            <a:r>
              <a:rPr lang="it-IT" sz="2600" b="1" dirty="0" smtClean="0">
                <a:solidFill>
                  <a:schemeClr val="tx1"/>
                </a:solidFill>
              </a:rPr>
              <a:t>oggi </a:t>
            </a:r>
            <a:r>
              <a:rPr lang="it-IT" sz="2600" b="1" dirty="0">
                <a:solidFill>
                  <a:schemeClr val="tx1"/>
                </a:solidFill>
              </a:rPr>
              <a:t>è il mistero della fede</a:t>
            </a:r>
            <a:r>
              <a:rPr lang="it-IT" sz="2600" dirty="0">
                <a:solidFill>
                  <a:schemeClr val="tx1"/>
                </a:solidFill>
              </a:rPr>
              <a:t>. </a:t>
            </a:r>
            <a:r>
              <a:rPr lang="it-IT" sz="2600" dirty="0" err="1" smtClean="0">
                <a:solidFill>
                  <a:schemeClr val="tx1"/>
                </a:solidFill>
              </a:rPr>
              <a:t>Eb</a:t>
            </a:r>
            <a:r>
              <a:rPr lang="it-IT" sz="2600" dirty="0" smtClean="0">
                <a:solidFill>
                  <a:schemeClr val="tx1"/>
                </a:solidFill>
              </a:rPr>
              <a:t>, 13 </a:t>
            </a:r>
            <a:r>
              <a:rPr lang="it-IT" sz="2600" dirty="0">
                <a:solidFill>
                  <a:schemeClr val="tx1"/>
                </a:solidFill>
              </a:rPr>
              <a:t>“Gesù è lo stesso ieri oggi e sempre”. </a:t>
            </a:r>
            <a:endParaRPr lang="it-IT" sz="2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2600" dirty="0" smtClean="0">
                <a:solidFill>
                  <a:schemeClr val="tx1"/>
                </a:solidFill>
              </a:rPr>
              <a:t>Papa Francesco alla 68 </a:t>
            </a:r>
            <a:r>
              <a:rPr lang="it-IT" sz="2600" dirty="0">
                <a:solidFill>
                  <a:schemeClr val="tx1"/>
                </a:solidFill>
              </a:rPr>
              <a:t>settimana liturgica nazionale </a:t>
            </a:r>
            <a:r>
              <a:rPr lang="it-IT" sz="2600" dirty="0" smtClean="0">
                <a:solidFill>
                  <a:schemeClr val="tx1"/>
                </a:solidFill>
              </a:rPr>
              <a:t>“</a:t>
            </a:r>
            <a:r>
              <a:rPr lang="it-IT" sz="2600" i="1" dirty="0" smtClean="0">
                <a:solidFill>
                  <a:schemeClr val="tx1"/>
                </a:solidFill>
              </a:rPr>
              <a:t>la Liturgia </a:t>
            </a:r>
            <a:r>
              <a:rPr lang="it-IT" sz="2600" i="1" dirty="0">
                <a:solidFill>
                  <a:schemeClr val="tx1"/>
                </a:solidFill>
              </a:rPr>
              <a:t>è viva in ragione della </a:t>
            </a:r>
            <a:r>
              <a:rPr lang="it-IT" sz="2600" b="1" i="1" dirty="0">
                <a:solidFill>
                  <a:schemeClr val="tx1"/>
                </a:solidFill>
              </a:rPr>
              <a:t>presenza viva di colui che risorgendo da morte ha ridato a noi la vita</a:t>
            </a:r>
            <a:r>
              <a:rPr lang="it-IT" sz="2600" i="1" dirty="0">
                <a:solidFill>
                  <a:schemeClr val="tx1"/>
                </a:solidFill>
              </a:rPr>
              <a:t>; senza di Lui non vi è vitalità liturgica</a:t>
            </a:r>
            <a:r>
              <a:rPr lang="it-IT" sz="2600" dirty="0">
                <a:solidFill>
                  <a:schemeClr val="tx1"/>
                </a:solidFill>
              </a:rPr>
              <a:t>”. </a:t>
            </a:r>
            <a:endParaRPr lang="it-IT" sz="2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2600" dirty="0" smtClean="0">
                <a:solidFill>
                  <a:schemeClr val="tx1"/>
                </a:solidFill>
              </a:rPr>
              <a:t>Cristo </a:t>
            </a:r>
            <a:r>
              <a:rPr lang="it-IT" sz="2600" dirty="0">
                <a:solidFill>
                  <a:schemeClr val="tx1"/>
                </a:solidFill>
              </a:rPr>
              <a:t>presente, vivo e </a:t>
            </a:r>
            <a:r>
              <a:rPr lang="it-IT" sz="2600" b="1" dirty="0">
                <a:solidFill>
                  <a:schemeClr val="tx1"/>
                </a:solidFill>
              </a:rPr>
              <a:t>protagonista</a:t>
            </a:r>
            <a:r>
              <a:rPr lang="it-IT" sz="2600" dirty="0">
                <a:solidFill>
                  <a:schemeClr val="tx1"/>
                </a:solidFill>
              </a:rPr>
              <a:t> dell’atto </a:t>
            </a:r>
            <a:r>
              <a:rPr lang="it-IT" sz="2600" dirty="0" smtClean="0">
                <a:solidFill>
                  <a:schemeClr val="tx1"/>
                </a:solidFill>
              </a:rPr>
              <a:t>liturgico-musicale.</a:t>
            </a:r>
            <a:endParaRPr lang="it-IT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83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Musica sacra come </a:t>
            </a:r>
            <a:r>
              <a:rPr lang="it-IT" i="1" dirty="0" smtClean="0"/>
              <a:t>Azione ed opera della Chiesa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0739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chemeClr val="tx1"/>
                </a:solidFill>
              </a:rPr>
              <a:t>La Liturgia è l’opera </a:t>
            </a:r>
            <a:r>
              <a:rPr lang="it-IT" dirty="0">
                <a:solidFill>
                  <a:schemeClr val="tx1"/>
                </a:solidFill>
              </a:rPr>
              <a:t>di Cristo oggi, ma anche </a:t>
            </a:r>
            <a:r>
              <a:rPr lang="it-IT" b="1" dirty="0">
                <a:solidFill>
                  <a:schemeClr val="tx1"/>
                </a:solidFill>
              </a:rPr>
              <a:t>presenza ed opera del suo c</a:t>
            </a:r>
            <a:r>
              <a:rPr lang="it-IT" b="1" dirty="0" smtClean="0">
                <a:solidFill>
                  <a:schemeClr val="tx1"/>
                </a:solidFill>
              </a:rPr>
              <a:t>orpo, </a:t>
            </a:r>
            <a:r>
              <a:rPr lang="it-IT" b="1" dirty="0">
                <a:solidFill>
                  <a:schemeClr val="tx1"/>
                </a:solidFill>
              </a:rPr>
              <a:t>oggi</a:t>
            </a:r>
            <a:r>
              <a:rPr lang="it-IT" dirty="0">
                <a:solidFill>
                  <a:schemeClr val="tx1"/>
                </a:solidFill>
              </a:rPr>
              <a:t>. </a:t>
            </a:r>
            <a:endParaRPr lang="it-IT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chemeClr val="tx1"/>
                </a:solidFill>
              </a:rPr>
              <a:t>E</a:t>
            </a:r>
            <a:r>
              <a:rPr lang="it-IT" dirty="0">
                <a:solidFill>
                  <a:schemeClr val="tx1"/>
                </a:solidFill>
              </a:rPr>
              <a:t>’ </a:t>
            </a:r>
            <a:r>
              <a:rPr lang="it-IT" b="1" dirty="0">
                <a:solidFill>
                  <a:schemeClr val="tx1"/>
                </a:solidFill>
              </a:rPr>
              <a:t>azione di Dio per il popolo è azione del Popolo verso </a:t>
            </a:r>
            <a:r>
              <a:rPr lang="it-IT" b="1" dirty="0" smtClean="0">
                <a:solidFill>
                  <a:schemeClr val="tx1"/>
                </a:solidFill>
              </a:rPr>
              <a:t>il Dio vivente</a:t>
            </a:r>
            <a:r>
              <a:rPr lang="it-IT" dirty="0" smtClean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tx1"/>
                </a:solidFill>
              </a:rPr>
              <a:t>La Chiesa </a:t>
            </a:r>
            <a:r>
              <a:rPr lang="it-IT" b="1" dirty="0" smtClean="0">
                <a:solidFill>
                  <a:schemeClr val="tx1"/>
                </a:solidFill>
              </a:rPr>
              <a:t>agisce tutta </a:t>
            </a:r>
            <a:r>
              <a:rPr lang="it-IT" dirty="0">
                <a:solidFill>
                  <a:schemeClr val="tx1"/>
                </a:solidFill>
              </a:rPr>
              <a:t>come </a:t>
            </a:r>
            <a:r>
              <a:rPr lang="it-IT" dirty="0" smtClean="0">
                <a:solidFill>
                  <a:schemeClr val="tx1"/>
                </a:solidFill>
              </a:rPr>
              <a:t>soggetto! E</a:t>
            </a:r>
            <a:r>
              <a:rPr lang="it-IT" dirty="0">
                <a:solidFill>
                  <a:schemeClr val="tx1"/>
                </a:solidFill>
              </a:rPr>
              <a:t>’ un </a:t>
            </a:r>
            <a:r>
              <a:rPr lang="it-IT" dirty="0" smtClean="0">
                <a:solidFill>
                  <a:schemeClr val="tx1"/>
                </a:solidFill>
              </a:rPr>
              <a:t>«</a:t>
            </a:r>
            <a:r>
              <a:rPr lang="it-IT" i="1" dirty="0" smtClean="0">
                <a:solidFill>
                  <a:schemeClr val="tx1"/>
                </a:solidFill>
              </a:rPr>
              <a:t>noi»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che accoglie tutto e tutti. Cattolica ed universale. </a:t>
            </a:r>
            <a:endParaRPr lang="it-IT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chemeClr val="tx1"/>
                </a:solidFill>
              </a:rPr>
              <a:t>Linguaggio </a:t>
            </a:r>
            <a:r>
              <a:rPr lang="it-IT" b="1" dirty="0">
                <a:solidFill>
                  <a:schemeClr val="tx1"/>
                </a:solidFill>
              </a:rPr>
              <a:t>del “noi”</a:t>
            </a:r>
            <a:r>
              <a:rPr lang="it-IT" dirty="0">
                <a:solidFill>
                  <a:schemeClr val="tx1"/>
                </a:solidFill>
              </a:rPr>
              <a:t>,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non del gruppo e neppure dei ministri soli con protagonismo fuori luogo perché il </a:t>
            </a:r>
            <a:r>
              <a:rPr lang="it-IT" b="1" dirty="0">
                <a:solidFill>
                  <a:schemeClr val="tx1"/>
                </a:solidFill>
              </a:rPr>
              <a:t>protagonista è il Signore de il suo </a:t>
            </a:r>
            <a:r>
              <a:rPr lang="it-IT" b="1" dirty="0" smtClean="0">
                <a:solidFill>
                  <a:schemeClr val="tx1"/>
                </a:solidFill>
              </a:rPr>
              <a:t>corpo </a:t>
            </a:r>
            <a:r>
              <a:rPr lang="it-IT" dirty="0">
                <a:solidFill>
                  <a:schemeClr val="tx1"/>
                </a:solidFill>
              </a:rPr>
              <a:t>di cui siamo ministri e non padroni. </a:t>
            </a:r>
            <a:r>
              <a:rPr lang="it-IT" dirty="0" smtClean="0">
                <a:solidFill>
                  <a:schemeClr val="tx1"/>
                </a:solidFill>
              </a:rPr>
              <a:t>Noi </a:t>
            </a:r>
            <a:r>
              <a:rPr lang="it-IT" dirty="0">
                <a:solidFill>
                  <a:schemeClr val="tx1"/>
                </a:solidFill>
              </a:rPr>
              <a:t>non siamo </a:t>
            </a:r>
            <a:r>
              <a:rPr lang="it-IT" dirty="0" smtClean="0">
                <a:solidFill>
                  <a:schemeClr val="tx1"/>
                </a:solidFill>
              </a:rPr>
              <a:t>i grandi </a:t>
            </a:r>
            <a:r>
              <a:rPr lang="it-IT" dirty="0">
                <a:solidFill>
                  <a:schemeClr val="tx1"/>
                </a:solidFill>
              </a:rPr>
              <a:t>e primi Attori protagonisti. Tutt’altro. Liturgia </a:t>
            </a:r>
            <a:r>
              <a:rPr lang="it-IT" b="1" dirty="0">
                <a:solidFill>
                  <a:schemeClr val="tx1"/>
                </a:solidFill>
              </a:rPr>
              <a:t>non è occasione </a:t>
            </a:r>
            <a:r>
              <a:rPr lang="it-IT" b="1" dirty="0" smtClean="0">
                <a:solidFill>
                  <a:schemeClr val="tx1"/>
                </a:solidFill>
              </a:rPr>
              <a:t>per </a:t>
            </a:r>
            <a:r>
              <a:rPr lang="it-IT" b="1" dirty="0">
                <a:solidFill>
                  <a:schemeClr val="tx1"/>
                </a:solidFill>
              </a:rPr>
              <a:t>chi spinge per esprimere se stesso ed i propri gusti</a:t>
            </a:r>
            <a:r>
              <a:rPr lang="it-IT" dirty="0">
                <a:solidFill>
                  <a:schemeClr val="tx1"/>
                </a:solidFill>
              </a:rPr>
              <a:t>, ma il gusto della Chiesa. </a:t>
            </a:r>
            <a:endParaRPr lang="it-IT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chemeClr val="tx1"/>
                </a:solidFill>
              </a:rPr>
              <a:t>Immagine di riferimento del </a:t>
            </a:r>
            <a:r>
              <a:rPr lang="it-IT" b="1" dirty="0">
                <a:solidFill>
                  <a:schemeClr val="tx1"/>
                </a:solidFill>
              </a:rPr>
              <a:t>Battista che con il dito indica Gesù </a:t>
            </a:r>
            <a:r>
              <a:rPr lang="it-IT" dirty="0">
                <a:solidFill>
                  <a:schemeClr val="tx1"/>
                </a:solidFill>
              </a:rPr>
              <a:t>nascondendosi. </a:t>
            </a:r>
            <a:endParaRPr lang="it-IT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chemeClr val="tx1"/>
                </a:solidFill>
              </a:rPr>
              <a:t>Noi </a:t>
            </a:r>
            <a:r>
              <a:rPr lang="it-IT" dirty="0">
                <a:solidFill>
                  <a:schemeClr val="tx1"/>
                </a:solidFill>
              </a:rPr>
              <a:t>abbiamo il </a:t>
            </a:r>
            <a:r>
              <a:rPr lang="it-IT" b="1" dirty="0">
                <a:solidFill>
                  <a:schemeClr val="tx1"/>
                </a:solidFill>
              </a:rPr>
              <a:t>linguaggio del nascondimento </a:t>
            </a:r>
            <a:r>
              <a:rPr lang="it-IT" dirty="0">
                <a:solidFill>
                  <a:schemeClr val="tx1"/>
                </a:solidFill>
              </a:rPr>
              <a:t>perché emerga il grande Attore. </a:t>
            </a:r>
            <a:endParaRPr lang="it-IT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chemeClr val="tx1"/>
                </a:solidFill>
              </a:rPr>
              <a:t>Noi </a:t>
            </a:r>
            <a:r>
              <a:rPr lang="it-IT" dirty="0">
                <a:solidFill>
                  <a:schemeClr val="tx1"/>
                </a:solidFill>
              </a:rPr>
              <a:t>ci nascondiamo nella Chiesa come </a:t>
            </a:r>
            <a:r>
              <a:rPr lang="it-IT" b="1" dirty="0">
                <a:solidFill>
                  <a:schemeClr val="tx1"/>
                </a:solidFill>
              </a:rPr>
              <a:t>perdendoci senza scomparire</a:t>
            </a:r>
            <a:r>
              <a:rPr lang="it-IT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992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1" y="1009933"/>
            <a:ext cx="9601196" cy="533627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it-IT" sz="5100" b="1" dirty="0" smtClean="0"/>
              <a:t>Fonti</a:t>
            </a:r>
          </a:p>
          <a:p>
            <a:pPr marL="0" indent="0">
              <a:buNone/>
            </a:pPr>
            <a:r>
              <a:rPr lang="it-IT" sz="2900" dirty="0" smtClean="0"/>
              <a:t>SACRA BIBBIA</a:t>
            </a:r>
            <a:endParaRPr lang="it-IT" sz="2900" dirty="0"/>
          </a:p>
          <a:p>
            <a:pPr marL="0" indent="0">
              <a:buNone/>
            </a:pPr>
            <a:r>
              <a:rPr lang="it-IT" sz="2900" i="1" dirty="0" err="1"/>
              <a:t>Docta</a:t>
            </a:r>
            <a:r>
              <a:rPr lang="it-IT" sz="2900" i="1" dirty="0"/>
              <a:t> sanctorum </a:t>
            </a:r>
            <a:r>
              <a:rPr lang="it-IT" sz="2900" i="1" dirty="0" err="1"/>
              <a:t>patrum</a:t>
            </a:r>
            <a:r>
              <a:rPr lang="it-IT" sz="2900" dirty="0"/>
              <a:t>, Bolla, Giovanni XXII, 1322.</a:t>
            </a:r>
          </a:p>
          <a:p>
            <a:pPr marL="0" indent="0">
              <a:buNone/>
            </a:pPr>
            <a:r>
              <a:rPr lang="it-IT" sz="2900" i="1" dirty="0"/>
              <a:t>Annus qui </a:t>
            </a:r>
            <a:r>
              <a:rPr lang="it-IT" sz="2900" i="1" dirty="0" err="1"/>
              <a:t>hunc</a:t>
            </a:r>
            <a:r>
              <a:rPr lang="it-IT" sz="2900" dirty="0"/>
              <a:t>, Lettera ai Vescovi italiani, Benedetto XIV, 1749.</a:t>
            </a:r>
          </a:p>
          <a:p>
            <a:pPr marL="0" indent="0">
              <a:buNone/>
            </a:pPr>
            <a:r>
              <a:rPr lang="it-IT" sz="2900" i="1" dirty="0"/>
              <a:t>Inter </a:t>
            </a:r>
            <a:r>
              <a:rPr lang="it-IT" sz="2900" i="1" dirty="0" err="1"/>
              <a:t>sollicitudines</a:t>
            </a:r>
            <a:r>
              <a:rPr lang="it-IT" sz="2900" i="1" dirty="0"/>
              <a:t> - Tra le sollecitudini</a:t>
            </a:r>
            <a:r>
              <a:rPr lang="it-IT" sz="2900" dirty="0"/>
              <a:t>, Motu proprio sulla Musica Sacra, Pio X, 1903.</a:t>
            </a:r>
          </a:p>
          <a:p>
            <a:pPr marL="0" indent="0">
              <a:buNone/>
            </a:pPr>
            <a:r>
              <a:rPr lang="it-IT" sz="2900" i="1" dirty="0"/>
              <a:t>Divini </a:t>
            </a:r>
            <a:r>
              <a:rPr lang="it-IT" sz="2900" i="1" dirty="0" err="1"/>
              <a:t>cultus</a:t>
            </a:r>
            <a:r>
              <a:rPr lang="it-IT" sz="2900" i="1" dirty="0"/>
              <a:t> </a:t>
            </a:r>
            <a:r>
              <a:rPr lang="it-IT" sz="2900" i="1" dirty="0" err="1"/>
              <a:t>sanctitatem</a:t>
            </a:r>
            <a:r>
              <a:rPr lang="it-IT" sz="2900" dirty="0"/>
              <a:t>, Costituzione Apostolica, Pio XI, 1928.</a:t>
            </a:r>
          </a:p>
          <a:p>
            <a:pPr marL="0" indent="0">
              <a:buNone/>
            </a:pPr>
            <a:r>
              <a:rPr lang="it-IT" sz="2900" i="1" dirty="0"/>
              <a:t>Mediator Dei, </a:t>
            </a:r>
            <a:r>
              <a:rPr lang="it-IT" sz="2900" dirty="0"/>
              <a:t>Enciclica sulla Sacra Liturgia, Pio XII, 1947.</a:t>
            </a:r>
          </a:p>
          <a:p>
            <a:pPr marL="0" indent="0">
              <a:buNone/>
            </a:pPr>
            <a:r>
              <a:rPr lang="it-IT" sz="2900" i="1" dirty="0" err="1"/>
              <a:t>Musicae</a:t>
            </a:r>
            <a:r>
              <a:rPr lang="it-IT" sz="2900" i="1" dirty="0"/>
              <a:t> </a:t>
            </a:r>
            <a:r>
              <a:rPr lang="it-IT" sz="2900" i="1" dirty="0" err="1"/>
              <a:t>sacrae</a:t>
            </a:r>
            <a:r>
              <a:rPr lang="it-IT" sz="2900" i="1" dirty="0"/>
              <a:t> disciplina, </a:t>
            </a:r>
            <a:r>
              <a:rPr lang="it-IT" sz="2900" dirty="0"/>
              <a:t>Enciclica sulla Musica Sacra, Pio XII, 1955.</a:t>
            </a:r>
          </a:p>
          <a:p>
            <a:pPr marL="0" indent="0">
              <a:buNone/>
            </a:pPr>
            <a:r>
              <a:rPr lang="it-IT" sz="2900" i="1" dirty="0"/>
              <a:t>Istruzione </a:t>
            </a:r>
            <a:r>
              <a:rPr lang="it-IT" sz="2900" dirty="0"/>
              <a:t>sulla Musica sacra e la Sacra Liturgia, Congregazione dei Riti, 1958.</a:t>
            </a:r>
          </a:p>
          <a:p>
            <a:pPr marL="0" indent="0">
              <a:buNone/>
            </a:pPr>
            <a:r>
              <a:rPr lang="it-IT" sz="2900" i="1" dirty="0" err="1"/>
              <a:t>Iucunda</a:t>
            </a:r>
            <a:r>
              <a:rPr lang="it-IT" sz="2900" i="1" dirty="0"/>
              <a:t> </a:t>
            </a:r>
            <a:r>
              <a:rPr lang="it-IT" sz="2900" i="1" dirty="0" err="1"/>
              <a:t>laudatio</a:t>
            </a:r>
            <a:r>
              <a:rPr lang="it-IT" sz="2900" dirty="0"/>
              <a:t>, Lettera di Giovanni XXIII a </a:t>
            </a:r>
            <a:r>
              <a:rPr lang="it-IT" sz="2900" dirty="0" err="1"/>
              <a:t>Mons</a:t>
            </a:r>
            <a:r>
              <a:rPr lang="it-IT" sz="2900" dirty="0"/>
              <a:t>. </a:t>
            </a:r>
            <a:r>
              <a:rPr lang="it-IT" sz="2900" dirty="0" err="1"/>
              <a:t>Higini</a:t>
            </a:r>
            <a:r>
              <a:rPr lang="it-IT" sz="2900" dirty="0"/>
              <a:t> </a:t>
            </a:r>
            <a:r>
              <a:rPr lang="it-IT" sz="2900" dirty="0" err="1"/>
              <a:t>Anglés</a:t>
            </a:r>
            <a:r>
              <a:rPr lang="it-IT" sz="2900" dirty="0"/>
              <a:t> per il 50° anniversario del PIMS, 1961. </a:t>
            </a:r>
          </a:p>
          <a:p>
            <a:pPr marL="0" indent="0">
              <a:buNone/>
            </a:pPr>
            <a:r>
              <a:rPr lang="it-IT" sz="2900" i="1" dirty="0" err="1"/>
              <a:t>Sacrosanctum</a:t>
            </a:r>
            <a:r>
              <a:rPr lang="it-IT" sz="2900" i="1" dirty="0"/>
              <a:t> </a:t>
            </a:r>
            <a:r>
              <a:rPr lang="it-IT" sz="2900" i="1" dirty="0" err="1"/>
              <a:t>Concilium</a:t>
            </a:r>
            <a:r>
              <a:rPr lang="it-IT" sz="2900" dirty="0"/>
              <a:t>, Costituzione Conciliare sulla Liturgia, 1963.</a:t>
            </a:r>
          </a:p>
          <a:p>
            <a:pPr marL="0" indent="0">
              <a:buNone/>
            </a:pPr>
            <a:r>
              <a:rPr lang="it-IT" sz="2900" i="1" dirty="0" err="1"/>
              <a:t>Musicam</a:t>
            </a:r>
            <a:r>
              <a:rPr lang="it-IT" sz="2900" i="1" dirty="0"/>
              <a:t> </a:t>
            </a:r>
            <a:r>
              <a:rPr lang="it-IT" sz="2900" i="1" dirty="0" err="1"/>
              <a:t>sacram</a:t>
            </a:r>
            <a:r>
              <a:rPr lang="it-IT" sz="2900" dirty="0"/>
              <a:t>, Istruzione del </a:t>
            </a:r>
            <a:r>
              <a:rPr lang="it-IT" sz="2900" dirty="0" err="1"/>
              <a:t>Consilium</a:t>
            </a:r>
            <a:r>
              <a:rPr lang="it-IT" sz="2900" dirty="0"/>
              <a:t> e della Sacra Congregazione dei Riti, 1967.</a:t>
            </a:r>
          </a:p>
          <a:p>
            <a:pPr marL="0" indent="0">
              <a:buNone/>
            </a:pPr>
            <a:r>
              <a:rPr lang="it-IT" sz="2900" i="1" dirty="0"/>
              <a:t>Discorso </a:t>
            </a:r>
            <a:r>
              <a:rPr lang="it-IT" sz="2900" dirty="0"/>
              <a:t>ai Membri dell’AISC, Paolo VI, 1968.</a:t>
            </a:r>
          </a:p>
          <a:p>
            <a:pPr marL="0" indent="0">
              <a:buNone/>
            </a:pPr>
            <a:r>
              <a:rPr lang="it-IT" sz="2900" i="1" dirty="0"/>
              <a:t>Discorso </a:t>
            </a:r>
            <a:r>
              <a:rPr lang="it-IT" sz="2900" dirty="0"/>
              <a:t>per l’inaugurazione della nuova sede del PIMS, Giovanni Paolo II, 1986.</a:t>
            </a:r>
          </a:p>
          <a:p>
            <a:pPr marL="0" indent="0">
              <a:buNone/>
            </a:pPr>
            <a:r>
              <a:rPr lang="it-IT" sz="2900" i="1" dirty="0" err="1"/>
              <a:t>Ordo</a:t>
            </a:r>
            <a:r>
              <a:rPr lang="it-IT" sz="2900" i="1" dirty="0"/>
              <a:t> </a:t>
            </a:r>
            <a:r>
              <a:rPr lang="it-IT" sz="2900" i="1" dirty="0" err="1"/>
              <a:t>Cantus</a:t>
            </a:r>
            <a:r>
              <a:rPr lang="it-IT" sz="2900" i="1" dirty="0"/>
              <a:t> </a:t>
            </a:r>
            <a:r>
              <a:rPr lang="it-IT" sz="2900" i="1" dirty="0" err="1"/>
              <a:t>Missae</a:t>
            </a:r>
            <a:r>
              <a:rPr lang="it-IT" sz="2900" dirty="0"/>
              <a:t>, LEV, 1988.</a:t>
            </a:r>
          </a:p>
          <a:p>
            <a:pPr marL="0" indent="0">
              <a:buNone/>
            </a:pPr>
            <a:r>
              <a:rPr lang="it-IT" sz="2900" i="1" dirty="0" err="1"/>
              <a:t>Liturgiam</a:t>
            </a:r>
            <a:r>
              <a:rPr lang="it-IT" sz="2900" i="1" dirty="0"/>
              <a:t> </a:t>
            </a:r>
            <a:r>
              <a:rPr lang="it-IT" sz="2900" i="1" dirty="0" err="1"/>
              <a:t>authenticam</a:t>
            </a:r>
            <a:r>
              <a:rPr lang="it-IT" sz="2900" dirty="0"/>
              <a:t>,</a:t>
            </a:r>
            <a:r>
              <a:rPr lang="it-IT" sz="2900" i="1" dirty="0"/>
              <a:t> </a:t>
            </a:r>
            <a:r>
              <a:rPr lang="it-IT" sz="2900" dirty="0"/>
              <a:t>V istruzione della Congregazione per il Culto Divino e la Disciplina dei Sacramenti, per la retta applicazione della Costituzione sulla Sacra Liturgia, 2001.</a:t>
            </a:r>
          </a:p>
          <a:p>
            <a:pPr marL="0" indent="0">
              <a:buNone/>
            </a:pPr>
            <a:r>
              <a:rPr lang="it-IT" sz="2900" i="1" dirty="0"/>
              <a:t>Discorso</a:t>
            </a:r>
            <a:r>
              <a:rPr lang="it-IT" sz="2900" dirty="0"/>
              <a:t>, a docenti ed allievi del PIMS, 2001. </a:t>
            </a:r>
          </a:p>
          <a:p>
            <a:pPr marL="0" indent="0">
              <a:buNone/>
            </a:pPr>
            <a:r>
              <a:rPr lang="it-IT" sz="2900" i="1" dirty="0"/>
              <a:t>Chirografo </a:t>
            </a:r>
            <a:r>
              <a:rPr lang="it-IT" sz="2900" dirty="0"/>
              <a:t>per il centenario del Motu proprio </a:t>
            </a:r>
            <a:r>
              <a:rPr lang="it-IT" sz="2900" i="1" dirty="0"/>
              <a:t>Tra le sollecitudini</a:t>
            </a:r>
            <a:r>
              <a:rPr lang="it-IT" sz="2900" dirty="0"/>
              <a:t> sulla musica sacra, Giovanni Paolo II, 2003.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385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1" y="791571"/>
            <a:ext cx="9601196" cy="50842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/>
              <a:t>Catechismo della Chiesa Cattolica:</a:t>
            </a:r>
          </a:p>
          <a:p>
            <a:r>
              <a:rPr lang="it-IT" dirty="0"/>
              <a:t>- Catechismo della Chiesa Cattolica (11/10/1992) </a:t>
            </a:r>
            <a:r>
              <a:rPr lang="it-IT" dirty="0" err="1"/>
              <a:t>nn</a:t>
            </a:r>
            <a:r>
              <a:rPr lang="it-IT" dirty="0"/>
              <a:t>. (333) 1156-1158; 1191</a:t>
            </a:r>
          </a:p>
          <a:p>
            <a:r>
              <a:rPr lang="it-IT" dirty="0"/>
              <a:t>	- Compendio del Catechismo della Chiesa Cattolica (28/6/2005) </a:t>
            </a:r>
            <a:r>
              <a:rPr lang="it-IT" dirty="0" err="1"/>
              <a:t>nn</a:t>
            </a:r>
            <a:r>
              <a:rPr lang="it-IT" dirty="0"/>
              <a:t>. 238-239</a:t>
            </a:r>
          </a:p>
          <a:p>
            <a:pPr marL="0" indent="0">
              <a:buNone/>
            </a:pPr>
            <a:r>
              <a:rPr lang="it-IT" b="1" dirty="0"/>
              <a:t>Conferenza Episcopale </a:t>
            </a:r>
            <a:r>
              <a:rPr lang="it-IT" b="1" dirty="0" smtClean="0"/>
              <a:t>Italiana (CEI)</a:t>
            </a:r>
            <a:r>
              <a:rPr lang="it-IT" dirty="0" smtClean="0"/>
              <a:t>:</a:t>
            </a:r>
            <a:endParaRPr lang="it-IT" dirty="0"/>
          </a:p>
          <a:p>
            <a:pPr lvl="0"/>
            <a:r>
              <a:rPr lang="it-IT" dirty="0"/>
              <a:t>Commissione Episcopale per la Liturgia, Nota: “Il canto nelle Celebrazione Liturgiche” – Repertorio base (1979)</a:t>
            </a:r>
          </a:p>
          <a:p>
            <a:pPr lvl="0"/>
            <a:r>
              <a:rPr lang="it-IT" dirty="0"/>
              <a:t>Commissione Episcopale per la Liturgia, Nota: “Repertorio Nazionale di canti per la liturgia” (1999)</a:t>
            </a:r>
          </a:p>
          <a:p>
            <a:pPr lvl="0"/>
            <a:r>
              <a:rPr lang="it-IT" dirty="0"/>
              <a:t>Commissione Episcopale per la Liturgia, Nota: “Repertorio Nazionale. Canti per la liturgia” (19/4/2009)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04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92</TotalTime>
  <Words>1608</Words>
  <Application>Microsoft Office PowerPoint</Application>
  <PresentationFormat>Widescreen</PresentationFormat>
  <Paragraphs>124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Garamond</vt:lpstr>
      <vt:lpstr>Wingdings</vt:lpstr>
      <vt:lpstr>Organico</vt:lpstr>
      <vt:lpstr>MUSICA SACRA il ‘sonoro’ della nostra fede</vt:lpstr>
      <vt:lpstr>Sacrosanctum Concilium, 112 (1963)</vt:lpstr>
      <vt:lpstr>E. Costa in Dizionario di Liturgia, Paoline 2001</vt:lpstr>
      <vt:lpstr>???????????</vt:lpstr>
      <vt:lpstr>Il linguaggio liturgico (e musicale)</vt:lpstr>
      <vt:lpstr>Musica sacra come Presenza di Cristo risorto</vt:lpstr>
      <vt:lpstr>Musica sacra come Azione ed opera della Chiesa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Sacra Bibbia</vt:lpstr>
      <vt:lpstr>Il «dolce libro dei salmi» (S. Ambrogio)</vt:lpstr>
      <vt:lpstr>Il Nuovo Testamento</vt:lpstr>
      <vt:lpstr>I Padri della Chiesa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MUSICA SACRA il ‘sonoro’ della nostra fede</dc:title>
  <dc:creator>user</dc:creator>
  <cp:lastModifiedBy>user</cp:lastModifiedBy>
  <cp:revision>16</cp:revision>
  <dcterms:created xsi:type="dcterms:W3CDTF">2017-11-26T22:17:36Z</dcterms:created>
  <dcterms:modified xsi:type="dcterms:W3CDTF">2017-12-01T23:25:07Z</dcterms:modified>
</cp:coreProperties>
</file>