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94" r:id="rId8"/>
    <p:sldId id="262" r:id="rId9"/>
    <p:sldId id="263" r:id="rId10"/>
    <p:sldId id="264" r:id="rId11"/>
    <p:sldId id="265" r:id="rId12"/>
    <p:sldId id="295" r:id="rId13"/>
    <p:sldId id="266" r:id="rId14"/>
    <p:sldId id="296" r:id="rId15"/>
    <p:sldId id="267" r:id="rId16"/>
    <p:sldId id="297" r:id="rId17"/>
    <p:sldId id="298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99" r:id="rId27"/>
    <p:sldId id="300" r:id="rId28"/>
    <p:sldId id="276" r:id="rId29"/>
    <p:sldId id="277" r:id="rId30"/>
    <p:sldId id="278" r:id="rId31"/>
    <p:sldId id="301" r:id="rId32"/>
    <p:sldId id="302" r:id="rId33"/>
    <p:sldId id="279" r:id="rId34"/>
    <p:sldId id="280" r:id="rId35"/>
    <p:sldId id="289" r:id="rId36"/>
    <p:sldId id="290" r:id="rId37"/>
    <p:sldId id="281" r:id="rId38"/>
    <p:sldId id="303" r:id="rId39"/>
    <p:sldId id="282" r:id="rId40"/>
    <p:sldId id="283" r:id="rId41"/>
    <p:sldId id="291" r:id="rId42"/>
    <p:sldId id="284" r:id="rId43"/>
    <p:sldId id="304" r:id="rId44"/>
    <p:sldId id="305" r:id="rId45"/>
    <p:sldId id="285" r:id="rId46"/>
    <p:sldId id="286" r:id="rId47"/>
    <p:sldId id="292" r:id="rId48"/>
    <p:sldId id="287" r:id="rId49"/>
    <p:sldId id="288" r:id="rId50"/>
    <p:sldId id="293" r:id="rId51"/>
    <p:sldId id="306" r:id="rId52"/>
    <p:sldId id="307" r:id="rId53"/>
    <p:sldId id="308" r:id="rId54"/>
    <p:sldId id="309" r:id="rId5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A972-35D6-40E8-8F1C-DC0DBC8A9280}" type="datetimeFigureOut">
              <a:rPr lang="it-IT" smtClean="0"/>
              <a:pPr/>
              <a:t>05/11/2018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6220D-B053-4BC9-96F0-1EA0B399F18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A972-35D6-40E8-8F1C-DC0DBC8A9280}" type="datetimeFigureOut">
              <a:rPr lang="it-IT" smtClean="0"/>
              <a:pPr/>
              <a:t>05/11/2018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6220D-B053-4BC9-96F0-1EA0B399F18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A972-35D6-40E8-8F1C-DC0DBC8A9280}" type="datetimeFigureOut">
              <a:rPr lang="it-IT" smtClean="0"/>
              <a:pPr/>
              <a:t>05/11/2018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6220D-B053-4BC9-96F0-1EA0B399F18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A972-35D6-40E8-8F1C-DC0DBC8A9280}" type="datetimeFigureOut">
              <a:rPr lang="it-IT" smtClean="0"/>
              <a:pPr/>
              <a:t>05/11/2018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6220D-B053-4BC9-96F0-1EA0B399F18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A972-35D6-40E8-8F1C-DC0DBC8A9280}" type="datetimeFigureOut">
              <a:rPr lang="it-IT" smtClean="0"/>
              <a:pPr/>
              <a:t>05/11/2018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6220D-B053-4BC9-96F0-1EA0B399F18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A972-35D6-40E8-8F1C-DC0DBC8A9280}" type="datetimeFigureOut">
              <a:rPr lang="it-IT" smtClean="0"/>
              <a:pPr/>
              <a:t>05/11/2018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6220D-B053-4BC9-96F0-1EA0B399F18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A972-35D6-40E8-8F1C-DC0DBC8A9280}" type="datetimeFigureOut">
              <a:rPr lang="it-IT" smtClean="0"/>
              <a:pPr/>
              <a:t>05/11/2018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6220D-B053-4BC9-96F0-1EA0B399F18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A972-35D6-40E8-8F1C-DC0DBC8A9280}" type="datetimeFigureOut">
              <a:rPr lang="it-IT" smtClean="0"/>
              <a:pPr/>
              <a:t>05/11/2018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6220D-B053-4BC9-96F0-1EA0B399F18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A972-35D6-40E8-8F1C-DC0DBC8A9280}" type="datetimeFigureOut">
              <a:rPr lang="it-IT" smtClean="0"/>
              <a:pPr/>
              <a:t>05/11/2018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6220D-B053-4BC9-96F0-1EA0B399F18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A972-35D6-40E8-8F1C-DC0DBC8A9280}" type="datetimeFigureOut">
              <a:rPr lang="it-IT" smtClean="0"/>
              <a:pPr/>
              <a:t>05/11/2018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6220D-B053-4BC9-96F0-1EA0B399F18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A972-35D6-40E8-8F1C-DC0DBC8A9280}" type="datetimeFigureOut">
              <a:rPr lang="it-IT" smtClean="0"/>
              <a:pPr/>
              <a:t>05/11/2018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6220D-B053-4BC9-96F0-1EA0B399F18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BA972-35D6-40E8-8F1C-DC0DBC8A9280}" type="datetimeFigureOut">
              <a:rPr lang="it-IT" smtClean="0"/>
              <a:pPr/>
              <a:t>05/11/2018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6220D-B053-4BC9-96F0-1EA0B399F189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9552" y="727481"/>
            <a:ext cx="8060432" cy="1470025"/>
          </a:xfrm>
        </p:spPr>
        <p:txBody>
          <a:bodyPr/>
          <a:lstStyle/>
          <a:p>
            <a:r>
              <a:rPr lang="it-IT" sz="5400" b="1" dirty="0" smtClean="0">
                <a:solidFill>
                  <a:srgbClr val="00B0F0"/>
                </a:solidFill>
                <a:latin typeface="Algerian" panose="04020705040A02060702" pitchFamily="82" charset="0"/>
              </a:rPr>
              <a:t>P</a:t>
            </a:r>
            <a:r>
              <a:rPr lang="it-IT" b="1" dirty="0" smtClean="0">
                <a:solidFill>
                  <a:srgbClr val="00B0F0"/>
                </a:solidFill>
                <a:latin typeface="Algerian" panose="04020705040A02060702" pitchFamily="82" charset="0"/>
              </a:rPr>
              <a:t>aolo tra Giudei e Pagani</a:t>
            </a:r>
            <a:endParaRPr lang="it-IT" b="1" dirty="0">
              <a:solidFill>
                <a:srgbClr val="00B0F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771801" y="7813874"/>
            <a:ext cx="6400800" cy="1752600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1026" name="Picture 2" descr="Immagine correla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348880"/>
            <a:ext cx="4968552" cy="41044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In questa </a:t>
            </a:r>
            <a:r>
              <a:rPr lang="it-IT" b="1" dirty="0" smtClean="0"/>
              <a:t>fase 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it-IT" b="1" dirty="0" smtClean="0"/>
          </a:p>
          <a:p>
            <a:pPr algn="ctr">
              <a:buNone/>
            </a:pPr>
            <a:r>
              <a:rPr lang="it-IT" b="1" dirty="0" smtClean="0"/>
              <a:t>… in </a:t>
            </a:r>
            <a:r>
              <a:rPr lang="it-IT" b="1" dirty="0"/>
              <a:t>cui è specificato che </a:t>
            </a:r>
            <a:r>
              <a:rPr lang="it-IT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percorrevano le città </a:t>
            </a:r>
            <a:r>
              <a:rPr lang="it-IT" b="1" dirty="0"/>
              <a:t>si adoperano per rendere pubbliche le decisioni prese al ‘concilio’ di Gerusalemme: </a:t>
            </a:r>
            <a:r>
              <a:rPr lang="it-IT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trasmettevano loro le decisioni </a:t>
            </a:r>
            <a:r>
              <a:rPr lang="it-IT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 </a:t>
            </a:r>
            <a:r>
              <a:rPr lang="it-IT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dagli apostoli e dagli anziani di Gerusalemme, perché le osservassero</a:t>
            </a:r>
            <a:r>
              <a:rPr lang="it-IT" b="1" dirty="0"/>
              <a:t>.  </a:t>
            </a:r>
            <a:endParaRPr lang="it-IT" dirty="0"/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C00000"/>
                </a:solidFill>
              </a:rPr>
              <a:t>Iniziative e ‘contrordini’ </a:t>
            </a:r>
            <a:r>
              <a:rPr lang="it-IT" sz="2800" dirty="0" smtClean="0"/>
              <a:t>16,6-10</a:t>
            </a:r>
            <a:r>
              <a:rPr lang="it-IT" b="1" dirty="0"/>
              <a:t> 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b="1" dirty="0" smtClean="0"/>
              <a:t>Tentativi </a:t>
            </a:r>
            <a:r>
              <a:rPr lang="it-IT" b="1" dirty="0"/>
              <a:t>di andare (dopo la Frigia </a:t>
            </a:r>
            <a:r>
              <a:rPr lang="it-IT" dirty="0"/>
              <a:t>[altopiano della Turchia centro-occidentale] </a:t>
            </a:r>
            <a:r>
              <a:rPr lang="it-IT" b="1" dirty="0"/>
              <a:t>e la </a:t>
            </a:r>
            <a:r>
              <a:rPr lang="it-IT" b="1" dirty="0" err="1"/>
              <a:t>Galazia</a:t>
            </a:r>
            <a:r>
              <a:rPr lang="it-IT" b="1" dirty="0"/>
              <a:t> </a:t>
            </a:r>
            <a:r>
              <a:rPr lang="it-IT" dirty="0"/>
              <a:t>[territorio dell’attuale Ankara</a:t>
            </a:r>
            <a:r>
              <a:rPr lang="it-IT" dirty="0" smtClean="0"/>
              <a:t>]</a:t>
            </a:r>
            <a:r>
              <a:rPr lang="it-IT" b="1" dirty="0" smtClean="0"/>
              <a:t>)</a:t>
            </a:r>
            <a:r>
              <a:rPr lang="it-IT" dirty="0" smtClean="0"/>
              <a:t> </a:t>
            </a:r>
            <a:r>
              <a:rPr lang="it-IT" b="1" dirty="0"/>
              <a:t>nella provincia di Asia </a:t>
            </a:r>
            <a:r>
              <a:rPr lang="it-IT" dirty="0"/>
              <a:t>[Turchia occidentale] </a:t>
            </a:r>
            <a:r>
              <a:rPr lang="it-IT" b="1" dirty="0"/>
              <a:t>ma lo Spirito Santo aveva impedito loro </a:t>
            </a:r>
            <a:r>
              <a:rPr lang="it-IT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proclamare la Parola </a:t>
            </a:r>
            <a:r>
              <a:rPr lang="it-IT" b="1" i="1" dirty="0"/>
              <a:t>... </a:t>
            </a:r>
            <a:r>
              <a:rPr lang="it-IT" b="1" dirty="0"/>
              <a:t> dopo la </a:t>
            </a:r>
            <a:r>
              <a:rPr lang="it-IT" b="1" dirty="0" err="1"/>
              <a:t>Misia</a:t>
            </a:r>
            <a:r>
              <a:rPr lang="it-IT" b="1" dirty="0"/>
              <a:t> </a:t>
            </a:r>
            <a:r>
              <a:rPr lang="it-IT" dirty="0"/>
              <a:t>[Turchia nord-occidentale] </a:t>
            </a:r>
            <a:r>
              <a:rPr lang="it-IT" b="1" dirty="0"/>
              <a:t>cercano di andare in </a:t>
            </a:r>
            <a:r>
              <a:rPr lang="it-IT" b="1" dirty="0" err="1"/>
              <a:t>Bitinia</a:t>
            </a:r>
            <a:r>
              <a:rPr lang="it-IT" b="1" dirty="0"/>
              <a:t> </a:t>
            </a:r>
            <a:r>
              <a:rPr lang="it-IT" dirty="0"/>
              <a:t>[a est della </a:t>
            </a:r>
            <a:r>
              <a:rPr lang="it-IT" dirty="0" err="1"/>
              <a:t>Misia</a:t>
            </a:r>
            <a:r>
              <a:rPr lang="it-IT" dirty="0"/>
              <a:t>, centro nord della Turchia], </a:t>
            </a:r>
            <a:r>
              <a:rPr lang="it-IT" b="1" dirty="0"/>
              <a:t>ma lo </a:t>
            </a:r>
            <a:r>
              <a:rPr lang="it-IT" b="1" i="1" dirty="0"/>
              <a:t>Spirito di Gesù non lo permise</a:t>
            </a:r>
            <a:r>
              <a:rPr lang="it-IT" b="1" dirty="0"/>
              <a:t>.</a:t>
            </a:r>
            <a:endParaRPr lang="it-IT" dirty="0"/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 descr="Risultati immagini per turchia tempo di san Paol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344816" cy="48245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14287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Troade</a:t>
            </a:r>
            <a:endParaRPr lang="it-IT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/>
              <a:t>Vanno a </a:t>
            </a:r>
            <a:r>
              <a:rPr lang="it-IT" b="1" dirty="0" err="1">
                <a:solidFill>
                  <a:srgbClr val="C00000"/>
                </a:solidFill>
              </a:rPr>
              <a:t>Troade</a:t>
            </a:r>
            <a:r>
              <a:rPr lang="it-IT" b="1" dirty="0"/>
              <a:t> </a:t>
            </a:r>
            <a:r>
              <a:rPr lang="it-IT" dirty="0"/>
              <a:t>[a occidente della Misia], </a:t>
            </a:r>
            <a:r>
              <a:rPr lang="it-IT" b="1" dirty="0"/>
              <a:t>città portuale a nord-occidente della Turchia sul </a:t>
            </a:r>
            <a:r>
              <a:rPr lang="it-IT" b="1" u="sng" dirty="0"/>
              <a:t>mare Egeo</a:t>
            </a:r>
            <a:r>
              <a:rPr lang="it-IT" b="1" dirty="0"/>
              <a:t> e lì Paolo ha </a:t>
            </a:r>
            <a:r>
              <a:rPr lang="it-IT" b="1" dirty="0" smtClean="0"/>
              <a:t>un’apparizione: un </a:t>
            </a:r>
            <a:r>
              <a:rPr lang="it-IT" b="1" dirty="0"/>
              <a:t>macedone che lo scongiura di andare in Macedonia. </a:t>
            </a:r>
            <a:endParaRPr lang="it-IT" dirty="0"/>
          </a:p>
          <a:p>
            <a:pPr marL="0" indent="0" algn="ctr">
              <a:buNone/>
            </a:pPr>
            <a:r>
              <a:rPr lang="it-IT" dirty="0"/>
              <a:t>Qui inizia la forma narrativa del ‘noi’ che dura fino all’arrivo a Filippi, perciò si deduce che l’Autore è presente. 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 descr="Immagine correlat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6192688" cy="48245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19596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/>
              <a:t>Quindi la Macedonia attende </a:t>
            </a:r>
            <a:r>
              <a:rPr lang="it-IT" b="1" dirty="0" smtClean="0"/>
              <a:t>Paolo</a:t>
            </a:r>
            <a:r>
              <a:rPr lang="it-IT" dirty="0"/>
              <a:t/>
            </a:r>
            <a:br>
              <a:rPr lang="it-IT" dirty="0"/>
            </a:br>
            <a:r>
              <a:rPr lang="it-IT" sz="3100" dirty="0" smtClean="0"/>
              <a:t>16,11-40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91143447"/>
              </p:ext>
            </p:extLst>
          </p:nvPr>
        </p:nvGraphicFramePr>
        <p:xfrm>
          <a:off x="457200" y="1916832"/>
          <a:ext cx="822960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="" xmlns:a16="http://schemas.microsoft.com/office/drawing/2014/main" val="29205544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Passando per Samotracia e </a:t>
                      </a:r>
                      <a:r>
                        <a:rPr lang="it-IT" sz="2800" b="1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Neapoli</a:t>
                      </a:r>
                      <a:r>
                        <a:rPr lang="it-IT" sz="28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arrivano a </a:t>
                      </a:r>
                      <a:r>
                        <a:rPr lang="it-IT" sz="2800" b="1" dirty="0" smtClean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Filippi </a:t>
                      </a:r>
                      <a:r>
                        <a:rPr lang="it-IT" sz="28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colonia romana e città del primo distretto della Macedonia</a:t>
                      </a:r>
                      <a:r>
                        <a:rPr lang="it-IT" sz="28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È una definizione corretta perché </a:t>
                      </a:r>
                      <a:r>
                        <a:rPr lang="it-IT" sz="2800" b="1" u="sng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Filippi si trovava nel primo dei 4 distretti in cui era divisa la Macedonia</a:t>
                      </a:r>
                      <a:r>
                        <a:rPr lang="it-IT" sz="28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ed era anche </a:t>
                      </a:r>
                      <a:r>
                        <a:rPr lang="it-IT" sz="2800" b="1" u="sng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 città più importante</a:t>
                      </a:r>
                      <a:r>
                        <a:rPr lang="it-IT" sz="2800" b="1" u="none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28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 questo primo distretto. </a:t>
                      </a:r>
                      <a:endParaRPr lang="it-IT" sz="2800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it-IT" sz="28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1946157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 descr="Risultati immagini per filippi cittÃ  grec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08720"/>
            <a:ext cx="5760640" cy="52565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88969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 descr="Ancient Philipp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7638"/>
            <a:ext cx="6120680" cy="47476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12233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Sinagoga?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it-IT" b="1" dirty="0" smtClean="0"/>
          </a:p>
          <a:p>
            <a:pPr algn="ctr">
              <a:buNone/>
            </a:pPr>
            <a:r>
              <a:rPr lang="it-IT" b="1" dirty="0" smtClean="0"/>
              <a:t>Vanno </a:t>
            </a:r>
            <a:r>
              <a:rPr lang="it-IT" b="1" dirty="0"/>
              <a:t>in un luogo di preghiera dove è specificato che </a:t>
            </a:r>
            <a:r>
              <a:rPr lang="it-IT" b="1" dirty="0">
                <a:solidFill>
                  <a:srgbClr val="C00000"/>
                </a:solidFill>
              </a:rPr>
              <a:t>delle donne </a:t>
            </a:r>
            <a:r>
              <a:rPr lang="it-IT" b="1" dirty="0"/>
              <a:t>(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συνέρχομ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 = </a:t>
            </a:r>
            <a:r>
              <a:rPr lang="it-IT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- venire 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insieme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it-IT" b="1" dirty="0">
                <a:solidFill>
                  <a:srgbClr val="C00000"/>
                </a:solidFill>
              </a:rPr>
              <a:t>erano ‘convenute’, ‘riunite’. </a:t>
            </a:r>
            <a:endParaRPr lang="it-IT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it-IT" b="1" dirty="0" smtClean="0"/>
              <a:t>Il </a:t>
            </a:r>
            <a:r>
              <a:rPr lang="it-IT" b="1" dirty="0"/>
              <a:t>verbo </a:t>
            </a:r>
            <a:r>
              <a:rPr lang="it-IT" b="1" dirty="0" err="1"/>
              <a:t>συνέρχομ</a:t>
            </a:r>
            <a:r>
              <a:rPr lang="it-IT" b="1" dirty="0"/>
              <a:t>αι </a:t>
            </a:r>
            <a:r>
              <a:rPr lang="it-IT" b="1" dirty="0" smtClean="0"/>
              <a:t>fa supporre si tratti di una sinagoga</a:t>
            </a:r>
            <a:r>
              <a:rPr lang="it-IT" b="1" dirty="0"/>
              <a:t>. </a:t>
            </a:r>
            <a:endParaRPr lang="it-IT" dirty="0"/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Entra in scena </a:t>
            </a:r>
            <a:r>
              <a:rPr lang="it-IT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Lidia</a:t>
            </a:r>
            <a:endParaRPr lang="it-IT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it-IT" b="1" dirty="0" smtClean="0"/>
          </a:p>
          <a:p>
            <a:pPr algn="ctr">
              <a:buNone/>
            </a:pPr>
            <a:r>
              <a:rPr lang="it-IT" b="1" dirty="0" smtClean="0"/>
              <a:t>È </a:t>
            </a:r>
            <a:r>
              <a:rPr lang="it-IT" b="1" dirty="0"/>
              <a:t>una donna indipendente </a:t>
            </a:r>
            <a:r>
              <a:rPr lang="it-IT" dirty="0" smtClean="0"/>
              <a:t>(non frequente!) </a:t>
            </a:r>
            <a:r>
              <a:rPr lang="it-IT" b="1" dirty="0" smtClean="0"/>
              <a:t>perché </a:t>
            </a:r>
            <a:r>
              <a:rPr lang="it-IT" b="1" dirty="0"/>
              <a:t>commerciante di </a:t>
            </a:r>
            <a:r>
              <a:rPr lang="it-IT" b="1" dirty="0">
                <a:solidFill>
                  <a:srgbClr val="FF3399"/>
                </a:solidFill>
              </a:rPr>
              <a:t>porpora</a:t>
            </a:r>
            <a:r>
              <a:rPr lang="it-IT" b="1" dirty="0"/>
              <a:t>, accoglie la predicazione, viene battezzata e così anche i suoi familiari. </a:t>
            </a:r>
            <a:endParaRPr lang="it-IT" b="1" dirty="0" smtClean="0"/>
          </a:p>
          <a:p>
            <a:pPr algn="ctr">
              <a:buNone/>
            </a:pPr>
            <a:r>
              <a:rPr lang="it-IT" b="1" dirty="0" smtClean="0"/>
              <a:t>È </a:t>
            </a:r>
            <a:r>
              <a:rPr lang="it-IT" b="1" dirty="0"/>
              <a:t>la ‘padrona’ di casa che </a:t>
            </a:r>
            <a:r>
              <a:rPr lang="it-IT" b="1" dirty="0">
                <a:solidFill>
                  <a:srgbClr val="C00000"/>
                </a:solidFill>
              </a:rPr>
              <a:t>OSPITA</a:t>
            </a:r>
            <a:r>
              <a:rPr lang="it-IT" b="1" dirty="0"/>
              <a:t> Paolo e quanti erano con lui (</a:t>
            </a:r>
            <a:r>
              <a:rPr lang="it-IT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 costrinse ad accettare</a:t>
            </a:r>
            <a:r>
              <a:rPr lang="it-IT" b="1" dirty="0"/>
              <a:t>). </a:t>
            </a:r>
            <a:endParaRPr lang="it-IT" dirty="0"/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Gli ‘ultimi’ tre viaggi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46568471"/>
              </p:ext>
            </p:extLst>
          </p:nvPr>
        </p:nvGraphicFramePr>
        <p:xfrm>
          <a:off x="484909" y="2348880"/>
          <a:ext cx="82296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="" xmlns:a16="http://schemas.microsoft.com/office/drawing/2014/main" val="38965721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it-IT" sz="2400" b="1" dirty="0" smtClean="0"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it-IT" sz="2400" b="1" dirty="0" smtClean="0">
                          <a:solidFill>
                            <a:srgbClr val="C00000"/>
                          </a:solidFill>
                          <a:latin typeface="Arial Black" panose="020B0A04020102020204" pitchFamily="34" charset="0"/>
                        </a:rPr>
                        <a:t>15,36-18,17 (18-22) secondo Viaggio</a:t>
                      </a:r>
                    </a:p>
                    <a:p>
                      <a:pPr algn="ctr"/>
                      <a:endParaRPr lang="it-IT" sz="2400" b="1" dirty="0">
                        <a:solidFill>
                          <a:srgbClr val="C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85922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smtClean="0">
                          <a:latin typeface="Arial Black" panose="020B0A04020102020204" pitchFamily="34" charset="0"/>
                        </a:rPr>
                        <a:t>18,18 (23)-23,35 terzo viaggio</a:t>
                      </a:r>
                    </a:p>
                    <a:p>
                      <a:pPr algn="ctr"/>
                      <a:endParaRPr lang="it-IT" sz="2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09182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latin typeface="Arial Black" panose="020B0A04020102020204" pitchFamily="34" charset="0"/>
                        </a:rPr>
                        <a:t>27,1-28,16 quarto viaggio</a:t>
                      </a:r>
                    </a:p>
                    <a:p>
                      <a:pPr algn="ctr"/>
                      <a:r>
                        <a:rPr lang="it-IT" sz="2400" b="1" dirty="0" smtClean="0">
                          <a:latin typeface="Arial Black" panose="020B0A04020102020204" pitchFamily="34" charset="0"/>
                        </a:rPr>
                        <a:t> </a:t>
                      </a:r>
                    </a:p>
                    <a:p>
                      <a:pPr algn="ctr"/>
                      <a:endParaRPr lang="it-IT" sz="2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75118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7030A0"/>
                </a:solidFill>
              </a:rPr>
              <a:t>Magia </a:t>
            </a:r>
            <a:r>
              <a:rPr lang="it-IT" b="1" dirty="0">
                <a:solidFill>
                  <a:srgbClr val="7030A0"/>
                </a:solidFill>
              </a:rPr>
              <a:t>e superstizione</a:t>
            </a:r>
            <a:endParaRPr lang="it-IT" dirty="0">
              <a:solidFill>
                <a:srgbClr val="7030A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it-IT" b="1" dirty="0" smtClean="0"/>
          </a:p>
          <a:p>
            <a:pPr algn="ctr">
              <a:lnSpc>
                <a:spcPct val="150000"/>
              </a:lnSpc>
              <a:buNone/>
            </a:pPr>
            <a:r>
              <a:rPr lang="it-IT" b="1" dirty="0" smtClean="0"/>
              <a:t>Di </a:t>
            </a:r>
            <a:r>
              <a:rPr lang="it-IT" b="1" dirty="0"/>
              <a:t>nuovo magia e </a:t>
            </a:r>
            <a:r>
              <a:rPr lang="it-IT" b="1" dirty="0" smtClean="0"/>
              <a:t>superstizione … </a:t>
            </a:r>
            <a:r>
              <a:rPr lang="it-IT" b="1" dirty="0"/>
              <a:t>la realtà con cui Paolo ha avuto e avrà a che fare, proprio del mondo pagano. </a:t>
            </a:r>
            <a:endParaRPr lang="it-IT" dirty="0"/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È una </a:t>
            </a:r>
            <a:r>
              <a:rPr lang="it-IT" b="1" i="1" dirty="0" smtClean="0"/>
              <a:t>schiava 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it-IT" b="1" dirty="0" smtClean="0"/>
              <a:t>… </a:t>
            </a:r>
            <a:r>
              <a:rPr lang="it-IT" b="1" i="1" dirty="0" smtClean="0"/>
              <a:t>che </a:t>
            </a:r>
            <a:r>
              <a:rPr lang="it-IT" b="1" i="1" dirty="0"/>
              <a:t>aveva uno spirito di divinazione </a:t>
            </a:r>
            <a:r>
              <a:rPr lang="it-IT" b="1" dirty="0"/>
              <a:t>... letteralmente è </a:t>
            </a:r>
            <a:r>
              <a:rPr lang="it-IT" b="1" i="1" u="sng" dirty="0"/>
              <a:t>spirito pitone </a:t>
            </a:r>
            <a:r>
              <a:rPr lang="it-IT" b="1" dirty="0"/>
              <a:t>così detto perché rimandante al gigantesco serpente Pitone che faceva da custode all’</a:t>
            </a:r>
            <a:r>
              <a:rPr lang="it-IT" b="1" u="sng" dirty="0"/>
              <a:t>oracolo di Delfi</a:t>
            </a:r>
            <a:r>
              <a:rPr lang="it-IT" b="1" dirty="0"/>
              <a:t>. </a:t>
            </a:r>
            <a:endParaRPr lang="it-IT" b="1" dirty="0" smtClean="0"/>
          </a:p>
          <a:p>
            <a:pPr algn="ctr">
              <a:buNone/>
            </a:pPr>
            <a:r>
              <a:rPr lang="it-IT" b="1" dirty="0" smtClean="0"/>
              <a:t>Ebbene </a:t>
            </a:r>
            <a:r>
              <a:rPr lang="it-IT" b="1" dirty="0"/>
              <a:t>questa schiava andava dietro a Paolo e compagni gridando di loro di essere </a:t>
            </a:r>
            <a:r>
              <a:rPr lang="it-IT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 del Dio altissimo</a:t>
            </a:r>
            <a:r>
              <a:rPr lang="it-IT" b="1" dirty="0"/>
              <a:t> al che Paolo si indispettisce e la esorcizza con le parole dirette allo ‘spirito’: </a:t>
            </a:r>
            <a:r>
              <a:rPr lang="it-IT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nome di Gesù Cristo ti ordino di uscire da lei</a:t>
            </a:r>
            <a:r>
              <a:rPr lang="it-IT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it-IT" b="1" dirty="0"/>
              <a:t> Una volta esorcizzata, </a:t>
            </a:r>
            <a:r>
              <a:rPr lang="it-IT" b="1" u="sng" dirty="0"/>
              <a:t>non è più causa di guadagni per i suoi padroni</a:t>
            </a:r>
            <a:r>
              <a:rPr lang="it-IT" b="1" dirty="0"/>
              <a:t> al che essi cominciano a perseguitare Paolo e Sila. </a:t>
            </a:r>
            <a:endParaRPr lang="it-IT" dirty="0"/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A</a:t>
            </a:r>
            <a:r>
              <a:rPr lang="it-IT" b="1" dirty="0" smtClean="0"/>
              <a:t>ccusati </a:t>
            </a:r>
            <a:r>
              <a:rPr lang="it-IT" b="1" dirty="0"/>
              <a:t>di ‘proselitismo</a:t>
            </a:r>
            <a:r>
              <a:rPr lang="it-IT" b="1" dirty="0" smtClean="0"/>
              <a:t>’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860441812"/>
              </p:ext>
            </p:extLst>
          </p:nvPr>
        </p:nvGraphicFramePr>
        <p:xfrm>
          <a:off x="457200" y="1600200"/>
          <a:ext cx="8229600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="" xmlns:a16="http://schemas.microsoft.com/office/drawing/2014/main" val="11322129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 smtClean="0">
                          <a:latin typeface="Arial Black" panose="020B0A04020102020204" pitchFamily="34" charset="0"/>
                        </a:rPr>
                        <a:t>Additati come ‘giudei’ </a:t>
                      </a:r>
                      <a:r>
                        <a:rPr lang="it-IT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perché ancora non c’è distinzione tra giudei e cristiani </a:t>
                      </a:r>
                      <a:r>
                        <a:rPr lang="it-IT" sz="2800" b="1" dirty="0" smtClean="0">
                          <a:latin typeface="Arial Black" panose="020B0A04020102020204" pitchFamily="34" charset="0"/>
                        </a:rPr>
                        <a:t>sono accusati di voler fare proseliti:</a:t>
                      </a:r>
                      <a:r>
                        <a:rPr lang="it-IT" sz="2800" b="1" baseline="0" dirty="0" smtClean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it-IT" sz="2800" b="1" dirty="0" smtClean="0">
                          <a:latin typeface="Arial Black" panose="020B0A04020102020204" pitchFamily="34" charset="0"/>
                        </a:rPr>
                        <a:t>il governo romano dava la possibilità ai giudei di professare la loro religione, ma non di fare proseliti!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2680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 smtClean="0">
                          <a:latin typeface="Arial Black" panose="020B0A04020102020204" pitchFamily="34" charset="0"/>
                        </a:rPr>
                        <a:t>Quindi, condotti in piazza, gli vengono strappati i vestiti, sottoposti a bastonate e gettati in carcere. </a:t>
                      </a:r>
                      <a:endParaRPr lang="it-IT" sz="2800" dirty="0" smtClean="0">
                        <a:latin typeface="Arial Black" panose="020B0A04020102020204" pitchFamily="34" charset="0"/>
                      </a:endParaRPr>
                    </a:p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6328578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/>
              <a:t>Terremoto e miracolosa liberazione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it-IT" b="1" dirty="0" smtClean="0"/>
              <a:t>… come </a:t>
            </a:r>
            <a:r>
              <a:rPr lang="it-IT" b="1" dirty="0"/>
              <a:t>accadde a </a:t>
            </a:r>
            <a:r>
              <a:rPr lang="it-IT" b="1" dirty="0" smtClean="0"/>
              <a:t>Pietro ...</a:t>
            </a:r>
          </a:p>
          <a:p>
            <a:pPr algn="ctr">
              <a:buNone/>
            </a:pPr>
            <a:r>
              <a:rPr lang="it-IT" b="1" dirty="0" smtClean="0"/>
              <a:t> </a:t>
            </a:r>
            <a:r>
              <a:rPr lang="it-IT" b="1" dirty="0"/>
              <a:t>Conversione e battesimo della guardia carceraria e della sua famiglia. Paolo fa presente il suo </a:t>
            </a:r>
            <a:r>
              <a:rPr lang="it-IT" b="1" i="1" dirty="0"/>
              <a:t>status</a:t>
            </a:r>
            <a:r>
              <a:rPr lang="it-IT" b="1" dirty="0"/>
              <a:t> di </a:t>
            </a:r>
            <a:r>
              <a:rPr lang="it-IT" b="1" dirty="0">
                <a:solidFill>
                  <a:srgbClr val="C00000"/>
                </a:solidFill>
              </a:rPr>
              <a:t>cittadino romano </a:t>
            </a:r>
            <a:r>
              <a:rPr lang="it-IT" b="1" dirty="0"/>
              <a:t>e quindi ogni espediente è usato a favore dell’evangelizzazione. </a:t>
            </a:r>
            <a:endParaRPr lang="it-IT" b="1" dirty="0" smtClean="0"/>
          </a:p>
          <a:p>
            <a:pPr algn="ctr">
              <a:buNone/>
            </a:pPr>
            <a:r>
              <a:rPr lang="it-IT" b="1" dirty="0" smtClean="0"/>
              <a:t>Si </a:t>
            </a:r>
            <a:r>
              <a:rPr lang="it-IT" b="1" dirty="0"/>
              <a:t>scusano con Paolo perché la legge romana proibiva di sottoporre i cittadini romani alla flagellazione. </a:t>
            </a:r>
            <a:endParaRPr lang="it-IT" b="1" dirty="0" smtClean="0"/>
          </a:p>
          <a:p>
            <a:pPr algn="ctr">
              <a:buNone/>
            </a:pPr>
            <a:r>
              <a:rPr lang="it-IT" b="1" dirty="0" smtClean="0"/>
              <a:t>Viene </a:t>
            </a:r>
            <a:r>
              <a:rPr lang="it-IT" b="1" dirty="0"/>
              <a:t>lasciato andare e così Sila. </a:t>
            </a:r>
            <a:endParaRPr lang="it-IT" b="1" dirty="0" smtClean="0"/>
          </a:p>
          <a:p>
            <a:pPr algn="ctr">
              <a:buNone/>
            </a:pPr>
            <a:r>
              <a:rPr lang="it-IT" b="1" dirty="0" smtClean="0"/>
              <a:t>Si </a:t>
            </a:r>
            <a:r>
              <a:rPr lang="it-IT" b="1" dirty="0"/>
              <a:t>interrompe la narrazione del ‘noi’ </a:t>
            </a:r>
            <a:r>
              <a:rPr lang="it-IT" b="1" dirty="0" smtClean="0"/>
              <a:t>e si </a:t>
            </a:r>
            <a:r>
              <a:rPr lang="it-IT" b="1" dirty="0"/>
              <a:t>può ipotizzare che l’Autore sia rimasto lì per 7 anni fino al nuovo passaggio di Paolo a Filippi </a:t>
            </a:r>
            <a:r>
              <a:rPr lang="it-IT" dirty="0"/>
              <a:t>(20,6; circa 51-58 d. C.).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A conclusione del </a:t>
            </a:r>
            <a:r>
              <a:rPr lang="it-IT" b="1" dirty="0" err="1"/>
              <a:t>cap</a:t>
            </a:r>
            <a:r>
              <a:rPr lang="it-IT" b="1" dirty="0"/>
              <a:t> 16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96873283"/>
              </p:ext>
            </p:extLst>
          </p:nvPr>
        </p:nvGraphicFramePr>
        <p:xfrm>
          <a:off x="457200" y="2420888"/>
          <a:ext cx="8229600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="" xmlns:a16="http://schemas.microsoft.com/office/drawing/2014/main" val="20630032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3200" b="1" dirty="0" smtClean="0">
                          <a:latin typeface="Arial Black" panose="020B0A04020102020204" pitchFamily="34" charset="0"/>
                        </a:rPr>
                        <a:t>… sono di nuovo in casa di </a:t>
                      </a:r>
                      <a:r>
                        <a:rPr lang="it-IT" sz="3200" b="1" i="1" dirty="0" smtClean="0">
                          <a:solidFill>
                            <a:srgbClr val="C00000"/>
                          </a:solidFill>
                          <a:latin typeface="Arial Black" panose="020B0A04020102020204" pitchFamily="34" charset="0"/>
                        </a:rPr>
                        <a:t>Lidia</a:t>
                      </a:r>
                      <a:r>
                        <a:rPr lang="it-IT" sz="3200" b="1" dirty="0" smtClean="0">
                          <a:latin typeface="Arial Black" panose="020B0A04020102020204" pitchFamily="34" charset="0"/>
                        </a:rPr>
                        <a:t> per incontrare i </a:t>
                      </a:r>
                      <a:r>
                        <a:rPr lang="it-IT" sz="3200" b="1" i="1" dirty="0" smtClean="0">
                          <a:latin typeface="Arial Black" panose="020B0A04020102020204" pitchFamily="34" charset="0"/>
                        </a:rPr>
                        <a:t>fratelli</a:t>
                      </a:r>
                      <a:r>
                        <a:rPr lang="it-IT" sz="3200" b="1" dirty="0" smtClean="0">
                          <a:latin typeface="Arial Black" panose="020B0A04020102020204" pitchFamily="34" charset="0"/>
                        </a:rPr>
                        <a:t>, esortarli </a:t>
                      </a:r>
                    </a:p>
                    <a:p>
                      <a:pPr algn="ctr">
                        <a:buNone/>
                      </a:pPr>
                      <a:r>
                        <a:rPr lang="it-IT" sz="3200" b="1" dirty="0" smtClean="0">
                          <a:latin typeface="Arial Black" panose="020B0A04020102020204" pitchFamily="34" charset="0"/>
                        </a:rPr>
                        <a:t>e per poi partire.</a:t>
                      </a:r>
                      <a:endParaRPr lang="it-IT" sz="3200" dirty="0" smtClean="0">
                        <a:latin typeface="Arial Black" panose="020B0A04020102020204" pitchFamily="34" charset="0"/>
                      </a:endParaRPr>
                    </a:p>
                    <a:p>
                      <a:pPr algn="ctr">
                        <a:buNone/>
                      </a:pPr>
                      <a:endParaRPr lang="it-IT" sz="3200" dirty="0" smtClean="0">
                        <a:latin typeface="Arial Black" panose="020B0A04020102020204" pitchFamily="34" charset="0"/>
                      </a:endParaRPr>
                    </a:p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1354459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FF3399"/>
                </a:solidFill>
                <a:latin typeface="Arial Black" panose="020B0A04020102020204" pitchFamily="34" charset="0"/>
              </a:rPr>
              <a:t>Tessalonica </a:t>
            </a:r>
            <a:br>
              <a:rPr lang="it-IT" b="1" dirty="0" smtClean="0">
                <a:solidFill>
                  <a:srgbClr val="FF3399"/>
                </a:solidFill>
                <a:latin typeface="Arial Black" panose="020B0A04020102020204" pitchFamily="34" charset="0"/>
              </a:rPr>
            </a:br>
            <a:r>
              <a:rPr lang="it-IT" sz="2800" dirty="0" smtClean="0"/>
              <a:t>(</a:t>
            </a:r>
            <a:r>
              <a:rPr lang="it-IT" sz="2800" dirty="0"/>
              <a:t>17,1-9 e </a:t>
            </a:r>
            <a:r>
              <a:rPr lang="it-IT" sz="2800" dirty="0" smtClean="0"/>
              <a:t>17,10-15)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b="1" dirty="0" smtClean="0"/>
              <a:t>Giungono </a:t>
            </a:r>
            <a:r>
              <a:rPr lang="it-IT" b="1" dirty="0"/>
              <a:t>a Tessalonica (attuale Salonicco in Grecia) </a:t>
            </a:r>
            <a:r>
              <a:rPr lang="it-IT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dove c’era una sinagoga dei Giudei </a:t>
            </a:r>
            <a:r>
              <a:rPr lang="it-IT" b="1" dirty="0"/>
              <a:t>e qui </a:t>
            </a:r>
            <a:r>
              <a:rPr lang="it-IT" b="1" u="sng" dirty="0"/>
              <a:t>fa l’esegeta e ripercorre </a:t>
            </a:r>
            <a:r>
              <a:rPr lang="it-IT" b="1" u="sng" dirty="0" smtClean="0"/>
              <a:t>le grandi tappe dell’AT</a:t>
            </a:r>
            <a:r>
              <a:rPr lang="it-IT" b="1" dirty="0" smtClean="0"/>
              <a:t> per additare </a:t>
            </a:r>
            <a:r>
              <a:rPr lang="it-IT" b="1" dirty="0"/>
              <a:t>il </a:t>
            </a:r>
            <a:r>
              <a:rPr lang="it-IT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Cristo che doveva soffrire e risorgere dai morti ... il Cristo è quel Gesù che io vi annuncio</a:t>
            </a:r>
            <a:r>
              <a:rPr lang="it-IT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it-IT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b="1" dirty="0"/>
              <a:t>Conseguenza ... 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alcuni di loro </a:t>
            </a:r>
            <a:r>
              <a:rPr lang="it-IT" b="1" dirty="0"/>
              <a:t>(</a:t>
            </a:r>
            <a:r>
              <a:rPr lang="it-IT" b="1" i="1" dirty="0">
                <a:solidFill>
                  <a:srgbClr val="002060"/>
                </a:solidFill>
              </a:rPr>
              <a:t>giudei</a:t>
            </a:r>
            <a:r>
              <a:rPr lang="it-IT" b="1" dirty="0"/>
              <a:t>) ... 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 anche un grande numero di </a:t>
            </a:r>
            <a:r>
              <a:rPr lang="it-IT" b="1" i="1" dirty="0">
                <a:solidFill>
                  <a:srgbClr val="002060"/>
                </a:solidFill>
              </a:rPr>
              <a:t>Greci</a:t>
            </a:r>
            <a:r>
              <a:rPr lang="it-IT" b="1" i="1" dirty="0"/>
              <a:t> 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credenti in Dio ... come anche non poche donne della nobiltà  </a:t>
            </a:r>
            <a:r>
              <a:rPr lang="it-IT" b="1" dirty="0"/>
              <a:t>aderirono a Paolo.</a:t>
            </a:r>
            <a:r>
              <a:rPr lang="it-IT" b="1" i="1" dirty="0"/>
              <a:t> </a:t>
            </a:r>
            <a:endParaRPr lang="it-IT" dirty="0"/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 descr="Risultati immagini per tessalonic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52736"/>
            <a:ext cx="6336704" cy="51845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399934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8" name="Picture 6" descr="Risultati immagini per tessalonic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7638"/>
            <a:ext cx="6192688" cy="4603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305779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/>
              <a:t>Ma di nuovo Paolo deve discutere con i giudei </a:t>
            </a:r>
            <a:r>
              <a:rPr lang="it-IT" b="1" dirty="0" smtClean="0"/>
              <a:t>ingelositi 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b="1" dirty="0" smtClean="0"/>
              <a:t>… del suo </a:t>
            </a:r>
            <a:r>
              <a:rPr lang="it-IT" b="1" dirty="0"/>
              <a:t>successo in sinagoga a Tessalonica. </a:t>
            </a:r>
            <a:endParaRPr lang="it-IT" b="1" dirty="0" smtClean="0"/>
          </a:p>
          <a:p>
            <a:pPr marL="0" indent="0" algn="ctr">
              <a:buNone/>
            </a:pPr>
            <a:r>
              <a:rPr lang="it-IT" b="1" dirty="0" smtClean="0"/>
              <a:t>Addirittura </a:t>
            </a:r>
            <a:r>
              <a:rPr lang="it-IT" b="1" dirty="0"/>
              <a:t>perseguitano </a:t>
            </a:r>
            <a:r>
              <a:rPr lang="it-IT" b="1" dirty="0" err="1"/>
              <a:t>Giàsone</a:t>
            </a:r>
            <a:r>
              <a:rPr lang="it-IT" b="1" dirty="0"/>
              <a:t> perché ha ospitato Paolo.</a:t>
            </a:r>
            <a:endParaRPr lang="it-IT" dirty="0"/>
          </a:p>
          <a:p>
            <a:pPr marL="0" indent="0" algn="ctr">
              <a:buNone/>
            </a:pPr>
            <a:endParaRPr lang="it-IT" b="1" dirty="0" smtClean="0"/>
          </a:p>
          <a:p>
            <a:pPr marL="0" indent="0" algn="ctr">
              <a:buNone/>
            </a:pPr>
            <a:r>
              <a:rPr lang="it-IT" b="1" dirty="0" smtClean="0"/>
              <a:t>Intanto </a:t>
            </a:r>
            <a:r>
              <a:rPr lang="it-IT" b="1" dirty="0">
                <a:solidFill>
                  <a:srgbClr val="FF3399"/>
                </a:solidFill>
              </a:rPr>
              <a:t>a Tessalonica è stato accolto il Vangelo </a:t>
            </a:r>
            <a:r>
              <a:rPr lang="it-IT" b="1" dirty="0"/>
              <a:t>e la comunità sarà per lo più formata da pagani convertiti </a:t>
            </a:r>
            <a:r>
              <a:rPr lang="it-IT" sz="2000" dirty="0"/>
              <a:t>(1Ts 1).   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V</a:t>
            </a:r>
            <a:r>
              <a:rPr lang="it-IT" b="1" dirty="0" smtClean="0"/>
              <a:t>engono </a:t>
            </a:r>
            <a:r>
              <a:rPr lang="it-IT" b="1" dirty="0"/>
              <a:t>fatti </a:t>
            </a:r>
            <a:r>
              <a:rPr lang="it-IT" b="1" dirty="0" smtClean="0"/>
              <a:t>partire 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it-IT" b="1" dirty="0" smtClean="0"/>
              <a:t>… e </a:t>
            </a:r>
            <a:r>
              <a:rPr lang="it-IT" b="1" dirty="0"/>
              <a:t>vanno a </a:t>
            </a:r>
            <a:r>
              <a:rPr lang="it-IT" b="1" dirty="0" err="1">
                <a:solidFill>
                  <a:srgbClr val="C00000"/>
                </a:solidFill>
              </a:rPr>
              <a:t>Berea</a:t>
            </a:r>
            <a:r>
              <a:rPr lang="it-IT" b="1" dirty="0"/>
              <a:t> e anche lì </a:t>
            </a:r>
            <a:r>
              <a:rPr lang="it-IT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entrarono nella sinagoga dei Giudei. </a:t>
            </a:r>
            <a:r>
              <a:rPr lang="it-IT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 erano di sentimenti più nobili di quelli di </a:t>
            </a:r>
            <a:r>
              <a:rPr lang="it-IT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Tessalonica</a:t>
            </a:r>
            <a:r>
              <a:rPr lang="it-IT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accolsero la Parola con grande entusiasmo ... molti di loro divennero credenti e non pochi anche dei Greci, donne della nobiltà e uomini</a:t>
            </a:r>
            <a:r>
              <a:rPr lang="it-IT" b="1" i="1" dirty="0" smtClean="0"/>
              <a:t>.</a:t>
            </a:r>
          </a:p>
          <a:p>
            <a:pPr algn="ctr">
              <a:buNone/>
            </a:pPr>
            <a:r>
              <a:rPr lang="it-IT" b="1" dirty="0" smtClean="0"/>
              <a:t>Ma </a:t>
            </a:r>
            <a:r>
              <a:rPr lang="it-IT" b="1" dirty="0"/>
              <a:t>anche qui arrivano i giudei da Tessalonica mettendo </a:t>
            </a:r>
            <a:r>
              <a:rPr lang="it-IT" b="1" i="1" dirty="0"/>
              <a:t>in ansia la popolazione </a:t>
            </a:r>
            <a:r>
              <a:rPr lang="it-IT" b="1" dirty="0"/>
              <a:t>e Paolo è costretto a ripartire e lo accompagnano e lo conducono  </a:t>
            </a:r>
            <a:r>
              <a:rPr lang="it-IT" b="1" i="1" dirty="0"/>
              <a:t>fino ad Atene</a:t>
            </a:r>
            <a:r>
              <a:rPr lang="it-IT" b="1" dirty="0"/>
              <a:t>. Poi Sila e Timoteo sono invitati a raggiungerlo.</a:t>
            </a:r>
            <a:endParaRPr lang="it-IT" dirty="0"/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C00000"/>
                </a:solidFill>
              </a:rPr>
              <a:t>‘Ambientale’ </a:t>
            </a:r>
            <a:r>
              <a:rPr lang="it-IT" sz="2800" b="1" dirty="0" smtClean="0"/>
              <a:t>15,36-41 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it-IT" b="1" dirty="0"/>
              <a:t>D</a:t>
            </a:r>
            <a:r>
              <a:rPr lang="it-IT" b="1" dirty="0" smtClean="0"/>
              <a:t>iscussione </a:t>
            </a:r>
            <a:r>
              <a:rPr lang="it-IT" b="1" dirty="0"/>
              <a:t>in merito a Giovanni Marco: </a:t>
            </a:r>
            <a:endParaRPr lang="it-IT" b="1" dirty="0" smtClean="0"/>
          </a:p>
          <a:p>
            <a:pPr algn="ctr">
              <a:buNone/>
            </a:pPr>
            <a:r>
              <a:rPr lang="it-IT" b="1" dirty="0" smtClean="0">
                <a:solidFill>
                  <a:srgbClr val="C00000"/>
                </a:solidFill>
              </a:rPr>
              <a:t>Barnaba</a:t>
            </a:r>
            <a:r>
              <a:rPr lang="it-IT" b="1" dirty="0" smtClean="0"/>
              <a:t> </a:t>
            </a:r>
            <a:r>
              <a:rPr lang="it-IT" b="1" dirty="0"/>
              <a:t>vuole portarlo con sé, </a:t>
            </a:r>
            <a:endParaRPr lang="it-IT" b="1" dirty="0" smtClean="0"/>
          </a:p>
          <a:p>
            <a:pPr algn="ctr">
              <a:buNone/>
            </a:pPr>
            <a:r>
              <a:rPr lang="it-IT" b="1" dirty="0" smtClean="0">
                <a:solidFill>
                  <a:srgbClr val="002060"/>
                </a:solidFill>
              </a:rPr>
              <a:t>Paolo</a:t>
            </a:r>
            <a:r>
              <a:rPr lang="it-IT" b="1" dirty="0" smtClean="0"/>
              <a:t> </a:t>
            </a:r>
            <a:r>
              <a:rPr lang="it-IT" b="1" dirty="0"/>
              <a:t>no in virtù del fatto che già una volta è stato rinunciatario. </a:t>
            </a:r>
            <a:endParaRPr lang="it-IT" b="1" dirty="0" smtClean="0"/>
          </a:p>
          <a:p>
            <a:pPr algn="ctr">
              <a:buNone/>
            </a:pPr>
            <a:r>
              <a:rPr lang="it-IT" b="1" dirty="0" smtClean="0"/>
              <a:t>In </a:t>
            </a:r>
            <a:r>
              <a:rPr lang="it-IT" b="1" dirty="0"/>
              <a:t>conclusione, </a:t>
            </a:r>
            <a:r>
              <a:rPr lang="it-IT" b="1" dirty="0">
                <a:solidFill>
                  <a:srgbClr val="002060"/>
                </a:solidFill>
              </a:rPr>
              <a:t>Barnaba prende con sé Giovanni Marco </a:t>
            </a:r>
            <a:r>
              <a:rPr lang="it-IT" b="1" dirty="0"/>
              <a:t>e vanno a Cipro, </a:t>
            </a:r>
            <a:r>
              <a:rPr lang="it-IT" b="1" dirty="0">
                <a:solidFill>
                  <a:srgbClr val="C00000"/>
                </a:solidFill>
              </a:rPr>
              <a:t>Paolo si sceglie Sila e </a:t>
            </a:r>
            <a:r>
              <a:rPr lang="it-IT" b="1" i="1" dirty="0">
                <a:solidFill>
                  <a:srgbClr val="C00000"/>
                </a:solidFill>
              </a:rPr>
              <a:t>parti</a:t>
            </a:r>
            <a:r>
              <a:rPr lang="it-IT" b="1" i="1" dirty="0"/>
              <a:t>, affidato dai fratelli alla grazia del Signore</a:t>
            </a:r>
            <a:r>
              <a:rPr lang="it-IT" b="1" dirty="0"/>
              <a:t>. E, </a:t>
            </a:r>
            <a:r>
              <a:rPr lang="it-IT" b="1" i="1" dirty="0"/>
              <a:t>attraversando la Siria e la </a:t>
            </a:r>
            <a:r>
              <a:rPr lang="it-IT" b="1" i="1" dirty="0" err="1"/>
              <a:t>Cilicia</a:t>
            </a:r>
            <a:r>
              <a:rPr lang="it-IT" b="1" i="1" dirty="0"/>
              <a:t>, confermava la Chiese</a:t>
            </a:r>
            <a:r>
              <a:rPr lang="it-IT" b="1" dirty="0"/>
              <a:t>.</a:t>
            </a:r>
            <a:endParaRPr lang="it-IT" dirty="0"/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/>
              <a:t>Paolo ad </a:t>
            </a:r>
            <a:r>
              <a:rPr lang="it-IT" b="1" dirty="0" smtClean="0"/>
              <a:t>Atene</a:t>
            </a:r>
            <a:br>
              <a:rPr lang="it-IT" b="1" dirty="0" smtClean="0"/>
            </a:br>
            <a:r>
              <a:rPr lang="it-IT" sz="2700" dirty="0"/>
              <a:t>17,16-34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02279669"/>
              </p:ext>
            </p:extLst>
          </p:nvPr>
        </p:nvGraphicFramePr>
        <p:xfrm>
          <a:off x="539552" y="2132856"/>
          <a:ext cx="8229600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="" xmlns:a16="http://schemas.microsoft.com/office/drawing/2014/main" val="9341559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36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lgerian" panose="04020705040A02060702" pitchFamily="82" charset="0"/>
                          <a:cs typeface="Times New Roman" panose="02020603050405020304" pitchFamily="18" charset="0"/>
                        </a:rPr>
                        <a:t>Atene</a:t>
                      </a:r>
                      <a:endParaRPr lang="it-IT" sz="3600" b="1" i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lgerian" panose="04020705040A02060702" pitchFamily="82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29350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 </a:t>
                      </a:r>
                      <a:r>
                        <a:rPr lang="it-IT" sz="2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Paolo fremeva dentro di sé al vedere la città piena di idoli</a:t>
                      </a:r>
                      <a:endParaRPr lang="it-IT" sz="2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2800" b="1" u="sng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Atene</a:t>
                      </a:r>
                      <a:r>
                        <a:rPr lang="it-IT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‘capitale’ dell’ellenismo pagano. </a:t>
                      </a:r>
                    </a:p>
                    <a:p>
                      <a:pPr algn="ctr"/>
                      <a:r>
                        <a:rPr lang="it-IT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È l’unico caso in cui Paolo si serve di modelli del sapere profano per smentire il paganesimo. </a:t>
                      </a:r>
                    </a:p>
                    <a:p>
                      <a:pPr algn="ctr"/>
                      <a:r>
                        <a:rPr lang="it-IT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È </a:t>
                      </a:r>
                      <a:r>
                        <a:rPr lang="it-IT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l’emblema della predicazione ai pagani. </a:t>
                      </a:r>
                    </a:p>
                    <a:p>
                      <a:pPr algn="ctr"/>
                      <a:endParaRPr lang="it-IT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8959596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8" name="Picture 2" descr="Posizione di Aten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52736"/>
            <a:ext cx="6120680" cy="49685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071999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42" name="Picture 2" descr="http://3.bp.blogspot.com/-LI_KPFxQQXw/VNCAidOn2JI/AAAAAAABB3A/27rlFELFung/s1600/DSC_0207%2B(Copia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955" y="1600200"/>
            <a:ext cx="6836089" cy="4525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113863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Totalità: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in </a:t>
            </a: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sinagoga discute con i giudei e con i Pagani credenti</a:t>
            </a:r>
            <a:r>
              <a:rPr lang="it-IT" b="1" dirty="0"/>
              <a:t>, in piazza con quelli che incontra </a:t>
            </a:r>
            <a:r>
              <a:rPr lang="it-IT" b="1" dirty="0">
                <a:solidFill>
                  <a:srgbClr val="0070C0"/>
                </a:solidFill>
              </a:rPr>
              <a:t>e</a:t>
            </a:r>
            <a:r>
              <a:rPr lang="it-IT" b="1" dirty="0"/>
              <a:t> </a:t>
            </a:r>
            <a:r>
              <a:rPr lang="it-IT" b="1" dirty="0">
                <a:solidFill>
                  <a:srgbClr val="0070C0"/>
                </a:solidFill>
              </a:rPr>
              <a:t>parla anche con </a:t>
            </a:r>
            <a:r>
              <a:rPr lang="it-IT" b="1" i="1" dirty="0">
                <a:solidFill>
                  <a:srgbClr val="0070C0"/>
                </a:solidFill>
              </a:rPr>
              <a:t>stoici</a:t>
            </a:r>
            <a:r>
              <a:rPr lang="it-IT" b="1" dirty="0">
                <a:solidFill>
                  <a:srgbClr val="0070C0"/>
                </a:solidFill>
              </a:rPr>
              <a:t> ed </a:t>
            </a:r>
            <a:r>
              <a:rPr lang="it-IT" b="1" i="1" dirty="0">
                <a:solidFill>
                  <a:srgbClr val="0070C0"/>
                </a:solidFill>
              </a:rPr>
              <a:t>epicurei</a:t>
            </a:r>
            <a:r>
              <a:rPr lang="it-IT" b="1" dirty="0"/>
              <a:t>. Dicono: </a:t>
            </a:r>
            <a:r>
              <a:rPr lang="it-IT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 cosa mai vorrà dire questo ciarlatano</a:t>
            </a:r>
            <a:r>
              <a:rPr lang="it-IT" b="1" i="1" dirty="0"/>
              <a:t>? </a:t>
            </a:r>
            <a:endParaRPr lang="it-IT" b="1" i="1" dirty="0" smtClean="0"/>
          </a:p>
          <a:p>
            <a:pPr marL="0" indent="0" algn="ctr">
              <a:buNone/>
            </a:pPr>
            <a:r>
              <a:rPr lang="it-IT" b="1" dirty="0" smtClean="0"/>
              <a:t>‘</a:t>
            </a:r>
            <a:r>
              <a:rPr lang="it-IT" b="1" u="sng" dirty="0"/>
              <a:t>ciarlatano</a:t>
            </a:r>
            <a:r>
              <a:rPr lang="it-IT" b="1" dirty="0"/>
              <a:t>’ </a:t>
            </a:r>
            <a:r>
              <a:rPr lang="it-IT" b="1" dirty="0" smtClean="0"/>
              <a:t>= </a:t>
            </a:r>
            <a:r>
              <a:rPr lang="it-IT" b="1" dirty="0"/>
              <a:t>‘raccoglitore di semi’. </a:t>
            </a:r>
            <a:endParaRPr lang="it-IT" b="1" dirty="0" smtClean="0"/>
          </a:p>
          <a:p>
            <a:pPr marL="0" indent="0" algn="ctr">
              <a:buNone/>
            </a:pPr>
            <a:r>
              <a:rPr lang="it-IT" b="1" dirty="0" smtClean="0"/>
              <a:t>Era </a:t>
            </a:r>
            <a:r>
              <a:rPr lang="it-IT" b="1" dirty="0"/>
              <a:t>il nome con cui veniva indicato un uccello che beccava semi, cioè una specie di cornacchia. </a:t>
            </a:r>
            <a:endParaRPr lang="it-IT" b="1" dirty="0" smtClean="0"/>
          </a:p>
          <a:p>
            <a:pPr marL="0" indent="0" algn="ctr">
              <a:buNone/>
            </a:pPr>
            <a:r>
              <a:rPr lang="it-IT" b="1" dirty="0" smtClean="0"/>
              <a:t>Con </a:t>
            </a:r>
            <a:r>
              <a:rPr lang="it-IT" b="1" dirty="0"/>
              <a:t>questo nome si definiva anche l’accattone come anche il ‘parolaio’ </a:t>
            </a:r>
            <a:r>
              <a:rPr lang="it-IT" dirty="0"/>
              <a:t>cioè chi ripete luoghi comuni così tanto per parlare</a:t>
            </a:r>
            <a:r>
              <a:rPr lang="it-IT" b="1" dirty="0"/>
              <a:t>. </a:t>
            </a:r>
            <a:endParaRPr lang="it-IT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Epicureo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it-IT" b="1" dirty="0" smtClean="0"/>
          </a:p>
          <a:p>
            <a:pPr algn="ctr">
              <a:buNone/>
            </a:pPr>
            <a:r>
              <a:rPr lang="it-IT" b="1" dirty="0" smtClean="0"/>
              <a:t> …seguace </a:t>
            </a:r>
            <a:r>
              <a:rPr lang="it-IT" b="1" dirty="0"/>
              <a:t>di </a:t>
            </a:r>
            <a:r>
              <a:rPr lang="it-IT" b="1" dirty="0">
                <a:latin typeface="Arial Black" panose="020B0A04020102020204" pitchFamily="34" charset="0"/>
              </a:rPr>
              <a:t>Epicuro</a:t>
            </a:r>
            <a:r>
              <a:rPr lang="it-IT" b="1" dirty="0"/>
              <a:t> </a:t>
            </a:r>
            <a:r>
              <a:rPr lang="it-IT" sz="2600" dirty="0"/>
              <a:t>(342-270 a. C.) </a:t>
            </a:r>
            <a:r>
              <a:rPr lang="it-IT" b="1" dirty="0"/>
              <a:t>o appartenente al suo filone culturale, </a:t>
            </a:r>
            <a:endParaRPr lang="it-IT" b="1" dirty="0" smtClean="0"/>
          </a:p>
          <a:p>
            <a:pPr algn="ctr">
              <a:buNone/>
            </a:pPr>
            <a:r>
              <a:rPr lang="it-IT" b="1" dirty="0" smtClean="0"/>
              <a:t>colui </a:t>
            </a:r>
            <a:r>
              <a:rPr lang="it-IT" b="1" dirty="0"/>
              <a:t>che ha per scopo </a:t>
            </a:r>
            <a:r>
              <a:rPr lang="it-IT" b="1" u="sng" dirty="0"/>
              <a:t>il godimento dei beni materiali e come fine della vita la soddisfazione dei piaceri</a:t>
            </a:r>
            <a:r>
              <a:rPr lang="it-IT" b="1" dirty="0"/>
              <a:t>. </a:t>
            </a:r>
            <a:endParaRPr lang="it-IT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Stoico: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b="1" dirty="0" smtClean="0"/>
              <a:t>… appartenente </a:t>
            </a:r>
            <a:r>
              <a:rPr lang="it-IT" b="1" dirty="0"/>
              <a:t>alla corrente filosofica della </a:t>
            </a:r>
            <a:r>
              <a:rPr lang="it-IT" b="1" i="1" dirty="0">
                <a:solidFill>
                  <a:schemeClr val="accent2">
                    <a:lumMod val="75000"/>
                  </a:schemeClr>
                </a:solidFill>
              </a:rPr>
              <a:t>Stoà</a:t>
            </a:r>
            <a:r>
              <a:rPr lang="it-IT" b="1" dirty="0"/>
              <a:t> fondata da </a:t>
            </a:r>
            <a:r>
              <a:rPr lang="it-IT" b="1" dirty="0">
                <a:latin typeface="Arial Black" panose="020B0A04020102020204" pitchFamily="34" charset="0"/>
              </a:rPr>
              <a:t>Zenone di </a:t>
            </a:r>
            <a:r>
              <a:rPr lang="it-IT" b="1" dirty="0" err="1">
                <a:latin typeface="Arial Black" panose="020B0A04020102020204" pitchFamily="34" charset="0"/>
              </a:rPr>
              <a:t>Cizio</a:t>
            </a:r>
            <a:r>
              <a:rPr lang="it-IT" b="1" dirty="0">
                <a:latin typeface="Arial Black" panose="020B0A04020102020204" pitchFamily="34" charset="0"/>
              </a:rPr>
              <a:t> </a:t>
            </a:r>
            <a:r>
              <a:rPr lang="it-IT" sz="1800" dirty="0"/>
              <a:t>(336-263 a. C.) </a:t>
            </a:r>
            <a:endParaRPr lang="it-IT" sz="1800" dirty="0" smtClean="0"/>
          </a:p>
          <a:p>
            <a:pPr marL="0" indent="0" algn="ctr">
              <a:buNone/>
            </a:pPr>
            <a:r>
              <a:rPr lang="it-IT" b="1" dirty="0" smtClean="0"/>
              <a:t>in </a:t>
            </a:r>
            <a:r>
              <a:rPr lang="it-IT" b="1" dirty="0"/>
              <a:t>base alla quale si devono sopportare con decisione e impassibilità le sofferenze e le avversità della vita, dominio sulle passioni, disprezzo per la gloria mondana. 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8760098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Forse 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it-IT" b="1" dirty="0" smtClean="0"/>
          </a:p>
          <a:p>
            <a:pPr marL="0" indent="0" algn="ctr">
              <a:buNone/>
            </a:pPr>
            <a:r>
              <a:rPr lang="it-IT" sz="4800" b="1" dirty="0" smtClean="0">
                <a:solidFill>
                  <a:schemeClr val="accent2">
                    <a:lumMod val="75000"/>
                  </a:schemeClr>
                </a:solidFill>
              </a:rPr>
              <a:t>… questi </a:t>
            </a:r>
            <a:r>
              <a:rPr lang="it-IT" sz="4800" b="1" dirty="0">
                <a:solidFill>
                  <a:schemeClr val="accent2">
                    <a:lumMod val="75000"/>
                  </a:schemeClr>
                </a:solidFill>
              </a:rPr>
              <a:t>filosofi provano ad adeguare la dottrina di Paolo alle loro categorie</a:t>
            </a:r>
            <a:r>
              <a:rPr lang="it-IT" b="1" dirty="0"/>
              <a:t>. 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5446232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D</a:t>
            </a:r>
            <a:r>
              <a:rPr lang="it-IT" b="1" dirty="0" smtClean="0"/>
              <a:t>alla </a:t>
            </a:r>
            <a:r>
              <a:rPr lang="it-IT" b="1" dirty="0"/>
              <a:t>piazza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it-IT" b="1" dirty="0" smtClean="0"/>
              <a:t>… loro </a:t>
            </a:r>
            <a:r>
              <a:rPr lang="it-IT" b="1" dirty="0"/>
              <a:t>lo conducono all’</a:t>
            </a:r>
            <a:r>
              <a:rPr lang="it-IT" b="1" dirty="0" err="1">
                <a:solidFill>
                  <a:srgbClr val="00B050"/>
                </a:solidFill>
              </a:rPr>
              <a:t>areòpago</a:t>
            </a:r>
            <a:r>
              <a:rPr lang="it-IT" b="1" dirty="0"/>
              <a:t> </a:t>
            </a:r>
            <a:endParaRPr lang="it-IT" b="1" dirty="0" smtClean="0"/>
          </a:p>
          <a:p>
            <a:pPr algn="ctr">
              <a:buNone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nome della collina a sud dell’agorà. Vi risiedeva anche il tribunale supremo di Atene.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Paolo lo conducono lì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per aver più tranquillità per ascoltarlo o per farlo giudicare). </a:t>
            </a:r>
            <a:r>
              <a:rPr lang="it-IT" b="1" dirty="0"/>
              <a:t>Contrariamente ad altri contesti e </a:t>
            </a: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prendendo spunto dall’ara del Dio ignoto</a:t>
            </a:r>
            <a:r>
              <a:rPr lang="it-IT" b="1" dirty="0"/>
              <a:t>, Paolo elabora un discorso su Cristo più </a:t>
            </a:r>
            <a:r>
              <a:rPr lang="it-IT" b="1" dirty="0" smtClean="0"/>
              <a:t>colto, </a:t>
            </a:r>
            <a:r>
              <a:rPr lang="it-IT" b="1" dirty="0"/>
              <a:t>fornito di citazioni filosofiche e poetiche. </a:t>
            </a:r>
            <a:endParaRPr lang="it-IT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266" name="Picture 2" descr="https://upload.wikimedia.org/wikipedia/commons/thumb/7/7e/Areopagus_from_the_Acropolis.jpg/800px-Areopagus_from_the_Acropoli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991" y="1600200"/>
            <a:ext cx="6330018" cy="4525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519743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/>
              <a:t>Il </a:t>
            </a:r>
            <a:r>
              <a:rPr lang="it-IT" b="1" dirty="0" smtClean="0"/>
              <a:t>discorso</a:t>
            </a:r>
            <a:br>
              <a:rPr lang="it-IT" b="1" dirty="0" smtClean="0"/>
            </a:br>
            <a:r>
              <a:rPr lang="it-IT" sz="2000" b="1" dirty="0" smtClean="0"/>
              <a:t> </a:t>
            </a:r>
            <a:r>
              <a:rPr lang="it-IT" sz="2000" dirty="0" smtClean="0"/>
              <a:t>(impregnato </a:t>
            </a:r>
            <a:r>
              <a:rPr lang="it-IT" sz="2000" dirty="0"/>
              <a:t>di </a:t>
            </a:r>
            <a:r>
              <a:rPr lang="it-IT" sz="2000" dirty="0" smtClean="0"/>
              <a:t>anti-idolatria) </a:t>
            </a:r>
            <a:br>
              <a:rPr lang="it-IT" sz="2000" dirty="0" smtClean="0"/>
            </a:br>
            <a:r>
              <a:rPr lang="it-IT" b="1" dirty="0" smtClean="0"/>
              <a:t>si </a:t>
            </a:r>
            <a:r>
              <a:rPr lang="it-IT" b="1" dirty="0"/>
              <a:t>articola così:</a:t>
            </a:r>
            <a:endParaRPr lang="it-IT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373907598"/>
              </p:ext>
            </p:extLst>
          </p:nvPr>
        </p:nvGraphicFramePr>
        <p:xfrm>
          <a:off x="457200" y="2276872"/>
          <a:ext cx="822960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432">
                  <a:extLst>
                    <a:ext uri="{9D8B030D-6E8A-4147-A177-3AD203B41FA5}">
                      <a16:colId xmlns="" xmlns:a16="http://schemas.microsoft.com/office/drawing/2014/main" val="2627719201"/>
                    </a:ext>
                  </a:extLst>
                </a:gridCol>
                <a:gridCol w="7427168">
                  <a:extLst>
                    <a:ext uri="{9D8B030D-6E8A-4147-A177-3AD203B41FA5}">
                      <a16:colId xmlns="" xmlns:a16="http://schemas.microsoft.com/office/drawing/2014/main" val="2739666479"/>
                    </a:ext>
                  </a:extLst>
                </a:gridCol>
              </a:tblGrid>
              <a:tr h="467464">
                <a:tc>
                  <a:txBody>
                    <a:bodyPr/>
                    <a:lstStyle/>
                    <a:p>
                      <a:r>
                        <a:rPr lang="it-IT" sz="2400" b="1" dirty="0" smtClean="0"/>
                        <a:t>1)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Dio è il creatore dell’universo</a:t>
                      </a:r>
                      <a:r>
                        <a:rPr lang="it-IT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quindi non ha bisogno di un tempio per essere ‘contenuto’ (24-25).</a:t>
                      </a:r>
                      <a:endParaRPr lang="it-IT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95627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b="1" dirty="0" smtClean="0"/>
                        <a:t>2)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Dio ha creato l’uomo e la donna</a:t>
                      </a:r>
                      <a:r>
                        <a:rPr lang="it-IT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non può essere paragonato a cose materiali come le statuine (26-29). </a:t>
                      </a:r>
                      <a:endParaRPr lang="it-IT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99142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b="1" dirty="0" smtClean="0"/>
                        <a:t>3)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Invito alla conversione </a:t>
                      </a:r>
                      <a:r>
                        <a:rPr lang="it-IT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vista del giorno del giudizio che avrà luogo per mezzo </a:t>
                      </a:r>
                      <a:r>
                        <a:rPr lang="it-IT" sz="2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 un uomo ... </a:t>
                      </a:r>
                      <a:r>
                        <a:rPr lang="it-IT" sz="24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dandone a tutti prova sicura col risuscitarlo dai morti</a:t>
                      </a:r>
                      <a:r>
                        <a:rPr lang="it-IT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it-IT" sz="2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it-IT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4496148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Arial Black" panose="020B0A04020102020204" pitchFamily="34" charset="0"/>
              </a:rPr>
              <a:t>G. Marco / Sila</a:t>
            </a:r>
            <a:endParaRPr lang="it-IT" dirty="0">
              <a:latin typeface="Arial Black" panose="020B0A04020102020204" pitchFamily="34" charset="0"/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09279291"/>
              </p:ext>
            </p:extLst>
          </p:nvPr>
        </p:nvGraphicFramePr>
        <p:xfrm>
          <a:off x="457200" y="1600200"/>
          <a:ext cx="8229600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="" xmlns:a16="http://schemas.microsoft.com/office/drawing/2014/main" val="881077988"/>
                    </a:ext>
                  </a:extLst>
                </a:gridCol>
                <a:gridCol w="4114800">
                  <a:extLst>
                    <a:ext uri="{9D8B030D-6E8A-4147-A177-3AD203B41FA5}">
                      <a16:colId xmlns="" xmlns:a16="http://schemas.microsoft.com/office/drawing/2014/main" val="37734715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Giovanni Marco (</a:t>
                      </a:r>
                      <a:r>
                        <a:rPr lang="it-IT" sz="3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secondo Col 4,10; Fm 24; 2Tm 4,11) </a:t>
                      </a:r>
                      <a:r>
                        <a:rPr lang="it-IT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sarà di nuovo con Paolo. </a:t>
                      </a:r>
                      <a:endParaRPr lang="it-IT" sz="3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it-IT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36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 scelta di Sila forse è motivata dal fatto che in </a:t>
                      </a:r>
                      <a:r>
                        <a:rPr lang="it-IT" sz="3600" b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15,22</a:t>
                      </a:r>
                      <a:r>
                        <a:rPr lang="it-IT" sz="36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è stato additato come uomo </a:t>
                      </a:r>
                      <a:r>
                        <a:rPr lang="it-IT" sz="36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 grande autorità tra i fratelli. </a:t>
                      </a:r>
                      <a:endParaRPr lang="it-IT" sz="3600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it-IT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5078703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E la reazione è di tre </a:t>
            </a:r>
            <a:r>
              <a:rPr lang="it-IT" b="1" dirty="0" smtClean="0"/>
              <a:t>tipi 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b="1" dirty="0" smtClean="0"/>
              <a:t>… che </a:t>
            </a:r>
            <a:r>
              <a:rPr lang="it-IT" b="1" dirty="0"/>
              <a:t>deride, chi allontana Paolo, chi crede. </a:t>
            </a:r>
            <a:endParaRPr lang="it-IT" b="1" dirty="0" smtClean="0"/>
          </a:p>
          <a:p>
            <a:pPr algn="ctr">
              <a:buNone/>
            </a:pPr>
            <a:r>
              <a:rPr lang="it-IT" b="1" dirty="0" smtClean="0"/>
              <a:t>Tra </a:t>
            </a:r>
            <a:r>
              <a:rPr lang="it-IT" b="1" dirty="0"/>
              <a:t>coloro che accolgono c’è </a:t>
            </a:r>
            <a:r>
              <a:rPr lang="it-IT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Dionigi, membro dell’Areopago e una donna di nome </a:t>
            </a:r>
            <a:r>
              <a:rPr lang="it-IT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Damaris</a:t>
            </a:r>
            <a:r>
              <a:rPr lang="it-IT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altri con loro</a:t>
            </a:r>
            <a:r>
              <a:rPr lang="it-IT" b="1" dirty="0"/>
              <a:t>. Dionigi è stato successivamente ripreso dalla tradizione come quando un mistico del V sec ha dato ai suoi scritti mistici il nome di </a:t>
            </a:r>
            <a:r>
              <a:rPr lang="it-IT" b="1" i="1" dirty="0"/>
              <a:t>Pseudo-Dionigi.</a:t>
            </a:r>
            <a:r>
              <a:rPr lang="it-IT" b="1" dirty="0"/>
              <a:t> </a:t>
            </a:r>
            <a:endParaRPr lang="it-IT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3 importanti città …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77968235"/>
              </p:ext>
            </p:extLst>
          </p:nvPr>
        </p:nvGraphicFramePr>
        <p:xfrm>
          <a:off x="457200" y="1600200"/>
          <a:ext cx="822960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="" xmlns:a16="http://schemas.microsoft.com/office/drawing/2014/main" val="22393124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3600" b="1" dirty="0" smtClean="0">
                          <a:solidFill>
                            <a:srgbClr val="002060"/>
                          </a:solidFill>
                        </a:rPr>
                        <a:t>Atene</a:t>
                      </a:r>
                      <a:r>
                        <a:rPr lang="it-IT" sz="3600" b="1" dirty="0" smtClean="0">
                          <a:solidFill>
                            <a:schemeClr val="lt1"/>
                          </a:solidFill>
                        </a:rPr>
                        <a:t>,</a:t>
                      </a:r>
                      <a:r>
                        <a:rPr lang="it-IT" sz="3600" b="1" dirty="0" smtClean="0"/>
                        <a:t> il centro della filosofia e dell’arte,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3600" b="1" dirty="0" smtClean="0">
                          <a:solidFill>
                            <a:srgbClr val="002060"/>
                          </a:solidFill>
                        </a:rPr>
                        <a:t>Alessandria,</a:t>
                      </a:r>
                      <a:r>
                        <a:rPr lang="it-IT" sz="3600" b="1" dirty="0" smtClean="0"/>
                        <a:t> il centro dell’</a:t>
                      </a:r>
                      <a:r>
                        <a:rPr lang="it-IT" sz="3600" b="1" baseline="0" dirty="0" smtClean="0"/>
                        <a:t>‘</a:t>
                      </a:r>
                      <a:r>
                        <a:rPr lang="it-IT" sz="3600" b="1" dirty="0" smtClean="0"/>
                        <a:t>educazione’, </a:t>
                      </a:r>
                      <a:r>
                        <a:rPr lang="it-IT" sz="3600" b="1" dirty="0" smtClean="0">
                          <a:solidFill>
                            <a:srgbClr val="002060"/>
                          </a:solidFill>
                        </a:rPr>
                        <a:t>Roma,</a:t>
                      </a:r>
                      <a:r>
                        <a:rPr lang="it-IT" sz="3600" b="1" dirty="0" smtClean="0"/>
                        <a:t> la sede del potere imperiale.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3600" b="1" dirty="0" smtClean="0">
                          <a:solidFill>
                            <a:srgbClr val="C00000"/>
                          </a:solidFill>
                        </a:rPr>
                        <a:t>Ad </a:t>
                      </a:r>
                      <a:r>
                        <a:rPr lang="it-IT" sz="3600" b="1" dirty="0" smtClean="0">
                          <a:solidFill>
                            <a:srgbClr val="002060"/>
                          </a:solidFill>
                        </a:rPr>
                        <a:t>Atene </a:t>
                      </a:r>
                      <a:r>
                        <a:rPr lang="it-IT" sz="3600" b="1" dirty="0" smtClean="0">
                          <a:solidFill>
                            <a:srgbClr val="C00000"/>
                          </a:solidFill>
                        </a:rPr>
                        <a:t>il successo di Paolo è stato modesto</a:t>
                      </a:r>
                      <a:r>
                        <a:rPr lang="it-IT" sz="3600" b="1" baseline="0" dirty="0" smtClean="0">
                          <a:solidFill>
                            <a:srgbClr val="C00000"/>
                          </a:solidFill>
                        </a:rPr>
                        <a:t> (?)</a:t>
                      </a:r>
                      <a:endParaRPr lang="it-IT" sz="36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it-IT" sz="36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11426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722093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Corinto</a:t>
            </a:r>
            <a:br>
              <a:rPr lang="it-IT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it-IT" sz="2200" dirty="0"/>
              <a:t>18,1-17 (18-22</a:t>
            </a:r>
            <a:r>
              <a:rPr lang="it-IT" sz="2200" dirty="0" smtClean="0"/>
              <a:t>)</a:t>
            </a:r>
            <a:endParaRPr lang="it-IT" sz="2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b="1" dirty="0" smtClean="0"/>
              <a:t>… città </a:t>
            </a:r>
            <a:r>
              <a:rPr lang="it-IT" b="1" dirty="0"/>
              <a:t>ricostruita dall’imperatore Giulio Cesare </a:t>
            </a:r>
            <a:r>
              <a:rPr lang="it-IT" sz="2000" dirty="0"/>
              <a:t>(100-44 a. C</a:t>
            </a:r>
            <a:r>
              <a:rPr lang="it-IT" sz="2000" dirty="0" smtClean="0"/>
              <a:t>.), </a:t>
            </a:r>
            <a:r>
              <a:rPr lang="it-IT" b="1" dirty="0"/>
              <a:t>era la capitale della provincia romana dell’Acaia. </a:t>
            </a:r>
            <a:endParaRPr lang="it-IT" b="1" dirty="0" smtClean="0"/>
          </a:p>
          <a:p>
            <a:pPr marL="0" indent="0" algn="ctr">
              <a:buNone/>
            </a:pPr>
            <a:r>
              <a:rPr lang="it-IT" b="1" dirty="0" smtClean="0"/>
              <a:t>Essendo </a:t>
            </a:r>
            <a:r>
              <a:rPr lang="it-IT" b="1" dirty="0"/>
              <a:t>una città portuale, la popolazione era costituita anche da gruppi provenienti da fuori </a:t>
            </a:r>
            <a:r>
              <a:rPr lang="it-IT" b="1" dirty="0" smtClean="0"/>
              <a:t>provincia. </a:t>
            </a:r>
          </a:p>
          <a:p>
            <a:pPr marL="0" indent="0" algn="ctr">
              <a:buNone/>
            </a:pPr>
            <a:r>
              <a:rPr lang="it-IT" sz="2800" b="1" u="sng" dirty="0" smtClean="0"/>
              <a:t>C’era </a:t>
            </a:r>
            <a:r>
              <a:rPr lang="it-IT" sz="2800" b="1" u="sng" dirty="0"/>
              <a:t>un’importante colonia giudaica, ma anche l’immoralità dei costumi tra gli abitanti della città.  </a:t>
            </a:r>
            <a:endParaRPr lang="it-IT" sz="2800" u="sng" dirty="0"/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290" name="Picture 2" descr="https://upload.wikimedia.org/wikipedia/commons/thumb/a/a9/Map_Macedonia_336_BC-it.svg/800px-Map_Macedonia_336_BC-it.sv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548680"/>
            <a:ext cx="7272808" cy="5976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597408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3184" y="548680"/>
            <a:ext cx="8229600" cy="1143000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13316" name="Picture 4" descr="Risultati immagini per Corint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7638"/>
            <a:ext cx="5904656" cy="48196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432057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00B050"/>
                </a:solidFill>
              </a:rPr>
              <a:t>Qui Paolo scrive il suo più antico scritto: </a:t>
            </a:r>
            <a:r>
              <a:rPr lang="it-IT" b="1" dirty="0" smtClean="0">
                <a:solidFill>
                  <a:srgbClr val="C00000"/>
                </a:solidFill>
              </a:rPr>
              <a:t>1Tessalonicesi</a:t>
            </a:r>
            <a:r>
              <a:rPr lang="it-IT" b="1" dirty="0" smtClean="0">
                <a:solidFill>
                  <a:srgbClr val="00B050"/>
                </a:solidFill>
              </a:rPr>
              <a:t>.</a:t>
            </a:r>
            <a:r>
              <a:rPr lang="it-IT" b="1" dirty="0">
                <a:solidFill>
                  <a:srgbClr val="00B050"/>
                </a:solidFill>
              </a:rPr>
              <a:t> 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143877509"/>
              </p:ext>
            </p:extLst>
          </p:nvPr>
        </p:nvGraphicFramePr>
        <p:xfrm>
          <a:off x="457200" y="2564904"/>
          <a:ext cx="82296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="" xmlns:a16="http://schemas.microsoft.com/office/drawing/2014/main" val="21557310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it-IT" sz="3200" b="1" dirty="0" smtClean="0"/>
                    </a:p>
                    <a:p>
                      <a:pPr algn="ctr"/>
                      <a:r>
                        <a:rPr lang="it-IT" sz="3200" b="1" dirty="0" smtClean="0"/>
                        <a:t>Qui incontra </a:t>
                      </a:r>
                      <a:r>
                        <a:rPr lang="it-IT" sz="3200" b="1" dirty="0" smtClean="0">
                          <a:solidFill>
                            <a:srgbClr val="C00000"/>
                          </a:solidFill>
                        </a:rPr>
                        <a:t>Aquila </a:t>
                      </a:r>
                      <a:r>
                        <a:rPr lang="it-IT" sz="3200" b="1" dirty="0" smtClean="0">
                          <a:solidFill>
                            <a:schemeClr val="bg1"/>
                          </a:solidFill>
                        </a:rPr>
                        <a:t>e</a:t>
                      </a:r>
                      <a:r>
                        <a:rPr lang="it-IT" sz="3200" b="1" dirty="0" smtClean="0">
                          <a:solidFill>
                            <a:srgbClr val="C00000"/>
                          </a:solidFill>
                        </a:rPr>
                        <a:t> Priscilla </a:t>
                      </a:r>
                      <a:r>
                        <a:rPr lang="it-IT" sz="3200" b="1" dirty="0" smtClean="0"/>
                        <a:t>che continueranno ad essere importanti per Paolo. Essi erano già stati a Roma e faranno da tramite con Roma per Paolo. </a:t>
                      </a:r>
                      <a:endParaRPr lang="it-IT" sz="3200" dirty="0" smtClean="0"/>
                    </a:p>
                    <a:p>
                      <a:pPr algn="ctr">
                        <a:buNone/>
                      </a:pPr>
                      <a:endParaRPr lang="it-IT" sz="3200" dirty="0" smtClean="0"/>
                    </a:p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8336494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Il </a:t>
            </a:r>
            <a:r>
              <a:rPr lang="it-IT" b="1" dirty="0" smtClean="0">
                <a:solidFill>
                  <a:srgbClr val="0070C0"/>
                </a:solidFill>
              </a:rPr>
              <a:t>lavoro per Paolo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it-IT" b="1" dirty="0" smtClean="0"/>
          </a:p>
          <a:p>
            <a:pPr algn="ctr">
              <a:buNone/>
            </a:pPr>
            <a:endParaRPr lang="it-IT" b="1" dirty="0"/>
          </a:p>
          <a:p>
            <a:pPr algn="ctr">
              <a:buNone/>
            </a:pPr>
            <a:r>
              <a:rPr lang="it-IT" b="1" dirty="0" smtClean="0"/>
              <a:t>Il </a:t>
            </a:r>
            <a:r>
              <a:rPr lang="it-IT" b="1" dirty="0"/>
              <a:t>riferimento al lavoro di Paolo per autosostenersi </a:t>
            </a:r>
            <a:r>
              <a:rPr lang="it-IT" sz="3000" dirty="0"/>
              <a:t>(anche in 1Cor 4,12; 1Ts 2,9; 2Ts 3,8; 2Cor 12,13s; ...): </a:t>
            </a:r>
            <a:r>
              <a:rPr lang="it-IT" b="1" u="sng" dirty="0"/>
              <a:t>fabbricava tende</a:t>
            </a:r>
            <a:r>
              <a:rPr lang="it-IT" b="1" dirty="0" smtClean="0"/>
              <a:t>.. </a:t>
            </a:r>
            <a:endParaRPr lang="it-IT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Ancora Corinto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it-IT" b="1" i="1" dirty="0" smtClean="0"/>
          </a:p>
          <a:p>
            <a:pPr marL="0" indent="0" algn="ctr">
              <a:buNone/>
            </a:pPr>
            <a:r>
              <a:rPr lang="it-IT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Ogni </a:t>
            </a:r>
            <a:r>
              <a:rPr lang="it-IT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sabato discuteva nella sinagoga e cercava di persuadere Giudei e Greci. .... quando Sila e Timoteo giunsero dalla Macedonia, Paolo cominciò a dedicarsi tutto alla Parola </a:t>
            </a:r>
            <a:endParaRPr lang="it-IT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b="1" dirty="0" smtClean="0"/>
              <a:t>Anche </a:t>
            </a:r>
            <a:r>
              <a:rPr lang="it-IT" b="1" dirty="0"/>
              <a:t>qui incontra l’ostilità dei giudei (</a:t>
            </a:r>
            <a:r>
              <a:rPr lang="it-IT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d’ora in poi me ne andrò dai pagani</a:t>
            </a:r>
            <a:r>
              <a:rPr lang="it-IT" b="1" dirty="0"/>
              <a:t>) e comunque va a stare a casa di </a:t>
            </a:r>
            <a:r>
              <a:rPr lang="it-IT" b="1" dirty="0">
                <a:solidFill>
                  <a:srgbClr val="002060"/>
                </a:solidFill>
              </a:rPr>
              <a:t>Tizio Giusto</a:t>
            </a:r>
            <a:r>
              <a:rPr lang="it-IT" b="1" dirty="0"/>
              <a:t>, casa vicino alla sinagoga, e il capo della sinagoga, </a:t>
            </a:r>
            <a:r>
              <a:rPr lang="it-IT" b="1" dirty="0" err="1">
                <a:solidFill>
                  <a:srgbClr val="002060"/>
                </a:solidFill>
              </a:rPr>
              <a:t>Crispo</a:t>
            </a:r>
            <a:r>
              <a:rPr lang="it-IT" b="1" dirty="0"/>
              <a:t>, si converte lui insieme alla sua famiglia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1943409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00B0F0"/>
                </a:solidFill>
              </a:rPr>
              <a:t>Una notte ha una visione circa Corinto</a:t>
            </a:r>
            <a:endParaRPr lang="it-IT" dirty="0">
              <a:solidFill>
                <a:srgbClr val="00B0F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it-IT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it-IT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it-IT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questa città io ho un popolo numeroso </a:t>
            </a:r>
            <a:r>
              <a:rPr lang="it-IT" b="1" dirty="0"/>
              <a:t>e però i giudei lo conducono fin davanti a </a:t>
            </a:r>
            <a:r>
              <a:rPr lang="it-IT" b="1" dirty="0" err="1"/>
              <a:t>Gallione</a:t>
            </a:r>
            <a:r>
              <a:rPr lang="it-IT" b="1" dirty="0"/>
              <a:t> </a:t>
            </a:r>
            <a:r>
              <a:rPr lang="it-IT" dirty="0"/>
              <a:t>(proconsole dell’</a:t>
            </a:r>
            <a:r>
              <a:rPr lang="it-IT" dirty="0" err="1"/>
              <a:t>Acaia</a:t>
            </a:r>
            <a:r>
              <a:rPr lang="it-IT" dirty="0"/>
              <a:t>, importante per stabilire l’arrivo di Paolo lì, 51/52)</a:t>
            </a:r>
            <a:r>
              <a:rPr lang="it-IT" b="1" dirty="0"/>
              <a:t>. </a:t>
            </a:r>
            <a:endParaRPr lang="it-IT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Gallione</a:t>
            </a:r>
            <a:r>
              <a:rPr lang="it-IT" dirty="0" smtClean="0"/>
              <a:t> 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b="1" dirty="0" smtClean="0"/>
              <a:t>… il </a:t>
            </a:r>
            <a:r>
              <a:rPr lang="it-IT" b="1" dirty="0"/>
              <a:t>fatto che lui non voglia avere a che fare con le questioni religiose dei giudei sta a testimoniare che </a:t>
            </a:r>
            <a:r>
              <a:rPr lang="it-IT" b="1" dirty="0">
                <a:solidFill>
                  <a:srgbClr val="002060"/>
                </a:solidFill>
              </a:rPr>
              <a:t>il periodo precedente a Nerone non era ostile ai cristiani</a:t>
            </a:r>
            <a:r>
              <a:rPr lang="it-IT" b="1" dirty="0"/>
              <a:t>. Poi </a:t>
            </a:r>
            <a:r>
              <a:rPr lang="it-IT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Paolo prese congedo </a:t>
            </a:r>
            <a:r>
              <a:rPr lang="it-IT" b="1" dirty="0"/>
              <a:t>e va verso la Siria </a:t>
            </a:r>
            <a:r>
              <a:rPr lang="it-IT" dirty="0"/>
              <a:t>(con Aquila e Priscilla).</a:t>
            </a:r>
            <a:r>
              <a:rPr lang="it-IT" b="1" dirty="0"/>
              <a:t> Poi </a:t>
            </a:r>
            <a:r>
              <a:rPr lang="it-IT" b="1" dirty="0" err="1">
                <a:solidFill>
                  <a:srgbClr val="00B050"/>
                </a:solidFill>
                <a:latin typeface="Arial Black" panose="020B0A04020102020204" pitchFamily="34" charset="0"/>
              </a:rPr>
              <a:t>Cencre</a:t>
            </a:r>
            <a:r>
              <a:rPr lang="it-IT" b="1" dirty="0"/>
              <a:t> dove in conseguenza di un voto si fa radere i capelli. Poi </a:t>
            </a:r>
            <a:r>
              <a:rPr lang="it-IT" b="1" dirty="0">
                <a:solidFill>
                  <a:srgbClr val="0070C0"/>
                </a:solidFill>
              </a:rPr>
              <a:t>Efeso</a:t>
            </a:r>
            <a:r>
              <a:rPr lang="it-IT" b="1" dirty="0"/>
              <a:t>. Poi sbarca a </a:t>
            </a:r>
            <a:r>
              <a:rPr lang="it-IT" b="1" dirty="0">
                <a:solidFill>
                  <a:srgbClr val="0070C0"/>
                </a:solidFill>
              </a:rPr>
              <a:t>Cesarea</a:t>
            </a:r>
            <a:r>
              <a:rPr lang="it-IT" b="1" dirty="0"/>
              <a:t>, sale a </a:t>
            </a:r>
            <a:r>
              <a:rPr lang="it-IT" b="1" dirty="0">
                <a:solidFill>
                  <a:srgbClr val="0070C0"/>
                </a:solidFill>
              </a:rPr>
              <a:t>Gerusalemme</a:t>
            </a:r>
            <a:r>
              <a:rPr lang="it-IT" b="1" dirty="0"/>
              <a:t> e poi scende ad </a:t>
            </a:r>
            <a:r>
              <a:rPr lang="it-IT" b="1" dirty="0">
                <a:solidFill>
                  <a:srgbClr val="0070C0"/>
                </a:solidFill>
              </a:rPr>
              <a:t>Antiochia </a:t>
            </a:r>
            <a:r>
              <a:rPr lang="it-IT" dirty="0"/>
              <a:t>(fino a 18,22). 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‘Secondo’ </a:t>
            </a:r>
            <a:r>
              <a:rPr lang="it-IT" b="1" dirty="0">
                <a:solidFill>
                  <a:srgbClr val="C00000"/>
                </a:solidFill>
                <a:latin typeface="Arial Black" panose="020B0A04020102020204" pitchFamily="34" charset="0"/>
              </a:rPr>
              <a:t>viaggio</a:t>
            </a:r>
            <a:r>
              <a:rPr lang="it-IT" b="1" dirty="0"/>
              <a:t> </a:t>
            </a: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capp</a:t>
            </a:r>
            <a:r>
              <a:rPr lang="it-IT" b="1" dirty="0">
                <a:solidFill>
                  <a:srgbClr val="C00000"/>
                </a:solidFill>
                <a:latin typeface="Arial Black" panose="020B0A04020102020204" pitchFamily="34" charset="0"/>
              </a:rPr>
              <a:t>. 16,1-18,17 (18-22)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it-IT" b="1" dirty="0" smtClean="0"/>
          </a:p>
          <a:p>
            <a:pPr marL="0" indent="0" algn="ctr">
              <a:buNone/>
            </a:pPr>
            <a:r>
              <a:rPr lang="it-IT" b="1" dirty="0" smtClean="0"/>
              <a:t>Da </a:t>
            </a:r>
            <a:r>
              <a:rPr lang="it-IT" b="1" dirty="0"/>
              <a:t>ora in poi si parla quasi esclusivamente di </a:t>
            </a:r>
            <a:r>
              <a:rPr lang="it-IT" b="1" dirty="0">
                <a:latin typeface="Arial Black" panose="020B0A04020102020204" pitchFamily="34" charset="0"/>
              </a:rPr>
              <a:t>Paolo</a:t>
            </a:r>
            <a:r>
              <a:rPr lang="it-IT" b="1" dirty="0"/>
              <a:t>. </a:t>
            </a:r>
            <a:endParaRPr lang="it-IT" b="1" dirty="0" smtClean="0"/>
          </a:p>
          <a:p>
            <a:pPr marL="0" indent="0" algn="ctr">
              <a:buNone/>
            </a:pPr>
            <a:r>
              <a:rPr lang="it-IT" b="1" dirty="0" smtClean="0"/>
              <a:t>Tanti </a:t>
            </a:r>
            <a:r>
              <a:rPr lang="it-IT" b="1" dirty="0"/>
              <a:t>viaggi, di cui due volte a Corinto, in Grecia e siamo circa gli anni 50/58. </a:t>
            </a:r>
            <a:endParaRPr lang="it-IT" b="1" dirty="0" smtClean="0"/>
          </a:p>
          <a:p>
            <a:pPr marL="0" indent="0" algn="ctr">
              <a:buNone/>
            </a:pPr>
            <a:r>
              <a:rPr lang="it-IT" b="1" dirty="0" smtClean="0"/>
              <a:t>È </a:t>
            </a:r>
            <a:r>
              <a:rPr lang="it-IT" b="1" dirty="0"/>
              <a:t>durante questo periodo che </a:t>
            </a:r>
            <a:r>
              <a:rPr lang="it-IT" b="1" dirty="0">
                <a:solidFill>
                  <a:srgbClr val="002060"/>
                </a:solidFill>
              </a:rPr>
              <a:t>Paolo compone la maggior parte delle sue Lettere</a:t>
            </a:r>
            <a:r>
              <a:rPr lang="it-IT" b="1" dirty="0"/>
              <a:t>.  </a:t>
            </a:r>
            <a:endParaRPr lang="it-IT" dirty="0"/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70C0"/>
                </a:solidFill>
              </a:rPr>
              <a:t>Riparte …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it-IT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Trascorso là un po’ di tempo, partì; percorreva di seguito la regione della </a:t>
            </a:r>
            <a:r>
              <a:rPr lang="it-IT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Galazia</a:t>
            </a:r>
            <a:r>
              <a:rPr lang="it-IT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la Frigia, confermando tutti i discepoli </a:t>
            </a:r>
          </a:p>
          <a:p>
            <a:pPr marL="0" indent="0" algn="ctr">
              <a:buNone/>
            </a:pP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(18,23)</a:t>
            </a:r>
          </a:p>
          <a:p>
            <a:pPr marL="0" indent="0" algn="ctr">
              <a:buNone/>
            </a:pPr>
            <a:endParaRPr lang="it-IT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it-IT" sz="3600" b="1" dirty="0" smtClean="0">
                <a:solidFill>
                  <a:srgbClr val="C00000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ma questo è il terzo viaggio!</a:t>
            </a:r>
            <a:endParaRPr lang="it-IT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511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 smtClean="0"/>
          </a:p>
          <a:p>
            <a:pPr algn="ctr">
              <a:buNone/>
            </a:pPr>
            <a:r>
              <a:rPr lang="it-IT" sz="5400" dirty="0" smtClean="0">
                <a:solidFill>
                  <a:srgbClr val="FF0000"/>
                </a:solidFill>
              </a:rPr>
              <a:t>E tu?</a:t>
            </a:r>
            <a:endParaRPr lang="it-IT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 algn="ctr">
              <a:buNone/>
            </a:pPr>
            <a:r>
              <a:rPr lang="it-IT" sz="6600" b="1" dirty="0" smtClean="0">
                <a:solidFill>
                  <a:srgbClr val="FF0000"/>
                </a:solidFill>
              </a:rPr>
              <a:t>Dopo diversi ‘incontri’ </a:t>
            </a:r>
            <a:r>
              <a:rPr lang="it-IT" sz="6600" b="1" dirty="0" err="1" smtClean="0">
                <a:solidFill>
                  <a:srgbClr val="FF0000"/>
                </a:solidFill>
              </a:rPr>
              <a:t>…proposte</a:t>
            </a:r>
            <a:r>
              <a:rPr lang="it-IT" sz="6600" b="1" dirty="0" smtClean="0">
                <a:solidFill>
                  <a:srgbClr val="FF0000"/>
                </a:solidFill>
              </a:rPr>
              <a:t> concrete …</a:t>
            </a:r>
            <a:endParaRPr lang="it-IT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sz="5400" b="1" dirty="0" smtClean="0">
                <a:solidFill>
                  <a:srgbClr val="FF0000"/>
                </a:solidFill>
              </a:rPr>
              <a:t>Andresti in una discoteca ad annunciare Cristo?</a:t>
            </a:r>
          </a:p>
          <a:p>
            <a:pPr>
              <a:buNone/>
            </a:pPr>
            <a:r>
              <a:rPr lang="it-IT" sz="5400" b="1" dirty="0" smtClean="0">
                <a:solidFill>
                  <a:srgbClr val="FF0000"/>
                </a:solidFill>
              </a:rPr>
              <a:t>E </a:t>
            </a:r>
            <a:r>
              <a:rPr lang="it-IT" sz="5400" b="1" dirty="0" smtClean="0">
                <a:solidFill>
                  <a:srgbClr val="FF0000"/>
                </a:solidFill>
              </a:rPr>
              <a:t>in un </a:t>
            </a:r>
            <a:r>
              <a:rPr lang="it-IT" sz="5400" b="1" dirty="0" smtClean="0">
                <a:solidFill>
                  <a:srgbClr val="FF0000"/>
                </a:solidFill>
              </a:rPr>
              <a:t>liceo?</a:t>
            </a:r>
          </a:p>
          <a:p>
            <a:pPr>
              <a:buNone/>
            </a:pPr>
            <a:r>
              <a:rPr lang="it-IT" sz="5400" b="1" dirty="0" smtClean="0">
                <a:solidFill>
                  <a:srgbClr val="FF0000"/>
                </a:solidFill>
              </a:rPr>
              <a:t>In </a:t>
            </a:r>
            <a:r>
              <a:rPr lang="it-IT" sz="5400" b="1" smtClean="0">
                <a:solidFill>
                  <a:srgbClr val="FF0000"/>
                </a:solidFill>
              </a:rPr>
              <a:t>un </a:t>
            </a:r>
            <a:r>
              <a:rPr lang="it-IT" sz="5400" b="1" smtClean="0">
                <a:solidFill>
                  <a:srgbClr val="FF0000"/>
                </a:solidFill>
              </a:rPr>
              <a:t>ospedale? </a:t>
            </a:r>
            <a:endParaRPr lang="it-IT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it-IT" sz="5400" b="1" dirty="0" smtClean="0">
                <a:solidFill>
                  <a:srgbClr val="FF0000"/>
                </a:solidFill>
              </a:rPr>
              <a:t>Pensa ad una risposta che si possa concretizzare e … vai!</a:t>
            </a:r>
          </a:p>
          <a:p>
            <a:pPr algn="ctr">
              <a:buNone/>
            </a:pPr>
            <a:r>
              <a:rPr lang="it-IT" sz="5400" b="1" smtClean="0">
                <a:solidFill>
                  <a:srgbClr val="FF0000"/>
                </a:solidFill>
              </a:rPr>
              <a:t>Buona settimana!</a:t>
            </a:r>
            <a:endParaRPr lang="it-IT" sz="54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/>
              <a:t>16,1-5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it-IT" b="1" dirty="0" smtClean="0"/>
          </a:p>
          <a:p>
            <a:pPr marL="0" indent="0" algn="ctr">
              <a:buNone/>
            </a:pPr>
            <a:endParaRPr lang="it-IT" b="1" dirty="0"/>
          </a:p>
          <a:p>
            <a:pPr marL="0" indent="0" algn="ctr">
              <a:buNone/>
            </a:pPr>
            <a:r>
              <a:rPr lang="it-IT" b="1" dirty="0" smtClean="0"/>
              <a:t>Paolo </a:t>
            </a:r>
            <a:r>
              <a:rPr lang="it-IT" b="1" dirty="0"/>
              <a:t>torna a visitare le comunità di </a:t>
            </a:r>
            <a:endParaRPr lang="it-IT" b="1" dirty="0" smtClean="0"/>
          </a:p>
          <a:p>
            <a:pPr marL="0" indent="0" algn="ctr">
              <a:buNone/>
            </a:pPr>
            <a:r>
              <a:rPr lang="it-IT" b="1" dirty="0" err="1" smtClean="0"/>
              <a:t>Derbe</a:t>
            </a:r>
            <a:r>
              <a:rPr lang="it-IT" b="1" dirty="0" smtClean="0"/>
              <a:t> </a:t>
            </a:r>
            <a:r>
              <a:rPr lang="it-IT" b="1" dirty="0"/>
              <a:t>e di </a:t>
            </a:r>
            <a:r>
              <a:rPr lang="it-IT" b="1" dirty="0" err="1">
                <a:solidFill>
                  <a:srgbClr val="C00000"/>
                </a:solidFill>
              </a:rPr>
              <a:t>Listra</a:t>
            </a:r>
            <a:r>
              <a:rPr lang="it-IT" b="1" dirty="0"/>
              <a:t>. </a:t>
            </a:r>
            <a:endParaRPr lang="it-IT" dirty="0"/>
          </a:p>
          <a:p>
            <a:pPr algn="ctr">
              <a:buNone/>
            </a:pPr>
            <a:r>
              <a:rPr lang="it-IT" b="1" dirty="0"/>
              <a:t>È a </a:t>
            </a:r>
            <a:r>
              <a:rPr lang="it-IT" b="1" dirty="0" err="1">
                <a:solidFill>
                  <a:srgbClr val="C00000"/>
                </a:solidFill>
              </a:rPr>
              <a:t>Listra</a:t>
            </a:r>
            <a:r>
              <a:rPr lang="it-IT" b="1" dirty="0"/>
              <a:t> che entra in scena </a:t>
            </a:r>
            <a:r>
              <a:rPr lang="it-IT" b="1" dirty="0">
                <a:solidFill>
                  <a:srgbClr val="0070C0"/>
                </a:solidFill>
                <a:latin typeface="Arial Black" panose="020B0A04020102020204" pitchFamily="34" charset="0"/>
              </a:rPr>
              <a:t>Timoteo</a:t>
            </a:r>
            <a:r>
              <a:rPr lang="it-IT" b="1" dirty="0"/>
              <a:t> perché Paolo è lì che lo conosce.</a:t>
            </a:r>
            <a:endParaRPr lang="it-I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 descr="https://www.bibliatodo.com/assets/img/medium/mapas/ubicacion_geografica_listr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7776864" cy="56886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30816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70C0"/>
                </a:solidFill>
              </a:rPr>
              <a:t>Timoteo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it-IT" b="1" dirty="0" smtClean="0"/>
              <a:t>È </a:t>
            </a:r>
            <a:r>
              <a:rPr lang="it-IT" b="1" dirty="0"/>
              <a:t>già </a:t>
            </a:r>
            <a:r>
              <a:rPr lang="it-IT" b="1" dirty="0" smtClean="0"/>
              <a:t>discepolo quando arriva Paolo.</a:t>
            </a:r>
          </a:p>
          <a:p>
            <a:pPr algn="ctr">
              <a:buNone/>
            </a:pPr>
            <a:r>
              <a:rPr lang="it-IT" b="1" dirty="0" smtClean="0"/>
              <a:t>(2Tm </a:t>
            </a:r>
            <a:r>
              <a:rPr lang="it-IT" b="1" dirty="0"/>
              <a:t>1,5 ci fornisce il nome della madre Eunice e della nonna </a:t>
            </a:r>
            <a:r>
              <a:rPr lang="it-IT" b="1" dirty="0" err="1" smtClean="0"/>
              <a:t>Lòide</a:t>
            </a:r>
            <a:r>
              <a:rPr lang="it-IT" b="1" dirty="0" smtClean="0"/>
              <a:t>).</a:t>
            </a:r>
          </a:p>
          <a:p>
            <a:pPr algn="ctr">
              <a:buNone/>
            </a:pPr>
            <a:r>
              <a:rPr lang="it-IT" b="1" dirty="0" smtClean="0"/>
              <a:t> </a:t>
            </a:r>
            <a:r>
              <a:rPr lang="it-IT" b="1" dirty="0"/>
              <a:t>Cosa ‘strana’ lo fa </a:t>
            </a:r>
            <a:r>
              <a:rPr lang="it-IT" b="1" dirty="0" smtClean="0"/>
              <a:t>circoncidere!!!</a:t>
            </a:r>
          </a:p>
          <a:p>
            <a:pPr algn="ctr">
              <a:buNone/>
            </a:pPr>
            <a:r>
              <a:rPr lang="it-IT" b="1" dirty="0" smtClean="0"/>
              <a:t> </a:t>
            </a:r>
            <a:r>
              <a:rPr lang="it-IT" b="1" dirty="0"/>
              <a:t>Sembra un tornare indietro di Paolo, </a:t>
            </a:r>
            <a:r>
              <a:rPr lang="it-IT" b="1" dirty="0" smtClean="0"/>
              <a:t>ma poiché è </a:t>
            </a:r>
            <a:r>
              <a:rPr lang="it-IT" b="1" dirty="0"/>
              <a:t>specificato che era di madre </a:t>
            </a:r>
            <a:r>
              <a:rPr lang="it-IT" b="1" i="1" dirty="0"/>
              <a:t>giudea credente </a:t>
            </a:r>
            <a:r>
              <a:rPr lang="it-IT" b="1" dirty="0"/>
              <a:t>e di padre greco, </a:t>
            </a:r>
            <a:r>
              <a:rPr lang="it-IT" b="1" dirty="0" smtClean="0">
                <a:solidFill>
                  <a:srgbClr val="0070C0"/>
                </a:solidFill>
              </a:rPr>
              <a:t>per </a:t>
            </a:r>
            <a:r>
              <a:rPr lang="it-IT" b="1" dirty="0">
                <a:solidFill>
                  <a:srgbClr val="0070C0"/>
                </a:solidFill>
              </a:rPr>
              <a:t>le leggi giudaiche era ebreo</a:t>
            </a:r>
            <a:r>
              <a:rPr lang="it-IT" b="1" dirty="0"/>
              <a:t>! </a:t>
            </a:r>
            <a:endParaRPr lang="it-IT" dirty="0"/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A</a:t>
            </a:r>
            <a:r>
              <a:rPr lang="it-IT" b="1" dirty="0" smtClean="0"/>
              <a:t>nche </a:t>
            </a:r>
            <a:r>
              <a:rPr lang="it-IT" b="1" dirty="0"/>
              <a:t>in sintonia con 1Cor </a:t>
            </a:r>
            <a:r>
              <a:rPr lang="it-IT" b="1" dirty="0" smtClean="0"/>
              <a:t>9,20 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b="1" i="1" dirty="0" smtClean="0"/>
              <a:t>… </a:t>
            </a:r>
            <a:r>
              <a:rPr lang="it-IT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 sono fatto come Giudeo per i Giudei, per guadagnare i Giudei. Per coloro che sono sotto la Legge – pur non essendo io sotto la Legge – mi sono fatto come uno che è sotto la Legge, allo scopo di guadagnare coloro che sono sotto la Legge</a:t>
            </a:r>
            <a:r>
              <a:rPr lang="it-IT" b="1" i="1" dirty="0" smtClean="0"/>
              <a:t>. </a:t>
            </a:r>
            <a:r>
              <a:rPr lang="it-IT" b="1" dirty="0" smtClean="0"/>
              <a:t>Quindi lo fa circoncidere e lo porta con sé e da ora in poi rimarrà uno dei più fedeli collaboratori di Paolo. </a:t>
            </a:r>
            <a:endParaRPr lang="it-IT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1997</Words>
  <Application>Microsoft Office PowerPoint</Application>
  <PresentationFormat>Presentazione su schermo (4:3)</PresentationFormat>
  <Paragraphs>157</Paragraphs>
  <Slides>54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54</vt:i4>
      </vt:variant>
    </vt:vector>
  </HeadingPairs>
  <TitlesOfParts>
    <vt:vector size="55" baseType="lpstr">
      <vt:lpstr>Tema di Office</vt:lpstr>
      <vt:lpstr>Paolo tra Giudei e Pagani</vt:lpstr>
      <vt:lpstr>Gli ‘ultimi’ tre viaggi</vt:lpstr>
      <vt:lpstr>‘Ambientale’ 15,36-41 </vt:lpstr>
      <vt:lpstr>G. Marco / Sila</vt:lpstr>
      <vt:lpstr>‘Secondo’ viaggio  capp. 16,1-18,17 (18-22) </vt:lpstr>
      <vt:lpstr>16,1-5 </vt:lpstr>
      <vt:lpstr>Diapositiva 7</vt:lpstr>
      <vt:lpstr>Timoteo</vt:lpstr>
      <vt:lpstr>Anche in sintonia con 1Cor 9,20 …</vt:lpstr>
      <vt:lpstr>In questa fase …</vt:lpstr>
      <vt:lpstr>Iniziative e ‘contrordini’ 16,6-10 </vt:lpstr>
      <vt:lpstr>Diapositiva 12</vt:lpstr>
      <vt:lpstr>Troade</vt:lpstr>
      <vt:lpstr>Diapositiva 14</vt:lpstr>
      <vt:lpstr>Quindi la Macedonia attende Paolo 16,11-40</vt:lpstr>
      <vt:lpstr>Diapositiva 16</vt:lpstr>
      <vt:lpstr>Diapositiva 17</vt:lpstr>
      <vt:lpstr>Sinagoga?</vt:lpstr>
      <vt:lpstr>Entra in scena Lidia</vt:lpstr>
      <vt:lpstr>Magia e superstizione</vt:lpstr>
      <vt:lpstr>È una schiava …</vt:lpstr>
      <vt:lpstr>Accusati di ‘proselitismo’</vt:lpstr>
      <vt:lpstr>Terremoto e miracolosa liberazione</vt:lpstr>
      <vt:lpstr>A conclusione del cap 16</vt:lpstr>
      <vt:lpstr>Tessalonica  (17,1-9 e 17,10-15)</vt:lpstr>
      <vt:lpstr>Diapositiva 26</vt:lpstr>
      <vt:lpstr>Diapositiva 27</vt:lpstr>
      <vt:lpstr>Ma di nuovo Paolo deve discutere con i giudei ingelositi …</vt:lpstr>
      <vt:lpstr>Vengono fatti partire …</vt:lpstr>
      <vt:lpstr>Paolo ad Atene 17,16-34</vt:lpstr>
      <vt:lpstr>Diapositiva 31</vt:lpstr>
      <vt:lpstr>Diapositiva 32</vt:lpstr>
      <vt:lpstr>Totalità:</vt:lpstr>
      <vt:lpstr>Epicureo</vt:lpstr>
      <vt:lpstr>Stoico:</vt:lpstr>
      <vt:lpstr>Forse …</vt:lpstr>
      <vt:lpstr>Dalla piazza</vt:lpstr>
      <vt:lpstr>Diapositiva 38</vt:lpstr>
      <vt:lpstr>Il discorso  (impregnato di anti-idolatria)  si articola così:</vt:lpstr>
      <vt:lpstr>E la reazione è di tre tipi …</vt:lpstr>
      <vt:lpstr>3 importanti città …</vt:lpstr>
      <vt:lpstr>Corinto 18,1-17 (18-22)</vt:lpstr>
      <vt:lpstr>Diapositiva 43</vt:lpstr>
      <vt:lpstr>Diapositiva 44</vt:lpstr>
      <vt:lpstr>Qui Paolo scrive il suo più antico scritto: 1Tessalonicesi. </vt:lpstr>
      <vt:lpstr>Il lavoro per Paolo</vt:lpstr>
      <vt:lpstr>Ancora Corinto</vt:lpstr>
      <vt:lpstr>Una notte ha una visione circa Corinto</vt:lpstr>
      <vt:lpstr>Gallione …</vt:lpstr>
      <vt:lpstr>Riparte …</vt:lpstr>
      <vt:lpstr>Diapositiva 51</vt:lpstr>
      <vt:lpstr>Diapositiva 52</vt:lpstr>
      <vt:lpstr>Diapositiva 53</vt:lpstr>
      <vt:lpstr>Diapositiva 54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Giusy</dc:creator>
  <cp:lastModifiedBy>Giusy</cp:lastModifiedBy>
  <cp:revision>25</cp:revision>
  <dcterms:created xsi:type="dcterms:W3CDTF">2018-11-04T15:40:37Z</dcterms:created>
  <dcterms:modified xsi:type="dcterms:W3CDTF">2018-11-05T17:27:35Z</dcterms:modified>
</cp:coreProperties>
</file>