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2" r:id="rId5"/>
    <p:sldId id="259" r:id="rId6"/>
    <p:sldId id="276" r:id="rId7"/>
    <p:sldId id="260" r:id="rId8"/>
    <p:sldId id="277" r:id="rId9"/>
    <p:sldId id="278" r:id="rId10"/>
    <p:sldId id="279" r:id="rId11"/>
    <p:sldId id="261" r:id="rId12"/>
    <p:sldId id="280" r:id="rId13"/>
    <p:sldId id="262" r:id="rId14"/>
    <p:sldId id="281" r:id="rId15"/>
    <p:sldId id="263" r:id="rId16"/>
    <p:sldId id="264" r:id="rId17"/>
    <p:sldId id="282" r:id="rId18"/>
    <p:sldId id="283" r:id="rId19"/>
    <p:sldId id="284" r:id="rId20"/>
    <p:sldId id="285" r:id="rId21"/>
    <p:sldId id="286" r:id="rId22"/>
    <p:sldId id="287" r:id="rId23"/>
    <p:sldId id="288" r:id="rId24"/>
    <p:sldId id="289" r:id="rId25"/>
    <p:sldId id="290" r:id="rId26"/>
    <p:sldId id="266" r:id="rId27"/>
    <p:sldId id="267" r:id="rId28"/>
    <p:sldId id="291" r:id="rId29"/>
    <p:sldId id="268" r:id="rId30"/>
    <p:sldId id="269" r:id="rId31"/>
    <p:sldId id="270" r:id="rId32"/>
    <p:sldId id="292" r:id="rId33"/>
    <p:sldId id="293" r:id="rId34"/>
    <p:sldId id="271" r:id="rId35"/>
    <p:sldId id="294" r:id="rId36"/>
    <p:sldId id="295" r:id="rId37"/>
    <p:sldId id="273" r:id="rId38"/>
    <p:sldId id="274" r:id="rId39"/>
    <p:sldId id="297" r:id="rId40"/>
    <p:sldId id="296"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1" r:id="rId54"/>
    <p:sldId id="310" r:id="rId5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214328C-CBF4-4E45-B941-38E991755C7B}" type="datetimeFigureOut">
              <a:rPr lang="it-IT" smtClean="0"/>
              <a:t>12/11/2018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33CBE9-AC0F-41F1-91CA-6220DA22745C}" type="slidenum">
              <a:rPr lang="it-IT" smtClean="0"/>
              <a:t>‹N›</a:t>
            </a:fld>
            <a:endParaRPr lang="it-IT"/>
          </a:p>
        </p:txBody>
      </p:sp>
    </p:spTree>
    <p:extLst>
      <p:ext uri="{BB962C8B-B14F-4D97-AF65-F5344CB8AC3E}">
        <p14:creationId xmlns:p14="http://schemas.microsoft.com/office/powerpoint/2010/main" val="294347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214328C-CBF4-4E45-B941-38E991755C7B}" type="datetimeFigureOut">
              <a:rPr lang="it-IT" smtClean="0"/>
              <a:t>12/11/2018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33CBE9-AC0F-41F1-91CA-6220DA22745C}" type="slidenum">
              <a:rPr lang="it-IT" smtClean="0"/>
              <a:t>‹N›</a:t>
            </a:fld>
            <a:endParaRPr lang="it-IT"/>
          </a:p>
        </p:txBody>
      </p:sp>
    </p:spTree>
    <p:extLst>
      <p:ext uri="{BB962C8B-B14F-4D97-AF65-F5344CB8AC3E}">
        <p14:creationId xmlns:p14="http://schemas.microsoft.com/office/powerpoint/2010/main" val="203552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214328C-CBF4-4E45-B941-38E991755C7B}" type="datetimeFigureOut">
              <a:rPr lang="it-IT" smtClean="0"/>
              <a:t>12/11/2018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33CBE9-AC0F-41F1-91CA-6220DA22745C}" type="slidenum">
              <a:rPr lang="it-IT" smtClean="0"/>
              <a:t>‹N›</a:t>
            </a:fld>
            <a:endParaRPr lang="it-IT"/>
          </a:p>
        </p:txBody>
      </p:sp>
    </p:spTree>
    <p:extLst>
      <p:ext uri="{BB962C8B-B14F-4D97-AF65-F5344CB8AC3E}">
        <p14:creationId xmlns:p14="http://schemas.microsoft.com/office/powerpoint/2010/main" val="96504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214328C-CBF4-4E45-B941-38E991755C7B}" type="datetimeFigureOut">
              <a:rPr lang="it-IT" smtClean="0"/>
              <a:t>12/11/2018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33CBE9-AC0F-41F1-91CA-6220DA22745C}" type="slidenum">
              <a:rPr lang="it-IT" smtClean="0"/>
              <a:t>‹N›</a:t>
            </a:fld>
            <a:endParaRPr lang="it-IT"/>
          </a:p>
        </p:txBody>
      </p:sp>
    </p:spTree>
    <p:extLst>
      <p:ext uri="{BB962C8B-B14F-4D97-AF65-F5344CB8AC3E}">
        <p14:creationId xmlns:p14="http://schemas.microsoft.com/office/powerpoint/2010/main" val="323318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2214328C-CBF4-4E45-B941-38E991755C7B}" type="datetimeFigureOut">
              <a:rPr lang="it-IT" smtClean="0"/>
              <a:t>12/11/2018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33CBE9-AC0F-41F1-91CA-6220DA22745C}" type="slidenum">
              <a:rPr lang="it-IT" smtClean="0"/>
              <a:t>‹N›</a:t>
            </a:fld>
            <a:endParaRPr lang="it-IT"/>
          </a:p>
        </p:txBody>
      </p:sp>
    </p:spTree>
    <p:extLst>
      <p:ext uri="{BB962C8B-B14F-4D97-AF65-F5344CB8AC3E}">
        <p14:creationId xmlns:p14="http://schemas.microsoft.com/office/powerpoint/2010/main" val="365785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214328C-CBF4-4E45-B941-38E991755C7B}" type="datetimeFigureOut">
              <a:rPr lang="it-IT" smtClean="0"/>
              <a:t>12/11/2018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33CBE9-AC0F-41F1-91CA-6220DA22745C}" type="slidenum">
              <a:rPr lang="it-IT" smtClean="0"/>
              <a:t>‹N›</a:t>
            </a:fld>
            <a:endParaRPr lang="it-IT"/>
          </a:p>
        </p:txBody>
      </p:sp>
    </p:spTree>
    <p:extLst>
      <p:ext uri="{BB962C8B-B14F-4D97-AF65-F5344CB8AC3E}">
        <p14:creationId xmlns:p14="http://schemas.microsoft.com/office/powerpoint/2010/main" val="337700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214328C-CBF4-4E45-B941-38E991755C7B}" type="datetimeFigureOut">
              <a:rPr lang="it-IT" smtClean="0"/>
              <a:t>12/11/2018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633CBE9-AC0F-41F1-91CA-6220DA22745C}" type="slidenum">
              <a:rPr lang="it-IT" smtClean="0"/>
              <a:t>‹N›</a:t>
            </a:fld>
            <a:endParaRPr lang="it-IT"/>
          </a:p>
        </p:txBody>
      </p:sp>
    </p:spTree>
    <p:extLst>
      <p:ext uri="{BB962C8B-B14F-4D97-AF65-F5344CB8AC3E}">
        <p14:creationId xmlns:p14="http://schemas.microsoft.com/office/powerpoint/2010/main" val="264681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214328C-CBF4-4E45-B941-38E991755C7B}" type="datetimeFigureOut">
              <a:rPr lang="it-IT" smtClean="0"/>
              <a:t>12/11/2018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633CBE9-AC0F-41F1-91CA-6220DA22745C}" type="slidenum">
              <a:rPr lang="it-IT" smtClean="0"/>
              <a:t>‹N›</a:t>
            </a:fld>
            <a:endParaRPr lang="it-IT"/>
          </a:p>
        </p:txBody>
      </p:sp>
    </p:spTree>
    <p:extLst>
      <p:ext uri="{BB962C8B-B14F-4D97-AF65-F5344CB8AC3E}">
        <p14:creationId xmlns:p14="http://schemas.microsoft.com/office/powerpoint/2010/main" val="6817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214328C-CBF4-4E45-B941-38E991755C7B}" type="datetimeFigureOut">
              <a:rPr lang="it-IT" smtClean="0"/>
              <a:t>12/11/2018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633CBE9-AC0F-41F1-91CA-6220DA22745C}" type="slidenum">
              <a:rPr lang="it-IT" smtClean="0"/>
              <a:t>‹N›</a:t>
            </a:fld>
            <a:endParaRPr lang="it-IT"/>
          </a:p>
        </p:txBody>
      </p:sp>
    </p:spTree>
    <p:extLst>
      <p:ext uri="{BB962C8B-B14F-4D97-AF65-F5344CB8AC3E}">
        <p14:creationId xmlns:p14="http://schemas.microsoft.com/office/powerpoint/2010/main" val="1530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2214328C-CBF4-4E45-B941-38E991755C7B}" type="datetimeFigureOut">
              <a:rPr lang="it-IT" smtClean="0"/>
              <a:t>12/11/2018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33CBE9-AC0F-41F1-91CA-6220DA22745C}" type="slidenum">
              <a:rPr lang="it-IT" smtClean="0"/>
              <a:t>‹N›</a:t>
            </a:fld>
            <a:endParaRPr lang="it-IT"/>
          </a:p>
        </p:txBody>
      </p:sp>
    </p:spTree>
    <p:extLst>
      <p:ext uri="{BB962C8B-B14F-4D97-AF65-F5344CB8AC3E}">
        <p14:creationId xmlns:p14="http://schemas.microsoft.com/office/powerpoint/2010/main" val="338795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2214328C-CBF4-4E45-B941-38E991755C7B}" type="datetimeFigureOut">
              <a:rPr lang="it-IT" smtClean="0"/>
              <a:t>12/11/2018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33CBE9-AC0F-41F1-91CA-6220DA22745C}" type="slidenum">
              <a:rPr lang="it-IT" smtClean="0"/>
              <a:t>‹N›</a:t>
            </a:fld>
            <a:endParaRPr lang="it-IT"/>
          </a:p>
        </p:txBody>
      </p:sp>
    </p:spTree>
    <p:extLst>
      <p:ext uri="{BB962C8B-B14F-4D97-AF65-F5344CB8AC3E}">
        <p14:creationId xmlns:p14="http://schemas.microsoft.com/office/powerpoint/2010/main" val="268857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4328C-CBF4-4E45-B941-38E991755C7B}" type="datetimeFigureOut">
              <a:rPr lang="it-IT" smtClean="0"/>
              <a:t>12/11/2018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3CBE9-AC0F-41F1-91CA-6220DA22745C}" type="slidenum">
              <a:rPr lang="it-IT" smtClean="0"/>
              <a:t>‹N›</a:t>
            </a:fld>
            <a:endParaRPr lang="it-IT"/>
          </a:p>
        </p:txBody>
      </p:sp>
    </p:spTree>
    <p:extLst>
      <p:ext uri="{BB962C8B-B14F-4D97-AF65-F5344CB8AC3E}">
        <p14:creationId xmlns:p14="http://schemas.microsoft.com/office/powerpoint/2010/main" val="2951724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365760"/>
            <a:ext cx="9144000" cy="1685109"/>
          </a:xfrm>
        </p:spPr>
        <p:txBody>
          <a:bodyPr>
            <a:normAutofit fontScale="90000"/>
          </a:bodyPr>
          <a:lstStyle/>
          <a:p>
            <a:r>
              <a:rPr lang="it-IT" dirty="0" smtClean="0">
                <a:solidFill>
                  <a:schemeClr val="accent2">
                    <a:lumMod val="75000"/>
                  </a:schemeClr>
                </a:solidFill>
                <a:latin typeface="Arial Black" panose="020B0A04020102020204" pitchFamily="34" charset="0"/>
              </a:rPr>
              <a:t>Paolo verso la capitale del paganesimo</a:t>
            </a:r>
            <a:endParaRPr lang="it-IT" dirty="0">
              <a:solidFill>
                <a:schemeClr val="accent2">
                  <a:lumMod val="75000"/>
                </a:schemeClr>
              </a:solidFill>
              <a:latin typeface="Arial Black" panose="020B0A04020102020204" pitchFamily="34" charset="0"/>
            </a:endParaRPr>
          </a:p>
        </p:txBody>
      </p:sp>
      <p:sp>
        <p:nvSpPr>
          <p:cNvPr id="3" name="Sottotitolo 2"/>
          <p:cNvSpPr>
            <a:spLocks noGrp="1"/>
          </p:cNvSpPr>
          <p:nvPr>
            <p:ph type="subTitle" idx="1"/>
          </p:nvPr>
        </p:nvSpPr>
        <p:spPr>
          <a:xfrm>
            <a:off x="4358640" y="8602663"/>
            <a:ext cx="9144000" cy="1655762"/>
          </a:xfrm>
        </p:spPr>
        <p:txBody>
          <a:bodyPr/>
          <a:lstStyle/>
          <a:p>
            <a:endParaRPr lang="it-IT" dirty="0"/>
          </a:p>
        </p:txBody>
      </p:sp>
      <p:pic>
        <p:nvPicPr>
          <p:cNvPr id="1026" name="Picture 2" descr="Risultati immagini per san Paolo a R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154" y="2502354"/>
            <a:ext cx="5603966" cy="3898446"/>
          </a:xfrm>
          <a:prstGeom prst="rect">
            <a:avLst/>
          </a:prstGeom>
          <a:solidFill>
            <a:schemeClr val="accent6">
              <a:lumMod val="20000"/>
              <a:lumOff val="80000"/>
            </a:schemeClr>
          </a:solidFill>
        </p:spPr>
      </p:pic>
    </p:spTree>
    <p:extLst>
      <p:ext uri="{BB962C8B-B14F-4D97-AF65-F5344CB8AC3E}">
        <p14:creationId xmlns:p14="http://schemas.microsoft.com/office/powerpoint/2010/main" val="642190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46" name="Picture 2" descr="Risultati immagini per efeso al tempo di san paol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3119" y="2050870"/>
            <a:ext cx="7302137" cy="373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038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FFC000"/>
                </a:solidFill>
                <a:latin typeface="Algerian" panose="04020705040A02060702" pitchFamily="82" charset="0"/>
              </a:rPr>
              <a:t>Efeso</a:t>
            </a:r>
            <a:endParaRPr lang="it-IT" b="1" dirty="0">
              <a:solidFill>
                <a:srgbClr val="FFC000"/>
              </a:solidFill>
              <a:latin typeface="Algerian" panose="04020705040A02060702" pitchFamily="82" charset="0"/>
            </a:endParaRPr>
          </a:p>
        </p:txBody>
      </p:sp>
      <p:sp>
        <p:nvSpPr>
          <p:cNvPr id="3" name="Segnaposto contenuto 2"/>
          <p:cNvSpPr>
            <a:spLocks noGrp="1"/>
          </p:cNvSpPr>
          <p:nvPr>
            <p:ph idx="1"/>
          </p:nvPr>
        </p:nvSpPr>
        <p:spPr/>
        <p:txBody>
          <a:bodyPr>
            <a:normAutofit/>
          </a:bodyPr>
          <a:lstStyle/>
          <a:p>
            <a:pPr marL="0" indent="0" algn="ctr">
              <a:lnSpc>
                <a:spcPct val="150000"/>
              </a:lnSpc>
              <a:buNone/>
            </a:pPr>
            <a:r>
              <a:rPr lang="it-IT" b="1" dirty="0" smtClean="0">
                <a:latin typeface="Times New Roman" panose="02020603050405020304" pitchFamily="18" charset="0"/>
                <a:cs typeface="Times New Roman" panose="02020603050405020304" pitchFamily="18" charset="0"/>
              </a:rPr>
              <a:t>… insieme </a:t>
            </a:r>
            <a:r>
              <a:rPr lang="it-IT" b="1" dirty="0">
                <a:latin typeface="Times New Roman" panose="02020603050405020304" pitchFamily="18" charset="0"/>
                <a:cs typeface="Times New Roman" panose="02020603050405020304" pitchFamily="18" charset="0"/>
              </a:rPr>
              <a:t>ad Alessandria era una delle </a:t>
            </a:r>
            <a:r>
              <a:rPr lang="it-IT" b="1" dirty="0" smtClean="0">
                <a:latin typeface="Times New Roman" panose="02020603050405020304" pitchFamily="18" charset="0"/>
                <a:cs typeface="Times New Roman" panose="02020603050405020304" pitchFamily="18" charset="0"/>
              </a:rPr>
              <a:t>città più </a:t>
            </a:r>
            <a:r>
              <a:rPr lang="it-IT" b="1" dirty="0">
                <a:latin typeface="Times New Roman" panose="02020603050405020304" pitchFamily="18" charset="0"/>
                <a:cs typeface="Times New Roman" panose="02020603050405020304" pitchFamily="18" charset="0"/>
              </a:rPr>
              <a:t>prestigiose. </a:t>
            </a:r>
            <a:endParaRPr lang="it-IT" b="1" dirty="0" smtClean="0">
              <a:latin typeface="Times New Roman" panose="02020603050405020304" pitchFamily="18" charset="0"/>
              <a:cs typeface="Times New Roman" panose="02020603050405020304" pitchFamily="18" charset="0"/>
            </a:endParaRPr>
          </a:p>
          <a:p>
            <a:pPr marL="0" indent="0" algn="ctr">
              <a:lnSpc>
                <a:spcPct val="150000"/>
              </a:lnSpc>
              <a:buNone/>
            </a:pPr>
            <a:r>
              <a:rPr lang="it-IT" b="1" dirty="0" smtClean="0">
                <a:latin typeface="Times New Roman" panose="02020603050405020304" pitchFamily="18" charset="0"/>
                <a:cs typeface="Times New Roman" panose="02020603050405020304" pitchFamily="18" charset="0"/>
              </a:rPr>
              <a:t>Centro </a:t>
            </a:r>
            <a:r>
              <a:rPr lang="it-IT" b="1" dirty="0">
                <a:latin typeface="Times New Roman" panose="02020603050405020304" pitchFamily="18" charset="0"/>
                <a:cs typeface="Times New Roman" panose="02020603050405020304" pitchFamily="18" charset="0"/>
              </a:rPr>
              <a:t>politico, religioso e culturale. </a:t>
            </a:r>
            <a:endParaRPr lang="it-IT" b="1" dirty="0" smtClean="0">
              <a:latin typeface="Times New Roman" panose="02020603050405020304" pitchFamily="18" charset="0"/>
              <a:cs typeface="Times New Roman" panose="02020603050405020304" pitchFamily="18" charset="0"/>
            </a:endParaRPr>
          </a:p>
          <a:p>
            <a:pPr marL="0" indent="0" algn="ctr">
              <a:lnSpc>
                <a:spcPct val="150000"/>
              </a:lnSpc>
              <a:buNone/>
            </a:pPr>
            <a:r>
              <a:rPr lang="it-IT" b="1" dirty="0" smtClean="0">
                <a:latin typeface="Times New Roman" panose="02020603050405020304" pitchFamily="18" charset="0"/>
                <a:cs typeface="Times New Roman" panose="02020603050405020304" pitchFamily="18" charset="0"/>
              </a:rPr>
              <a:t>Si affaccia (/va) sul mar Mediterraneo </a:t>
            </a:r>
          </a:p>
          <a:p>
            <a:pPr marL="0" indent="0" algn="ctr">
              <a:lnSpc>
                <a:spcPct val="150000"/>
              </a:lnSpc>
              <a:buNone/>
            </a:pPr>
            <a:r>
              <a:rPr lang="it-IT" b="1" dirty="0" smtClean="0">
                <a:latin typeface="Times New Roman" panose="02020603050405020304" pitchFamily="18" charset="0"/>
                <a:cs typeface="Times New Roman" panose="02020603050405020304" pitchFamily="18" charset="0"/>
              </a:rPr>
              <a:t>e in </a:t>
            </a:r>
            <a:r>
              <a:rPr lang="it-IT" b="1" dirty="0">
                <a:latin typeface="Times New Roman" panose="02020603050405020304" pitchFamily="18" charset="0"/>
                <a:cs typeface="Times New Roman" panose="02020603050405020304" pitchFamily="18" charset="0"/>
              </a:rPr>
              <a:t>essa vi </a:t>
            </a:r>
            <a:r>
              <a:rPr lang="it-IT" b="1" dirty="0" smtClean="0">
                <a:latin typeface="Times New Roman" panose="02020603050405020304" pitchFamily="18" charset="0"/>
                <a:cs typeface="Times New Roman" panose="02020603050405020304" pitchFamily="18" charset="0"/>
              </a:rPr>
              <a:t>confluiscono (/vano) </a:t>
            </a:r>
            <a:r>
              <a:rPr lang="it-IT" b="1" dirty="0">
                <a:latin typeface="Times New Roman" panose="02020603050405020304" pitchFamily="18" charset="0"/>
                <a:cs typeface="Times New Roman" panose="02020603050405020304" pitchFamily="18" charset="0"/>
              </a:rPr>
              <a:t>genti provenienti da ovunque. </a:t>
            </a:r>
            <a:endParaRPr lang="it-IT"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887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C00000"/>
                </a:solidFill>
              </a:rPr>
              <a:t>Soggiorna per circa 3 anni in Efeso </a:t>
            </a:r>
            <a:r>
              <a:rPr lang="it-IT" sz="1200" dirty="0" smtClean="0"/>
              <a:t>20,31</a:t>
            </a:r>
            <a:r>
              <a:rPr lang="it-IT" dirty="0" smtClean="0"/>
              <a:t> </a:t>
            </a:r>
            <a:r>
              <a:rPr lang="it-IT" dirty="0" smtClean="0">
                <a:solidFill>
                  <a:srgbClr val="C00000"/>
                </a:solidFill>
              </a:rPr>
              <a:t>…</a:t>
            </a:r>
            <a:endParaRPr lang="it-IT" dirty="0">
              <a:solidFill>
                <a:srgbClr val="C00000"/>
              </a:solidFill>
            </a:endParaRPr>
          </a:p>
        </p:txBody>
      </p:sp>
      <p:sp>
        <p:nvSpPr>
          <p:cNvPr id="3" name="Segnaposto contenuto 2"/>
          <p:cNvSpPr>
            <a:spLocks noGrp="1"/>
          </p:cNvSpPr>
          <p:nvPr>
            <p:ph idx="1"/>
          </p:nvPr>
        </p:nvSpPr>
        <p:spPr/>
        <p:txBody>
          <a:bodyPr/>
          <a:lstStyle/>
          <a:p>
            <a:pPr marL="0" indent="0" algn="ctr">
              <a:lnSpc>
                <a:spcPct val="150000"/>
              </a:lnSpc>
              <a:buNone/>
            </a:pPr>
            <a:r>
              <a:rPr lang="it-IT" b="1" dirty="0" smtClean="0">
                <a:latin typeface="Times New Roman" panose="02020603050405020304" pitchFamily="18" charset="0"/>
                <a:cs typeface="Times New Roman" panose="02020603050405020304" pitchFamily="18" charset="0"/>
              </a:rPr>
              <a:t>I primi tre mesi Paolo parla liberamente nella </a:t>
            </a:r>
            <a:r>
              <a:rPr lang="it-IT" b="1" u="sng" dirty="0" smtClean="0">
                <a:latin typeface="Times New Roman" panose="02020603050405020304" pitchFamily="18" charset="0"/>
                <a:cs typeface="Times New Roman" panose="02020603050405020304" pitchFamily="18" charset="0"/>
              </a:rPr>
              <a:t>sinagoga</a:t>
            </a:r>
            <a:r>
              <a:rPr lang="it-IT" b="1" dirty="0" smtClean="0">
                <a:latin typeface="Times New Roman" panose="02020603050405020304" pitchFamily="18" charset="0"/>
                <a:cs typeface="Times New Roman" panose="02020603050405020304" pitchFamily="18" charset="0"/>
              </a:rPr>
              <a:t>, ma poiché comincia a non essere più accolto il suo insegnamento, si trasferisce nella </a:t>
            </a:r>
            <a:r>
              <a:rPr lang="it-IT" b="1" u="sng" dirty="0" smtClean="0">
                <a:latin typeface="Times New Roman" panose="02020603050405020304" pitchFamily="18" charset="0"/>
                <a:cs typeface="Times New Roman" panose="02020603050405020304" pitchFamily="18" charset="0"/>
              </a:rPr>
              <a:t>scuola di Tiranno</a:t>
            </a:r>
            <a:r>
              <a:rPr lang="it-IT" b="1" dirty="0" smtClean="0">
                <a:latin typeface="Times New Roman" panose="02020603050405020304" pitchFamily="18" charset="0"/>
                <a:cs typeface="Times New Roman" panose="02020603050405020304" pitchFamily="18" charset="0"/>
              </a:rPr>
              <a:t>. </a:t>
            </a:r>
          </a:p>
          <a:p>
            <a:pPr marL="0" indent="0" algn="ctr">
              <a:lnSpc>
                <a:spcPct val="150000"/>
              </a:lnSpc>
              <a:buNone/>
            </a:pPr>
            <a:r>
              <a:rPr lang="it-IT" b="1" dirty="0" smtClean="0">
                <a:latin typeface="Times New Roman" panose="02020603050405020304" pitchFamily="18" charset="0"/>
                <a:cs typeface="Times New Roman" panose="02020603050405020304" pitchFamily="18" charset="0"/>
              </a:rPr>
              <a:t>Qui ci sta per circa due anni. </a:t>
            </a:r>
          </a:p>
          <a:p>
            <a:pPr marL="0" indent="0" algn="ctr">
              <a:lnSpc>
                <a:spcPct val="150000"/>
              </a:lnSpc>
              <a:buNone/>
            </a:pPr>
            <a:r>
              <a:rPr lang="it-IT" b="1" dirty="0" smtClean="0">
                <a:latin typeface="Times New Roman" panose="02020603050405020304" pitchFamily="18" charset="0"/>
                <a:cs typeface="Times New Roman" panose="02020603050405020304" pitchFamily="18" charset="0"/>
              </a:rPr>
              <a:t>Ed è specificato che </a:t>
            </a:r>
            <a:r>
              <a:rPr lang="it-IT" b="1" i="1" dirty="0" smtClean="0">
                <a:latin typeface="Times New Roman" panose="02020603050405020304" pitchFamily="18" charset="0"/>
                <a:cs typeface="Times New Roman" panose="02020603050405020304" pitchFamily="18" charset="0"/>
              </a:rPr>
              <a:t>tutti gli abitanti della provincia d’Asia,</a:t>
            </a:r>
          </a:p>
          <a:p>
            <a:pPr marL="0" indent="0" algn="ctr">
              <a:lnSpc>
                <a:spcPct val="150000"/>
              </a:lnSpc>
              <a:buNone/>
            </a:pPr>
            <a:r>
              <a:rPr lang="it-IT" b="1" i="1" dirty="0" smtClean="0">
                <a:latin typeface="Times New Roman" panose="02020603050405020304" pitchFamily="18" charset="0"/>
                <a:cs typeface="Times New Roman" panose="02020603050405020304" pitchFamily="18" charset="0"/>
              </a:rPr>
              <a:t> </a:t>
            </a:r>
            <a:r>
              <a:rPr lang="it-IT" b="1" i="1" u="sng" dirty="0" smtClean="0">
                <a:latin typeface="Times New Roman" panose="02020603050405020304" pitchFamily="18" charset="0"/>
                <a:cs typeface="Times New Roman" panose="02020603050405020304" pitchFamily="18" charset="0"/>
              </a:rPr>
              <a:t>Giudei e Greci</a:t>
            </a:r>
            <a:r>
              <a:rPr lang="it-IT" b="1" i="1" dirty="0" smtClean="0">
                <a:latin typeface="Times New Roman" panose="02020603050405020304" pitchFamily="18" charset="0"/>
                <a:cs typeface="Times New Roman" panose="02020603050405020304" pitchFamily="18" charset="0"/>
              </a:rPr>
              <a:t>, poterono ascoltare la parola del Signore. </a:t>
            </a:r>
            <a:endParaRPr lang="it-IT" b="1" dirty="0" smtClean="0">
              <a:latin typeface="Times New Roman" panose="02020603050405020304" pitchFamily="18" charset="0"/>
              <a:cs typeface="Times New Roman" panose="02020603050405020304" pitchFamily="18" charset="0"/>
            </a:endParaRPr>
          </a:p>
          <a:p>
            <a:pPr marL="0" indent="0" algn="ctr">
              <a:lnSpc>
                <a:spcPct val="150000"/>
              </a:lnSpc>
              <a:buNone/>
            </a:pPr>
            <a:endParaRPr lang="it-IT" b="1" dirty="0" smtClean="0">
              <a:latin typeface="Times New Roman" panose="02020603050405020304" pitchFamily="18"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364228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C00000"/>
                </a:solidFill>
              </a:rPr>
              <a:t>Ad Efeso …</a:t>
            </a:r>
            <a:endParaRPr lang="it-IT" b="1" dirty="0">
              <a:solidFill>
                <a:srgbClr val="C00000"/>
              </a:solidFill>
            </a:endParaRPr>
          </a:p>
        </p:txBody>
      </p:sp>
      <p:sp>
        <p:nvSpPr>
          <p:cNvPr id="3" name="Segnaposto contenuto 2"/>
          <p:cNvSpPr>
            <a:spLocks noGrp="1"/>
          </p:cNvSpPr>
          <p:nvPr>
            <p:ph idx="1"/>
          </p:nvPr>
        </p:nvSpPr>
        <p:spPr/>
        <p:txBody>
          <a:bodyPr>
            <a:normAutofit/>
          </a:bodyPr>
          <a:lstStyle/>
          <a:p>
            <a:pPr marL="0" indent="0" algn="ctr">
              <a:buNone/>
            </a:pPr>
            <a:r>
              <a:rPr lang="it-IT" dirty="0" smtClean="0"/>
              <a:t>… </a:t>
            </a:r>
            <a:r>
              <a:rPr lang="it-IT" dirty="0"/>
              <a:t>potrebbe aver compilato </a:t>
            </a:r>
            <a:r>
              <a:rPr lang="it-IT" dirty="0" err="1"/>
              <a:t>Gal</a:t>
            </a:r>
            <a:r>
              <a:rPr lang="it-IT" dirty="0"/>
              <a:t>, Fil, Fm e 1Cor</a:t>
            </a:r>
            <a:r>
              <a:rPr lang="it-IT" dirty="0" smtClean="0"/>
              <a:t>.</a:t>
            </a:r>
          </a:p>
          <a:p>
            <a:pPr marL="0" indent="0" algn="ctr">
              <a:lnSpc>
                <a:spcPct val="150000"/>
              </a:lnSpc>
              <a:buNone/>
            </a:pPr>
            <a:endParaRPr lang="it-IT" sz="3200" b="1" dirty="0" smtClean="0">
              <a:latin typeface="Times New Roman" panose="02020603050405020304" pitchFamily="18" charset="0"/>
              <a:cs typeface="Times New Roman" panose="02020603050405020304" pitchFamily="18" charset="0"/>
            </a:endParaRPr>
          </a:p>
          <a:p>
            <a:pPr marL="0" indent="0" algn="ctr">
              <a:lnSpc>
                <a:spcPct val="150000"/>
              </a:lnSpc>
              <a:buNone/>
            </a:pPr>
            <a:r>
              <a:rPr lang="it-IT" sz="3200" b="1" dirty="0" smtClean="0">
                <a:latin typeface="Times New Roman" panose="02020603050405020304" pitchFamily="18" charset="0"/>
                <a:cs typeface="Times New Roman" panose="02020603050405020304" pitchFamily="18" charset="0"/>
              </a:rPr>
              <a:t> </a:t>
            </a:r>
            <a:r>
              <a:rPr lang="it-IT" sz="3200" b="1" dirty="0">
                <a:latin typeface="Times New Roman" panose="02020603050405020304" pitchFamily="18" charset="0"/>
                <a:cs typeface="Times New Roman" panose="02020603050405020304" pitchFamily="18" charset="0"/>
              </a:rPr>
              <a:t>Qui </a:t>
            </a:r>
            <a:r>
              <a:rPr lang="it-IT" sz="3200" b="1" dirty="0" smtClean="0">
                <a:latin typeface="Times New Roman" panose="02020603050405020304" pitchFamily="18" charset="0"/>
                <a:cs typeface="Times New Roman" panose="02020603050405020304" pitchFamily="18" charset="0"/>
              </a:rPr>
              <a:t>Paolo </a:t>
            </a:r>
            <a:r>
              <a:rPr lang="it-IT" sz="3200" b="1" dirty="0">
                <a:latin typeface="Times New Roman" panose="02020603050405020304" pitchFamily="18" charset="0"/>
                <a:cs typeface="Times New Roman" panose="02020603050405020304" pitchFamily="18" charset="0"/>
              </a:rPr>
              <a:t>compie </a:t>
            </a:r>
            <a:r>
              <a:rPr lang="it-IT" sz="3200" b="1" dirty="0" smtClean="0">
                <a:latin typeface="Times New Roman" panose="02020603050405020304" pitchFamily="18" charset="0"/>
                <a:cs typeface="Times New Roman" panose="02020603050405020304" pitchFamily="18" charset="0"/>
              </a:rPr>
              <a:t>miracoli …</a:t>
            </a:r>
          </a:p>
          <a:p>
            <a:pPr marL="0" indent="0" algn="ctr">
              <a:lnSpc>
                <a:spcPct val="150000"/>
              </a:lnSpc>
              <a:buNone/>
            </a:pPr>
            <a:r>
              <a:rPr lang="it-IT" sz="3200" b="1" i="1" dirty="0" smtClean="0">
                <a:solidFill>
                  <a:srgbClr val="002060"/>
                </a:solidFill>
                <a:latin typeface="Times New Roman" panose="02020603050405020304" pitchFamily="18" charset="0"/>
                <a:cs typeface="Times New Roman" panose="02020603050405020304" pitchFamily="18" charset="0"/>
              </a:rPr>
              <a:t>mettevano </a:t>
            </a:r>
            <a:r>
              <a:rPr lang="it-IT" sz="3200" b="1" i="1" dirty="0">
                <a:solidFill>
                  <a:srgbClr val="002060"/>
                </a:solidFill>
                <a:latin typeface="Times New Roman" panose="02020603050405020304" pitchFamily="18" charset="0"/>
                <a:cs typeface="Times New Roman" panose="02020603050405020304" pitchFamily="18" charset="0"/>
              </a:rPr>
              <a:t>sopra i malati fazzoletti che erano stati a contatto con lui e le malattie cessavano e gli spiriti maligni </a:t>
            </a:r>
            <a:r>
              <a:rPr lang="it-IT" sz="3200" b="1" i="1" dirty="0" smtClean="0">
                <a:solidFill>
                  <a:srgbClr val="002060"/>
                </a:solidFill>
                <a:latin typeface="Times New Roman" panose="02020603050405020304" pitchFamily="18" charset="0"/>
                <a:cs typeface="Times New Roman" panose="02020603050405020304" pitchFamily="18" charset="0"/>
              </a:rPr>
              <a:t>fuggivano</a:t>
            </a:r>
            <a:r>
              <a:rPr lang="it-IT" sz="3200" b="1" i="1" dirty="0" smtClean="0">
                <a:latin typeface="Times New Roman" panose="02020603050405020304" pitchFamily="18" charset="0"/>
                <a:cs typeface="Times New Roman" panose="02020603050405020304" pitchFamily="18" charset="0"/>
              </a:rPr>
              <a:t> </a:t>
            </a:r>
            <a:endParaRPr lang="it-IT"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652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C00000"/>
                </a:solidFill>
              </a:rPr>
              <a:t>Concorrenza? </a:t>
            </a:r>
            <a:endParaRPr lang="it-IT" b="1" dirty="0">
              <a:solidFill>
                <a:srgbClr val="C00000"/>
              </a:solidFill>
            </a:endParaRPr>
          </a:p>
        </p:txBody>
      </p:sp>
      <p:sp>
        <p:nvSpPr>
          <p:cNvPr id="3" name="Segnaposto contenuto 2"/>
          <p:cNvSpPr>
            <a:spLocks noGrp="1"/>
          </p:cNvSpPr>
          <p:nvPr>
            <p:ph idx="1"/>
          </p:nvPr>
        </p:nvSpPr>
        <p:spPr/>
        <p:txBody>
          <a:bodyPr/>
          <a:lstStyle/>
          <a:p>
            <a:pPr marL="0" indent="0" algn="ctr">
              <a:lnSpc>
                <a:spcPct val="150000"/>
              </a:lnSpc>
              <a:buNone/>
            </a:pPr>
            <a:endParaRPr lang="it-IT" b="1" i="1" dirty="0" smtClean="0">
              <a:latin typeface="Times New Roman" panose="02020603050405020304" pitchFamily="18" charset="0"/>
              <a:cs typeface="Times New Roman" panose="02020603050405020304" pitchFamily="18" charset="0"/>
            </a:endParaRPr>
          </a:p>
          <a:p>
            <a:pPr marL="0" indent="0" algn="ctr">
              <a:lnSpc>
                <a:spcPct val="150000"/>
              </a:lnSpc>
              <a:buNone/>
            </a:pPr>
            <a:r>
              <a:rPr lang="it-IT" b="1" i="1" dirty="0" smtClean="0">
                <a:latin typeface="Times New Roman" panose="02020603050405020304" pitchFamily="18" charset="0"/>
                <a:cs typeface="Times New Roman" panose="02020603050405020304" pitchFamily="18" charset="0"/>
              </a:rPr>
              <a:t>Ci</a:t>
            </a:r>
            <a:r>
              <a:rPr lang="it-IT" b="1" i="1"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sono </a:t>
            </a:r>
            <a:r>
              <a:rPr lang="it-IT" b="1" u="sng" dirty="0">
                <a:latin typeface="Times New Roman" panose="02020603050405020304" pitchFamily="18" charset="0"/>
                <a:cs typeface="Times New Roman" panose="02020603050405020304" pitchFamily="18" charset="0"/>
              </a:rPr>
              <a:t>esorcisti giudei</a:t>
            </a:r>
            <a:r>
              <a:rPr lang="it-IT" b="1" dirty="0">
                <a:latin typeface="Times New Roman" panose="02020603050405020304" pitchFamily="18" charset="0"/>
                <a:cs typeface="Times New Roman" panose="02020603050405020304" pitchFamily="18" charset="0"/>
              </a:rPr>
              <a:t> che esorcizzano in nome di Gesù Cristo. Episodio dei 7 figli di </a:t>
            </a:r>
            <a:r>
              <a:rPr lang="it-IT" b="1" dirty="0" err="1">
                <a:latin typeface="Times New Roman" panose="02020603050405020304" pitchFamily="18" charset="0"/>
                <a:cs typeface="Times New Roman" panose="02020603050405020304" pitchFamily="18" charset="0"/>
              </a:rPr>
              <a:t>Sceva</a:t>
            </a:r>
            <a:r>
              <a:rPr lang="it-IT" b="1" dirty="0">
                <a:latin typeface="Times New Roman" panose="02020603050405020304" pitchFamily="18" charset="0"/>
                <a:cs typeface="Times New Roman" panose="02020603050405020304" pitchFamily="18" charset="0"/>
              </a:rPr>
              <a:t>, </a:t>
            </a:r>
            <a:endParaRPr lang="it-IT" b="1" dirty="0" smtClean="0">
              <a:latin typeface="Times New Roman" panose="02020603050405020304" pitchFamily="18" charset="0"/>
              <a:cs typeface="Times New Roman" panose="02020603050405020304" pitchFamily="18" charset="0"/>
            </a:endParaRPr>
          </a:p>
          <a:p>
            <a:pPr marL="0" indent="0" algn="ctr">
              <a:lnSpc>
                <a:spcPct val="150000"/>
              </a:lnSpc>
              <a:buNone/>
            </a:pPr>
            <a:r>
              <a:rPr lang="it-IT" b="1" i="1" u="sng" dirty="0" smtClean="0">
                <a:solidFill>
                  <a:srgbClr val="C00000"/>
                </a:solidFill>
                <a:latin typeface="Times New Roman" panose="02020603050405020304" pitchFamily="18" charset="0"/>
                <a:cs typeface="Times New Roman" panose="02020603050405020304" pitchFamily="18" charset="0"/>
              </a:rPr>
              <a:t>uno </a:t>
            </a:r>
            <a:r>
              <a:rPr lang="it-IT" b="1" i="1" u="sng" dirty="0">
                <a:solidFill>
                  <a:srgbClr val="C00000"/>
                </a:solidFill>
                <a:latin typeface="Times New Roman" panose="02020603050405020304" pitchFamily="18" charset="0"/>
                <a:cs typeface="Times New Roman" panose="02020603050405020304" pitchFamily="18" charset="0"/>
              </a:rPr>
              <a:t>dei capi dei sacerdoti</a:t>
            </a:r>
            <a:r>
              <a:rPr lang="it-IT" b="1" i="1" dirty="0">
                <a:latin typeface="Times New Roman" panose="02020603050405020304" pitchFamily="18" charset="0"/>
                <a:cs typeface="Times New Roman" panose="02020603050405020304" pitchFamily="18" charset="0"/>
              </a:rPr>
              <a:t>, giudeo. </a:t>
            </a:r>
            <a:endParaRPr lang="it-IT" b="1" i="1" dirty="0" smtClean="0">
              <a:latin typeface="Times New Roman" panose="02020603050405020304" pitchFamily="18" charset="0"/>
              <a:cs typeface="Times New Roman" panose="02020603050405020304" pitchFamily="18" charset="0"/>
            </a:endParaRPr>
          </a:p>
          <a:p>
            <a:pPr marL="0" indent="0" algn="ctr">
              <a:lnSpc>
                <a:spcPct val="150000"/>
              </a:lnSpc>
              <a:buNone/>
            </a:pPr>
            <a:r>
              <a:rPr lang="it-IT" b="1" dirty="0" smtClean="0">
                <a:latin typeface="Times New Roman" panose="02020603050405020304" pitchFamily="18" charset="0"/>
                <a:cs typeface="Times New Roman" panose="02020603050405020304" pitchFamily="18" charset="0"/>
              </a:rPr>
              <a:t>Episodio che sconvolge …</a:t>
            </a:r>
            <a:endParaRPr lang="it-IT" b="1" dirty="0">
              <a:latin typeface="Times New Roman" panose="02020603050405020304" pitchFamily="18" charset="0"/>
              <a:cs typeface="Times New Roman" panose="02020603050405020304" pitchFamily="18" charset="0"/>
            </a:endParaRPr>
          </a:p>
          <a:p>
            <a:pPr marL="0" indent="0" algn="ctr">
              <a:lnSpc>
                <a:spcPct val="150000"/>
              </a:lnSpc>
              <a:buNone/>
            </a:pPr>
            <a:endParaRPr lang="it-IT" dirty="0"/>
          </a:p>
        </p:txBody>
      </p:sp>
    </p:spTree>
    <p:extLst>
      <p:ext uri="{BB962C8B-B14F-4D97-AF65-F5344CB8AC3E}">
        <p14:creationId xmlns:p14="http://schemas.microsoft.com/office/powerpoint/2010/main" val="2055060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694136626"/>
              </p:ext>
            </p:extLst>
          </p:nvPr>
        </p:nvGraphicFramePr>
        <p:xfrm>
          <a:off x="838200" y="1825625"/>
          <a:ext cx="10515600" cy="329184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958996572"/>
                    </a:ext>
                  </a:extLst>
                </a:gridCol>
              </a:tblGrid>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it-IT" sz="2000" dirty="0" smtClean="0">
                          <a:solidFill>
                            <a:srgbClr val="002060"/>
                          </a:solidFill>
                          <a:latin typeface="Arial Black" panose="020B0A04020102020204" pitchFamily="34" charset="0"/>
                        </a:rPr>
                        <a:t>Questi esorcizzano in nome di Gesù, </a:t>
                      </a:r>
                    </a:p>
                    <a:p>
                      <a:pPr marL="0" marR="0" lvl="0" indent="0" algn="ctr" defTabSz="914400" rtl="0" eaLnBrk="1" fontAlgn="auto" latinLnBrk="0" hangingPunct="1">
                        <a:lnSpc>
                          <a:spcPct val="150000"/>
                        </a:lnSpc>
                        <a:spcBef>
                          <a:spcPts val="0"/>
                        </a:spcBef>
                        <a:spcAft>
                          <a:spcPts val="0"/>
                        </a:spcAft>
                        <a:buClrTx/>
                        <a:buSzTx/>
                        <a:buFontTx/>
                        <a:buNone/>
                        <a:tabLst/>
                        <a:defRPr/>
                      </a:pPr>
                      <a:r>
                        <a:rPr lang="it-IT" sz="2000" dirty="0" smtClean="0">
                          <a:solidFill>
                            <a:srgbClr val="002060"/>
                          </a:solidFill>
                          <a:latin typeface="Arial Black" panose="020B0A04020102020204" pitchFamily="34" charset="0"/>
                        </a:rPr>
                        <a:t>ma in una circostanza rimangono spaventati perché l’uomo che aveva lo spirito cattivo (</a:t>
                      </a:r>
                      <a:r>
                        <a:rPr lang="it-IT" sz="2000" i="1" dirty="0" smtClean="0">
                          <a:solidFill>
                            <a:srgbClr val="0070C0"/>
                          </a:solidFill>
                          <a:latin typeface="Arial Black" panose="020B0A04020102020204" pitchFamily="34" charset="0"/>
                        </a:rPr>
                        <a:t>conosco Gesù e chi è Paolo, ma voi chi siete</a:t>
                      </a:r>
                      <a:r>
                        <a:rPr lang="it-IT" sz="2000" i="1" u="sng" dirty="0" smtClean="0">
                          <a:solidFill>
                            <a:srgbClr val="002060"/>
                          </a:solidFill>
                          <a:latin typeface="Arial Black" panose="020B0A04020102020204" pitchFamily="34" charset="0"/>
                        </a:rPr>
                        <a:t>?</a:t>
                      </a:r>
                      <a:r>
                        <a:rPr lang="it-IT" sz="2000" u="sng" dirty="0" smtClean="0">
                          <a:solidFill>
                            <a:srgbClr val="002060"/>
                          </a:solidFill>
                          <a:latin typeface="Arial Black" panose="020B0A04020102020204" pitchFamily="34" charset="0"/>
                        </a:rPr>
                        <a:t>) si scaglia su di loro con una tale violenza che fuggirono sconvolti</a:t>
                      </a:r>
                      <a:r>
                        <a:rPr lang="it-IT" sz="2000" dirty="0" smtClean="0">
                          <a:solidFill>
                            <a:srgbClr val="002060"/>
                          </a:solidFill>
                          <a:latin typeface="Arial Black" panose="020B0A04020102020204" pitchFamily="34"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it-IT" sz="2000" u="sng" dirty="0" smtClean="0">
                          <a:solidFill>
                            <a:srgbClr val="C00000"/>
                          </a:solidFill>
                          <a:latin typeface="Arial Black" panose="020B0A04020102020204" pitchFamily="34" charset="0"/>
                        </a:rPr>
                        <a:t>Conseguenza</a:t>
                      </a:r>
                      <a:r>
                        <a:rPr lang="it-IT" sz="2000" dirty="0" smtClean="0">
                          <a:solidFill>
                            <a:srgbClr val="002060"/>
                          </a:solidFill>
                          <a:latin typeface="Arial Black" panose="020B0A04020102020204" pitchFamily="34"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it-IT" sz="2000" i="1" dirty="0" smtClean="0">
                          <a:solidFill>
                            <a:srgbClr val="002060"/>
                          </a:solidFill>
                          <a:latin typeface="Arial Black" panose="020B0A04020102020204" pitchFamily="34" charset="0"/>
                        </a:rPr>
                        <a:t>il fatto fu risaputo da tutti i Giudei e i Greci che abitavano a Efeso. </a:t>
                      </a:r>
                      <a:endParaRPr lang="it-IT" sz="2000" dirty="0" smtClean="0">
                        <a:solidFill>
                          <a:srgbClr val="002060"/>
                        </a:solidFill>
                        <a:latin typeface="Arial Black" panose="020B0A04020102020204" pitchFamily="34" charset="0"/>
                      </a:endParaRPr>
                    </a:p>
                    <a:p>
                      <a:pPr algn="ctr">
                        <a:lnSpc>
                          <a:spcPct val="150000"/>
                        </a:lnSpc>
                      </a:pPr>
                      <a:endParaRPr lang="it-IT" sz="2000" dirty="0">
                        <a:solidFill>
                          <a:srgbClr val="002060"/>
                        </a:solidFill>
                        <a:latin typeface="Arial Black" panose="020B0A04020102020204" pitchFamily="34" charset="0"/>
                      </a:endParaRPr>
                    </a:p>
                  </a:txBody>
                  <a:tcPr>
                    <a:solidFill>
                      <a:schemeClr val="accent1">
                        <a:lumMod val="60000"/>
                        <a:lumOff val="40000"/>
                      </a:schemeClr>
                    </a:solidFill>
                  </a:tcPr>
                </a:tc>
                <a:extLst>
                  <a:ext uri="{0D108BD9-81ED-4DB2-BD59-A6C34878D82A}">
                    <a16:rowId xmlns:a16="http://schemas.microsoft.com/office/drawing/2014/main" val="1995590060"/>
                  </a:ext>
                </a:extLst>
              </a:tr>
            </a:tbl>
          </a:graphicData>
        </a:graphic>
      </p:graphicFrame>
    </p:spTree>
    <p:extLst>
      <p:ext uri="{BB962C8B-B14F-4D97-AF65-F5344CB8AC3E}">
        <p14:creationId xmlns:p14="http://schemas.microsoft.com/office/powerpoint/2010/main" val="2525391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C00000"/>
                </a:solidFill>
                <a:latin typeface="Agency FB" panose="020B0503020202020204" pitchFamily="34" charset="0"/>
              </a:rPr>
              <a:t>Seguito …</a:t>
            </a:r>
            <a:endParaRPr lang="it-IT" b="1" dirty="0">
              <a:solidFill>
                <a:srgbClr val="C00000"/>
              </a:solidFill>
              <a:latin typeface="Agency FB" panose="020B0503020202020204" pitchFamily="34" charset="0"/>
            </a:endParaRPr>
          </a:p>
        </p:txBody>
      </p:sp>
      <p:sp>
        <p:nvSpPr>
          <p:cNvPr id="3" name="Segnaposto contenuto 2"/>
          <p:cNvSpPr>
            <a:spLocks noGrp="1"/>
          </p:cNvSpPr>
          <p:nvPr>
            <p:ph idx="1"/>
          </p:nvPr>
        </p:nvSpPr>
        <p:spPr/>
        <p:txBody>
          <a:bodyPr>
            <a:normAutofit fontScale="92500"/>
          </a:bodyPr>
          <a:lstStyle/>
          <a:p>
            <a:pPr marL="0" indent="0" algn="ctr">
              <a:lnSpc>
                <a:spcPct val="150000"/>
              </a:lnSpc>
              <a:buNone/>
            </a:pPr>
            <a:r>
              <a:rPr lang="it-IT" b="1" i="1" dirty="0" smtClean="0">
                <a:solidFill>
                  <a:srgbClr val="002060"/>
                </a:solidFill>
                <a:latin typeface="Times New Roman" panose="02020603050405020304" pitchFamily="18" charset="0"/>
                <a:cs typeface="Times New Roman" panose="02020603050405020304" pitchFamily="18" charset="0"/>
              </a:rPr>
              <a:t>il </a:t>
            </a:r>
            <a:r>
              <a:rPr lang="it-IT" b="1" i="1" dirty="0">
                <a:solidFill>
                  <a:srgbClr val="002060"/>
                </a:solidFill>
                <a:latin typeface="Times New Roman" panose="02020603050405020304" pitchFamily="18" charset="0"/>
                <a:cs typeface="Times New Roman" panose="02020603050405020304" pitchFamily="18" charset="0"/>
              </a:rPr>
              <a:t>nome di Gesù veniva glorificato. Molti di quelli che avevano abbracciato la fede venivano a confessare in pubblico le loro pratiche di </a:t>
            </a:r>
            <a:r>
              <a:rPr lang="it-IT" b="1" i="1" dirty="0">
                <a:solidFill>
                  <a:schemeClr val="tx1">
                    <a:lumMod val="95000"/>
                    <a:lumOff val="5000"/>
                  </a:schemeClr>
                </a:solidFill>
                <a:latin typeface="Arial Black" panose="020B0A04020102020204" pitchFamily="34" charset="0"/>
                <a:cs typeface="Times New Roman" panose="02020603050405020304" pitchFamily="18" charset="0"/>
              </a:rPr>
              <a:t>magia</a:t>
            </a:r>
            <a:r>
              <a:rPr lang="it-IT" b="1" i="1" dirty="0">
                <a:solidFill>
                  <a:srgbClr val="002060"/>
                </a:solidFill>
                <a:latin typeface="Times New Roman" panose="02020603050405020304" pitchFamily="18" charset="0"/>
                <a:cs typeface="Times New Roman" panose="02020603050405020304" pitchFamily="18" charset="0"/>
              </a:rPr>
              <a:t>. </a:t>
            </a:r>
            <a:endParaRPr lang="it-IT" b="1" i="1" dirty="0" smtClean="0">
              <a:solidFill>
                <a:srgbClr val="002060"/>
              </a:solidFill>
              <a:latin typeface="Times New Roman" panose="02020603050405020304" pitchFamily="18" charset="0"/>
              <a:cs typeface="Times New Roman" panose="02020603050405020304" pitchFamily="18" charset="0"/>
            </a:endParaRPr>
          </a:p>
          <a:p>
            <a:pPr marL="0" indent="0" algn="ctr">
              <a:lnSpc>
                <a:spcPct val="150000"/>
              </a:lnSpc>
              <a:buNone/>
            </a:pPr>
            <a:r>
              <a:rPr lang="it-IT" b="1" i="1" dirty="0" smtClean="0">
                <a:solidFill>
                  <a:srgbClr val="C00000"/>
                </a:solidFill>
                <a:latin typeface="Times New Roman" panose="02020603050405020304" pitchFamily="18" charset="0"/>
                <a:cs typeface="Times New Roman" panose="02020603050405020304" pitchFamily="18" charset="0"/>
              </a:rPr>
              <a:t>E </a:t>
            </a:r>
            <a:r>
              <a:rPr lang="it-IT" b="1" i="1" dirty="0">
                <a:solidFill>
                  <a:srgbClr val="C00000"/>
                </a:solidFill>
                <a:latin typeface="Times New Roman" panose="02020603050405020304" pitchFamily="18" charset="0"/>
                <a:cs typeface="Times New Roman" panose="02020603050405020304" pitchFamily="18" charset="0"/>
              </a:rPr>
              <a:t>un numero considerevole di persone, che avevano esercitato arti magiche, portavano i propri libri e li bruciavano davanti a tutti. Ne fu calcolato il valore complessivo è si trovò che era di </a:t>
            </a:r>
            <a:r>
              <a:rPr lang="it-IT" b="1" i="1" u="sng" dirty="0">
                <a:solidFill>
                  <a:srgbClr val="C00000"/>
                </a:solidFill>
                <a:latin typeface="Times New Roman" panose="02020603050405020304" pitchFamily="18" charset="0"/>
                <a:cs typeface="Times New Roman" panose="02020603050405020304" pitchFamily="18" charset="0"/>
              </a:rPr>
              <a:t>50000 monete d’argento</a:t>
            </a:r>
            <a:r>
              <a:rPr lang="it-IT" b="1" i="1" dirty="0">
                <a:solidFill>
                  <a:srgbClr val="002060"/>
                </a:solidFill>
                <a:latin typeface="Times New Roman" panose="02020603050405020304" pitchFamily="18" charset="0"/>
                <a:cs typeface="Times New Roman" panose="02020603050405020304" pitchFamily="18" charset="0"/>
              </a:rPr>
              <a:t>. Così la parola del </a:t>
            </a:r>
            <a:r>
              <a:rPr lang="it-IT" b="1" i="1" dirty="0" smtClean="0">
                <a:solidFill>
                  <a:srgbClr val="002060"/>
                </a:solidFill>
                <a:latin typeface="Times New Roman" panose="02020603050405020304" pitchFamily="18" charset="0"/>
                <a:cs typeface="Times New Roman" panose="02020603050405020304" pitchFamily="18" charset="0"/>
              </a:rPr>
              <a:t>Signore cresceva </a:t>
            </a:r>
            <a:r>
              <a:rPr lang="it-IT" b="1" i="1" dirty="0">
                <a:solidFill>
                  <a:srgbClr val="002060"/>
                </a:solidFill>
                <a:latin typeface="Times New Roman" panose="02020603050405020304" pitchFamily="18" charset="0"/>
                <a:cs typeface="Times New Roman" panose="02020603050405020304" pitchFamily="18" charset="0"/>
              </a:rPr>
              <a:t>con vigore e si </a:t>
            </a:r>
            <a:r>
              <a:rPr lang="it-IT" b="1" i="1" dirty="0" smtClean="0">
                <a:solidFill>
                  <a:srgbClr val="002060"/>
                </a:solidFill>
                <a:latin typeface="Times New Roman" panose="02020603050405020304" pitchFamily="18" charset="0"/>
                <a:cs typeface="Times New Roman" panose="02020603050405020304" pitchFamily="18" charset="0"/>
              </a:rPr>
              <a:t>rafforzava</a:t>
            </a:r>
            <a:endParaRPr lang="it-IT" dirty="0">
              <a:solidFill>
                <a:srgbClr val="002060"/>
              </a:solidFill>
              <a:latin typeface="Times New Roman" panose="02020603050405020304" pitchFamily="18"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4251939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marL="0" indent="0" algn="ctr">
              <a:buNone/>
            </a:pPr>
            <a:r>
              <a:rPr lang="it-IT" sz="4400" b="1" dirty="0" smtClean="0"/>
              <a:t>Sempre i soldi e la magia rovinano tutto …</a:t>
            </a:r>
          </a:p>
          <a:p>
            <a:pPr marL="0" indent="0" algn="ctr">
              <a:buNone/>
            </a:pPr>
            <a:endParaRPr lang="it-IT" sz="4400" b="1" dirty="0"/>
          </a:p>
          <a:p>
            <a:pPr marL="0" indent="0" algn="ctr">
              <a:buNone/>
            </a:pPr>
            <a:r>
              <a:rPr lang="it-IT" sz="4400" b="1" dirty="0" smtClean="0"/>
              <a:t>Ancora …</a:t>
            </a:r>
          </a:p>
          <a:p>
            <a:pPr marL="0" indent="0" algn="ctr">
              <a:buNone/>
            </a:pPr>
            <a:endParaRPr lang="it-IT" sz="2000" dirty="0" smtClean="0"/>
          </a:p>
          <a:p>
            <a:pPr marL="0" indent="0" algn="ctr">
              <a:buNone/>
            </a:pPr>
            <a:endParaRPr lang="it-IT" sz="2000" dirty="0"/>
          </a:p>
          <a:p>
            <a:pPr marL="0" indent="0" algn="ctr">
              <a:buNone/>
            </a:pPr>
            <a:r>
              <a:rPr lang="it-IT" sz="2000" dirty="0" smtClean="0"/>
              <a:t>(At 19,21 si legge l’intenzione di Paolo di andare fino a Roma)</a:t>
            </a:r>
            <a:endParaRPr lang="it-IT" sz="2000" b="1" dirty="0"/>
          </a:p>
        </p:txBody>
      </p:sp>
    </p:spTree>
    <p:extLst>
      <p:ext uri="{BB962C8B-B14F-4D97-AF65-F5344CB8AC3E}">
        <p14:creationId xmlns:p14="http://schemas.microsoft.com/office/powerpoint/2010/main" val="123568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C00000"/>
                </a:solidFill>
              </a:rPr>
              <a:t>Un altro caso …</a:t>
            </a:r>
            <a:endParaRPr lang="it-IT" dirty="0">
              <a:solidFill>
                <a:srgbClr val="C00000"/>
              </a:solidFill>
            </a:endParaRPr>
          </a:p>
        </p:txBody>
      </p:sp>
      <p:sp>
        <p:nvSpPr>
          <p:cNvPr id="3" name="Segnaposto contenuto 2"/>
          <p:cNvSpPr>
            <a:spLocks noGrp="1"/>
          </p:cNvSpPr>
          <p:nvPr>
            <p:ph idx="1"/>
          </p:nvPr>
        </p:nvSpPr>
        <p:spPr/>
        <p:txBody>
          <a:bodyPr>
            <a:normAutofit/>
          </a:bodyPr>
          <a:lstStyle/>
          <a:p>
            <a:pPr marL="0" indent="0" algn="ctr">
              <a:lnSpc>
                <a:spcPct val="150000"/>
              </a:lnSpc>
              <a:buNone/>
            </a:pPr>
            <a:endParaRPr lang="it-IT" sz="4400" b="1" dirty="0" smtClean="0"/>
          </a:p>
          <a:p>
            <a:pPr marL="0" indent="0" algn="ctr">
              <a:lnSpc>
                <a:spcPct val="150000"/>
              </a:lnSpc>
              <a:buNone/>
            </a:pPr>
            <a:r>
              <a:rPr lang="it-IT" sz="4400" b="1" dirty="0" smtClean="0"/>
              <a:t>… la </a:t>
            </a:r>
            <a:r>
              <a:rPr lang="it-IT" sz="4400" b="1" dirty="0"/>
              <a:t>rivolta degli </a:t>
            </a:r>
            <a:r>
              <a:rPr lang="it-IT" sz="4400" b="1" dirty="0" smtClean="0"/>
              <a:t>orefici </a:t>
            </a:r>
            <a:r>
              <a:rPr lang="it-IT" sz="4400" b="1" dirty="0"/>
              <a:t>fa concludere a Paolo la missione in Efeso. </a:t>
            </a:r>
          </a:p>
        </p:txBody>
      </p:sp>
    </p:spTree>
    <p:extLst>
      <p:ext uri="{BB962C8B-B14F-4D97-AF65-F5344CB8AC3E}">
        <p14:creationId xmlns:p14="http://schemas.microsoft.com/office/powerpoint/2010/main" val="932032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smtClean="0">
                <a:solidFill>
                  <a:srgbClr val="002060"/>
                </a:solidFill>
                <a:latin typeface="Arial Black" panose="020B0A04020102020204" pitchFamily="34" charset="0"/>
              </a:rPr>
              <a:t>Demetrio </a:t>
            </a:r>
            <a:r>
              <a:rPr lang="it-IT" b="1" dirty="0" smtClean="0"/>
              <a:t/>
            </a:r>
            <a:br>
              <a:rPr lang="it-IT" b="1" dirty="0" smtClean="0"/>
            </a:br>
            <a:r>
              <a:rPr lang="it-IT" b="1" dirty="0" smtClean="0"/>
              <a:t>orafo e fabbricatore dei tempietti di Artemide …</a:t>
            </a:r>
            <a:endParaRPr lang="it-IT" dirty="0"/>
          </a:p>
        </p:txBody>
      </p:sp>
      <p:sp>
        <p:nvSpPr>
          <p:cNvPr id="3" name="Segnaposto contenuto 2"/>
          <p:cNvSpPr>
            <a:spLocks noGrp="1"/>
          </p:cNvSpPr>
          <p:nvPr>
            <p:ph idx="1"/>
          </p:nvPr>
        </p:nvSpPr>
        <p:spPr/>
        <p:txBody>
          <a:bodyPr/>
          <a:lstStyle/>
          <a:p>
            <a:pPr marL="0" indent="0" algn="ctr">
              <a:lnSpc>
                <a:spcPct val="150000"/>
              </a:lnSpc>
              <a:buNone/>
            </a:pPr>
            <a:endParaRPr lang="it-IT" b="1" dirty="0" smtClean="0"/>
          </a:p>
          <a:p>
            <a:pPr marL="0" indent="0" algn="ctr">
              <a:lnSpc>
                <a:spcPct val="150000"/>
              </a:lnSpc>
              <a:buNone/>
            </a:pPr>
            <a:r>
              <a:rPr lang="it-IT" b="1" dirty="0" smtClean="0"/>
              <a:t> … convoca tutti gli artigiani mettendoli contro Paolo che porta avanti la logica della non esistenza degli </a:t>
            </a:r>
            <a:r>
              <a:rPr lang="it-IT" b="1" dirty="0" err="1" smtClean="0"/>
              <a:t>dèi</a:t>
            </a:r>
            <a:r>
              <a:rPr lang="it-IT" b="1" dirty="0" smtClean="0"/>
              <a:t> e quindi … non si vendono più le statuine e i tempietti non solo ad Efeso, ma in tutta </a:t>
            </a:r>
            <a:r>
              <a:rPr lang="it-IT" b="1" i="1" dirty="0" smtClean="0"/>
              <a:t>l’Asia. </a:t>
            </a:r>
          </a:p>
          <a:p>
            <a:pPr marL="0" indent="0" algn="ctr">
              <a:lnSpc>
                <a:spcPct val="150000"/>
              </a:lnSpc>
              <a:buNone/>
            </a:pPr>
            <a:r>
              <a:rPr lang="it-IT" b="1" i="1" dirty="0" smtClean="0">
                <a:solidFill>
                  <a:srgbClr val="002060"/>
                </a:solidFill>
                <a:latin typeface="Times New Roman" panose="02020603050405020304" pitchFamily="18" charset="0"/>
                <a:cs typeface="Times New Roman" panose="02020603050405020304" pitchFamily="18" charset="0"/>
              </a:rPr>
              <a:t>Grande sdegno e collera da parte loro.</a:t>
            </a:r>
          </a:p>
          <a:p>
            <a:pPr marL="0" indent="0" algn="ctr">
              <a:lnSpc>
                <a:spcPct val="150000"/>
              </a:lnSpc>
              <a:buNone/>
            </a:pPr>
            <a:endParaRPr lang="it-IT" dirty="0"/>
          </a:p>
        </p:txBody>
      </p:sp>
    </p:spTree>
    <p:extLst>
      <p:ext uri="{BB962C8B-B14F-4D97-AF65-F5344CB8AC3E}">
        <p14:creationId xmlns:p14="http://schemas.microsoft.com/office/powerpoint/2010/main" val="137265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b="1" dirty="0" smtClean="0">
                <a:solidFill>
                  <a:schemeClr val="accent2">
                    <a:lumMod val="75000"/>
                  </a:schemeClr>
                </a:solidFill>
                <a:latin typeface="Algerian" panose="04020705040A02060702" pitchFamily="82" charset="0"/>
              </a:rPr>
              <a:t>terzo </a:t>
            </a:r>
            <a:r>
              <a:rPr lang="it-IT" b="1" dirty="0">
                <a:solidFill>
                  <a:schemeClr val="accent2">
                    <a:lumMod val="75000"/>
                  </a:schemeClr>
                </a:solidFill>
                <a:latin typeface="Algerian" panose="04020705040A02060702" pitchFamily="82" charset="0"/>
              </a:rPr>
              <a:t>viaggio</a:t>
            </a:r>
            <a:r>
              <a:rPr lang="it-IT" dirty="0"/>
              <a:t> </a:t>
            </a:r>
            <a:endParaRPr lang="it-IT" sz="1400" dirty="0"/>
          </a:p>
        </p:txBody>
      </p:sp>
      <p:sp>
        <p:nvSpPr>
          <p:cNvPr id="3" name="Segnaposto contenuto 2"/>
          <p:cNvSpPr>
            <a:spLocks noGrp="1"/>
          </p:cNvSpPr>
          <p:nvPr>
            <p:ph idx="1"/>
          </p:nvPr>
        </p:nvSpPr>
        <p:spPr/>
        <p:txBody>
          <a:bodyPr>
            <a:normAutofit/>
          </a:bodyPr>
          <a:lstStyle/>
          <a:p>
            <a:pPr marL="0" indent="0" algn="ctr">
              <a:buNone/>
            </a:pPr>
            <a:endParaRPr lang="it-IT" sz="3600" b="1" dirty="0" smtClean="0"/>
          </a:p>
          <a:p>
            <a:pPr marL="0" indent="0" algn="ctr">
              <a:buNone/>
            </a:pPr>
            <a:endParaRPr lang="it-IT" sz="3600" b="1" dirty="0"/>
          </a:p>
          <a:p>
            <a:pPr marL="0" indent="0" algn="ctr">
              <a:buNone/>
            </a:pPr>
            <a:r>
              <a:rPr lang="it-IT" sz="3600" b="1" dirty="0" smtClean="0"/>
              <a:t>Atti degli Apostoli</a:t>
            </a:r>
          </a:p>
          <a:p>
            <a:pPr marL="0" indent="0" algn="ctr">
              <a:buNone/>
            </a:pPr>
            <a:r>
              <a:rPr lang="it-IT" sz="3600" b="1" dirty="0" smtClean="0"/>
              <a:t>18,23-23,35</a:t>
            </a:r>
            <a:endParaRPr lang="it-IT" sz="3600" b="1" dirty="0"/>
          </a:p>
        </p:txBody>
      </p:sp>
    </p:spTree>
    <p:extLst>
      <p:ext uri="{BB962C8B-B14F-4D97-AF65-F5344CB8AC3E}">
        <p14:creationId xmlns:p14="http://schemas.microsoft.com/office/powerpoint/2010/main" val="95866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Artemide</a:t>
            </a:r>
            <a:r>
              <a:rPr lang="it-IT" dirty="0" smtClean="0"/>
              <a:t> </a:t>
            </a:r>
            <a:endParaRPr lang="it-IT" dirty="0"/>
          </a:p>
        </p:txBody>
      </p:sp>
      <p:sp>
        <p:nvSpPr>
          <p:cNvPr id="3" name="Segnaposto contenuto 2"/>
          <p:cNvSpPr>
            <a:spLocks noGrp="1"/>
          </p:cNvSpPr>
          <p:nvPr>
            <p:ph idx="1"/>
          </p:nvPr>
        </p:nvSpPr>
        <p:spPr/>
        <p:txBody>
          <a:bodyPr/>
          <a:lstStyle/>
          <a:p>
            <a:pPr marL="0" indent="0" algn="ctr">
              <a:lnSpc>
                <a:spcPct val="150000"/>
              </a:lnSpc>
              <a:buNone/>
            </a:pPr>
            <a:r>
              <a:rPr lang="it-IT" b="1" dirty="0" smtClean="0"/>
              <a:t>… </a:t>
            </a:r>
            <a:r>
              <a:rPr lang="it-IT" b="1" dirty="0"/>
              <a:t>una divinità </a:t>
            </a:r>
            <a:r>
              <a:rPr lang="it-IT" b="1" dirty="0" smtClean="0"/>
              <a:t>greca, </a:t>
            </a:r>
            <a:r>
              <a:rPr lang="it-IT" b="1" dirty="0"/>
              <a:t>dea della caccia, degli animali selvatici, del tiro con l'arco, della foresta e dei campi coltivati; è anche la dea delle iniziazioni femminili, protettrice della verginità e della pudicizia. </a:t>
            </a:r>
            <a:r>
              <a:rPr lang="it-IT" b="1" dirty="0" smtClean="0"/>
              <a:t>Assieme ad Atena</a:t>
            </a:r>
            <a:r>
              <a:rPr lang="it-IT" b="1" dirty="0"/>
              <a:t> </a:t>
            </a:r>
            <a:r>
              <a:rPr lang="it-IT" b="1" dirty="0" smtClean="0"/>
              <a:t>ed Estia, </a:t>
            </a:r>
            <a:r>
              <a:rPr lang="it-IT" b="1" dirty="0"/>
              <a:t>era una dea vergine, armata di arco e frecce d'oro, dimorava nei boschi con i suoi affidabili cani da caccia e con uno stuolo di ninfe.</a:t>
            </a:r>
          </a:p>
        </p:txBody>
      </p:sp>
    </p:spTree>
    <p:extLst>
      <p:ext uri="{BB962C8B-B14F-4D97-AF65-F5344CB8AC3E}">
        <p14:creationId xmlns:p14="http://schemas.microsoft.com/office/powerpoint/2010/main" val="3222858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170" name="Picture 2" descr="Diane de Versailles Leochares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1029" y="1358537"/>
            <a:ext cx="5421085" cy="481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180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Il tempio di Artemide …</a:t>
            </a:r>
            <a:endParaRPr lang="it-IT" dirty="0"/>
          </a:p>
        </p:txBody>
      </p:sp>
      <p:sp>
        <p:nvSpPr>
          <p:cNvPr id="3" name="Segnaposto contenuto 2"/>
          <p:cNvSpPr>
            <a:spLocks noGrp="1"/>
          </p:cNvSpPr>
          <p:nvPr>
            <p:ph idx="1"/>
          </p:nvPr>
        </p:nvSpPr>
        <p:spPr/>
        <p:txBody>
          <a:bodyPr>
            <a:normAutofit/>
          </a:bodyPr>
          <a:lstStyle/>
          <a:p>
            <a:pPr marL="0" indent="0" algn="ctr">
              <a:buNone/>
            </a:pPr>
            <a:endParaRPr lang="it-IT" b="1" dirty="0" smtClean="0"/>
          </a:p>
          <a:p>
            <a:pPr marL="0" indent="0" algn="ctr">
              <a:buNone/>
            </a:pPr>
            <a:endParaRPr lang="it-IT" b="1" dirty="0"/>
          </a:p>
          <a:p>
            <a:pPr marL="0" indent="0" algn="ctr">
              <a:buNone/>
            </a:pPr>
            <a:r>
              <a:rPr lang="it-IT" b="1" dirty="0" smtClean="0"/>
              <a:t>… </a:t>
            </a:r>
            <a:r>
              <a:rPr lang="it-IT" b="1" dirty="0" smtClean="0"/>
              <a:t>era </a:t>
            </a:r>
            <a:r>
              <a:rPr lang="it-IT" b="1" dirty="0"/>
              <a:t>considerato una </a:t>
            </a:r>
            <a:r>
              <a:rPr lang="it-IT" b="1" dirty="0" smtClean="0"/>
              <a:t>delle 7 meraviglie del mondo. In </a:t>
            </a:r>
            <a:r>
              <a:rPr lang="it-IT" b="1" dirty="0"/>
              <a:t>questa regione, la </a:t>
            </a:r>
            <a:r>
              <a:rPr lang="it-IT" b="1" i="1" dirty="0"/>
              <a:t>Signora di Efeso</a:t>
            </a:r>
            <a:r>
              <a:rPr lang="it-IT" b="1" dirty="0"/>
              <a:t>, era adorata soprattutto come dea della </a:t>
            </a:r>
            <a:r>
              <a:rPr lang="it-IT" b="1" dirty="0" smtClean="0"/>
              <a:t>fertilità. </a:t>
            </a:r>
            <a:endParaRPr lang="it-IT" dirty="0"/>
          </a:p>
        </p:txBody>
      </p:sp>
    </p:spTree>
    <p:extLst>
      <p:ext uri="{BB962C8B-B14F-4D97-AF65-F5344CB8AC3E}">
        <p14:creationId xmlns:p14="http://schemas.microsoft.com/office/powerpoint/2010/main" val="1716761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C00000"/>
                </a:solidFill>
              </a:rPr>
              <a:t>La </a:t>
            </a:r>
            <a:r>
              <a:rPr lang="it-IT" dirty="0" err="1" smtClean="0">
                <a:solidFill>
                  <a:srgbClr val="C00000"/>
                </a:solidFill>
              </a:rPr>
              <a:t>dèa</a:t>
            </a:r>
            <a:r>
              <a:rPr lang="it-IT" dirty="0" smtClean="0">
                <a:solidFill>
                  <a:srgbClr val="C00000"/>
                </a:solidFill>
              </a:rPr>
              <a:t> Artemide in Efeso</a:t>
            </a:r>
            <a:endParaRPr lang="it-IT" dirty="0">
              <a:solidFill>
                <a:srgbClr val="C00000"/>
              </a:solidFill>
            </a:endParaRPr>
          </a:p>
        </p:txBody>
      </p:sp>
      <p:sp>
        <p:nvSpPr>
          <p:cNvPr id="3" name="Segnaposto contenuto 2"/>
          <p:cNvSpPr>
            <a:spLocks noGrp="1"/>
          </p:cNvSpPr>
          <p:nvPr>
            <p:ph idx="1"/>
          </p:nvPr>
        </p:nvSpPr>
        <p:spPr/>
        <p:txBody>
          <a:bodyPr/>
          <a:lstStyle/>
          <a:p>
            <a:pPr marL="0" indent="0" algn="ctr">
              <a:buNone/>
            </a:pPr>
            <a:r>
              <a:rPr lang="it-IT" b="1" dirty="0" smtClean="0"/>
              <a:t>Mentre le statue greche ritraggono Artemide come una giovane con arco e frecce, le statue provenienti da questa zona la mostrano con il busto coperto di </a:t>
            </a:r>
            <a:r>
              <a:rPr lang="it-IT" b="1" i="1" dirty="0" smtClean="0"/>
              <a:t>protuberanze rotondeggianti</a:t>
            </a:r>
            <a:r>
              <a:rPr lang="it-IT" b="1" dirty="0" smtClean="0"/>
              <a:t> che potrebbero somigliare sia ai seni che ai testicoli. </a:t>
            </a:r>
          </a:p>
          <a:p>
            <a:pPr marL="0" indent="0" algn="ctr">
              <a:buNone/>
            </a:pPr>
            <a:r>
              <a:rPr lang="it-IT" dirty="0" smtClean="0"/>
              <a:t>Forse in origine era un'antica divinità orientale, il cui culto fu scoperto dai Greci nella Ionia quando essi vi si stabilirono, e che per alcune peculiarità da loro scoperte, le applicarono il nome di Artemide. Non appena fu riconosciuta questa identità della dea orientale con l'Artemide greca, viceversa anche le peculiarità di Artemide furono trasferite alla Signora di Efeso.</a:t>
            </a:r>
          </a:p>
          <a:p>
            <a:pPr marL="0" indent="0">
              <a:buNone/>
            </a:pPr>
            <a:endParaRPr lang="it-IT" dirty="0"/>
          </a:p>
        </p:txBody>
      </p:sp>
    </p:spTree>
    <p:extLst>
      <p:ext uri="{BB962C8B-B14F-4D97-AF65-F5344CB8AC3E}">
        <p14:creationId xmlns:p14="http://schemas.microsoft.com/office/powerpoint/2010/main" val="390818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194" name="Picture 2" descr="https://upload.wikimedia.org/wikipedia/commons/thumb/9/91/Model_of_the_Artemisium_-_Ephesus_Museum.JPG/1024px-Model_of_the_Artemisium_-_Ephesus_Museu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1577" y="1175657"/>
            <a:ext cx="6244046" cy="482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185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9218" name="Picture 2" descr="Ac artemisephesu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3829" y="1690688"/>
            <a:ext cx="5995851" cy="447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323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C00000"/>
                </a:solidFill>
                <a:latin typeface="Agency FB" panose="020B0503020202020204" pitchFamily="34" charset="0"/>
              </a:rPr>
              <a:t>Tornando a Paolo …</a:t>
            </a:r>
            <a:endParaRPr lang="it-IT" b="1" dirty="0">
              <a:solidFill>
                <a:srgbClr val="C00000"/>
              </a:solidFill>
              <a:latin typeface="Agency FB" panose="020B0503020202020204" pitchFamily="34" charset="0"/>
            </a:endParaRPr>
          </a:p>
        </p:txBody>
      </p:sp>
      <p:sp>
        <p:nvSpPr>
          <p:cNvPr id="3" name="Segnaposto contenuto 2"/>
          <p:cNvSpPr>
            <a:spLocks noGrp="1"/>
          </p:cNvSpPr>
          <p:nvPr>
            <p:ph idx="1"/>
          </p:nvPr>
        </p:nvSpPr>
        <p:spPr/>
        <p:txBody>
          <a:bodyPr>
            <a:normAutofit fontScale="85000" lnSpcReduction="10000"/>
          </a:bodyPr>
          <a:lstStyle/>
          <a:p>
            <a:pPr marL="0" indent="0" algn="ctr">
              <a:lnSpc>
                <a:spcPct val="150000"/>
              </a:lnSpc>
              <a:buNone/>
            </a:pPr>
            <a:r>
              <a:rPr lang="it-IT" b="1" i="1" dirty="0"/>
              <a:t>Tutta </a:t>
            </a:r>
            <a:r>
              <a:rPr lang="it-IT" b="1" dirty="0"/>
              <a:t>la cittadina si raduna al teatro e i compagni di Paolo vengono trascini lì. A Paolo vietano di andare. Una </a:t>
            </a:r>
            <a:r>
              <a:rPr lang="it-IT" b="1" u="sng" dirty="0"/>
              <a:t>grande agitazione generale</a:t>
            </a:r>
            <a:r>
              <a:rPr lang="it-IT" b="1" dirty="0"/>
              <a:t>. Un giudeo vorrebbe prendere le difese, ma glielo impediscono. </a:t>
            </a:r>
            <a:endParaRPr lang="it-IT" b="1" dirty="0" smtClean="0"/>
          </a:p>
          <a:p>
            <a:pPr marL="0" indent="0" algn="ctr">
              <a:lnSpc>
                <a:spcPct val="150000"/>
              </a:lnSpc>
              <a:buNone/>
            </a:pPr>
            <a:r>
              <a:rPr lang="it-IT" b="1" dirty="0" smtClean="0">
                <a:solidFill>
                  <a:srgbClr val="C00000"/>
                </a:solidFill>
              </a:rPr>
              <a:t>Per </a:t>
            </a:r>
            <a:r>
              <a:rPr lang="it-IT" b="1" dirty="0">
                <a:solidFill>
                  <a:srgbClr val="C00000"/>
                </a:solidFill>
              </a:rPr>
              <a:t>quasi 2 ore gridano </a:t>
            </a:r>
            <a:r>
              <a:rPr lang="it-IT" b="1" i="1" dirty="0">
                <a:solidFill>
                  <a:srgbClr val="C00000"/>
                </a:solidFill>
                <a:latin typeface="Times New Roman" panose="02020603050405020304" pitchFamily="18" charset="0"/>
                <a:cs typeface="Times New Roman" panose="02020603050405020304" pitchFamily="18" charset="0"/>
              </a:rPr>
              <a:t>grande è l’Artemide degli Efesini</a:t>
            </a:r>
            <a:r>
              <a:rPr lang="it-IT" b="1" dirty="0"/>
              <a:t>. </a:t>
            </a:r>
            <a:endParaRPr lang="it-IT" b="1" dirty="0" smtClean="0"/>
          </a:p>
          <a:p>
            <a:pPr marL="0" indent="0" algn="ctr">
              <a:lnSpc>
                <a:spcPct val="150000"/>
              </a:lnSpc>
              <a:buNone/>
            </a:pPr>
            <a:r>
              <a:rPr lang="it-IT" b="1" dirty="0" smtClean="0"/>
              <a:t>Il </a:t>
            </a:r>
            <a:r>
              <a:rPr lang="it-IT" b="1" dirty="0"/>
              <a:t>gran cancelliere fatto presente il ‘prodigio’ di Artemide (</a:t>
            </a:r>
            <a:r>
              <a:rPr lang="it-IT" b="1" i="1" dirty="0">
                <a:solidFill>
                  <a:srgbClr val="002060"/>
                </a:solidFill>
                <a:latin typeface="Times New Roman" panose="02020603050405020304" pitchFamily="18" charset="0"/>
                <a:cs typeface="Times New Roman" panose="02020603050405020304" pitchFamily="18" charset="0"/>
              </a:rPr>
              <a:t>Efeso è custode del tempio della grande Artemide e della sua statua caduta dal cielo</a:t>
            </a:r>
            <a:r>
              <a:rPr lang="it-IT" b="1" dirty="0"/>
              <a:t>) e il fatto che Paolo non aveva oltraggiato la dea, placa gli animi e l’assemblea si scioglie. </a:t>
            </a:r>
          </a:p>
          <a:p>
            <a:pPr marL="0" indent="0" algn="ctr">
              <a:lnSpc>
                <a:spcPct val="150000"/>
              </a:lnSpc>
              <a:buNone/>
            </a:pPr>
            <a:endParaRPr lang="it-IT" b="1" dirty="0"/>
          </a:p>
        </p:txBody>
      </p:sp>
    </p:spTree>
    <p:extLst>
      <p:ext uri="{BB962C8B-B14F-4D97-AF65-F5344CB8AC3E}">
        <p14:creationId xmlns:p14="http://schemas.microsoft.com/office/powerpoint/2010/main" val="3081112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Poi ulteriori viaggi di Paolo</a:t>
            </a:r>
            <a:endParaRPr lang="it-IT" dirty="0"/>
          </a:p>
        </p:txBody>
      </p:sp>
      <p:sp>
        <p:nvSpPr>
          <p:cNvPr id="3" name="Segnaposto contenuto 2"/>
          <p:cNvSpPr>
            <a:spLocks noGrp="1"/>
          </p:cNvSpPr>
          <p:nvPr>
            <p:ph idx="1"/>
          </p:nvPr>
        </p:nvSpPr>
        <p:spPr/>
        <p:txBody>
          <a:bodyPr/>
          <a:lstStyle/>
          <a:p>
            <a:pPr marL="0" indent="0" algn="ctr">
              <a:lnSpc>
                <a:spcPct val="200000"/>
              </a:lnSpc>
              <a:buNone/>
            </a:pPr>
            <a:r>
              <a:rPr lang="it-IT" b="1" dirty="0" smtClean="0"/>
              <a:t>… attraverso </a:t>
            </a:r>
            <a:r>
              <a:rPr lang="it-IT" b="1" dirty="0"/>
              <a:t>la Macedonia, la Grecia, Corinto </a:t>
            </a:r>
            <a:r>
              <a:rPr lang="it-IT" b="1" dirty="0" smtClean="0"/>
              <a:t>(dove </a:t>
            </a:r>
            <a:r>
              <a:rPr lang="it-IT" b="1" dirty="0"/>
              <a:t>sta per 3 </a:t>
            </a:r>
            <a:r>
              <a:rPr lang="it-IT" b="1" dirty="0" smtClean="0"/>
              <a:t>mesi). </a:t>
            </a:r>
            <a:r>
              <a:rPr lang="it-IT" b="1" dirty="0"/>
              <a:t>Forse qui scrive 2Cor e Rom</a:t>
            </a:r>
            <a:r>
              <a:rPr lang="it-IT" b="1" dirty="0" smtClean="0"/>
              <a:t>.</a:t>
            </a:r>
          </a:p>
          <a:p>
            <a:pPr marL="0" indent="0" algn="ctr">
              <a:lnSpc>
                <a:spcPct val="200000"/>
              </a:lnSpc>
              <a:buNone/>
            </a:pPr>
            <a:r>
              <a:rPr lang="it-IT" b="1" dirty="0" smtClean="0"/>
              <a:t> </a:t>
            </a:r>
            <a:r>
              <a:rPr lang="it-IT" b="1" dirty="0"/>
              <a:t>Poi attraverso la Macedonia e Filippi ritorna indietro e va a </a:t>
            </a:r>
            <a:r>
              <a:rPr lang="it-IT" b="1" dirty="0" err="1" smtClean="0"/>
              <a:t>Troade</a:t>
            </a:r>
            <a:endParaRPr lang="it-IT" dirty="0"/>
          </a:p>
        </p:txBody>
      </p:sp>
    </p:spTree>
    <p:extLst>
      <p:ext uri="{BB962C8B-B14F-4D97-AF65-F5344CB8AC3E}">
        <p14:creationId xmlns:p14="http://schemas.microsoft.com/office/powerpoint/2010/main" val="4250329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C00000"/>
                </a:solidFill>
                <a:latin typeface="Agency FB" panose="020B0503020202020204" pitchFamily="34" charset="0"/>
              </a:rPr>
              <a:t>A </a:t>
            </a:r>
            <a:r>
              <a:rPr lang="it-IT" b="1" dirty="0" err="1" smtClean="0">
                <a:solidFill>
                  <a:srgbClr val="C00000"/>
                </a:solidFill>
                <a:latin typeface="Agency FB" panose="020B0503020202020204" pitchFamily="34" charset="0"/>
              </a:rPr>
              <a:t>Troade</a:t>
            </a:r>
            <a:r>
              <a:rPr lang="it-IT" b="1" dirty="0" smtClean="0">
                <a:solidFill>
                  <a:srgbClr val="C00000"/>
                </a:solidFill>
                <a:latin typeface="Agency FB" panose="020B0503020202020204" pitchFamily="34" charset="0"/>
              </a:rPr>
              <a:t> …</a:t>
            </a:r>
            <a:endParaRPr lang="it-IT" b="1" dirty="0">
              <a:solidFill>
                <a:srgbClr val="C00000"/>
              </a:solidFill>
              <a:latin typeface="Agency FB" panose="020B0503020202020204" pitchFamily="34" charset="0"/>
            </a:endParaRPr>
          </a:p>
        </p:txBody>
      </p:sp>
      <p:sp>
        <p:nvSpPr>
          <p:cNvPr id="3" name="Segnaposto contenuto 2"/>
          <p:cNvSpPr>
            <a:spLocks noGrp="1"/>
          </p:cNvSpPr>
          <p:nvPr>
            <p:ph idx="1"/>
          </p:nvPr>
        </p:nvSpPr>
        <p:spPr/>
        <p:txBody>
          <a:bodyPr/>
          <a:lstStyle/>
          <a:p>
            <a:pPr marL="0" indent="0" algn="ctr">
              <a:buNone/>
            </a:pPr>
            <a:endParaRPr lang="it-IT" b="1" dirty="0" smtClean="0"/>
          </a:p>
          <a:p>
            <a:pPr marL="0" indent="0" algn="ctr">
              <a:buNone/>
            </a:pPr>
            <a:r>
              <a:rPr lang="it-IT" b="1" dirty="0" smtClean="0"/>
              <a:t>… risuscita un morto (come Pietro aveva risuscitato </a:t>
            </a:r>
            <a:r>
              <a:rPr lang="it-IT" b="1" dirty="0" err="1" smtClean="0"/>
              <a:t>Tabita</a:t>
            </a:r>
            <a:r>
              <a:rPr lang="it-IT" b="1" dirty="0" smtClean="0"/>
              <a:t> a Giaffa). </a:t>
            </a:r>
          </a:p>
          <a:p>
            <a:pPr marL="0" indent="0" algn="ctr">
              <a:buNone/>
            </a:pPr>
            <a:r>
              <a:rPr lang="it-IT" b="1" dirty="0" smtClean="0"/>
              <a:t>Si parla che avviene nel mentre eseguono la ‘frazione del pane’, </a:t>
            </a:r>
          </a:p>
          <a:p>
            <a:pPr marL="0" indent="0" algn="ctr">
              <a:buNone/>
            </a:pPr>
            <a:r>
              <a:rPr lang="it-IT" b="1" dirty="0" smtClean="0"/>
              <a:t>forse Eucaristia?</a:t>
            </a:r>
          </a:p>
          <a:p>
            <a:pPr marL="0" indent="0" algn="ctr">
              <a:buNone/>
            </a:pPr>
            <a:endParaRPr lang="it-IT" b="1" dirty="0" smtClean="0"/>
          </a:p>
          <a:p>
            <a:pPr marL="0" indent="0" algn="ctr">
              <a:buNone/>
            </a:pPr>
            <a:r>
              <a:rPr lang="it-IT" b="1" dirty="0" smtClean="0"/>
              <a:t> Paolo si affretta per essere a Gerusalemme per Pentecoste e quindi </a:t>
            </a:r>
            <a:r>
              <a:rPr lang="it-IT" b="1" i="1" dirty="0" smtClean="0"/>
              <a:t>naviga lungo la costa dell’Asia minore fino a Mileto, </a:t>
            </a:r>
            <a:r>
              <a:rPr lang="it-IT" b="1" i="1" u="sng" dirty="0" smtClean="0"/>
              <a:t>evitando a Efeso</a:t>
            </a:r>
            <a:r>
              <a:rPr lang="it-IT" b="1" i="1" dirty="0" smtClean="0"/>
              <a:t>. </a:t>
            </a:r>
            <a:endParaRPr lang="it-IT" b="1" dirty="0" smtClean="0"/>
          </a:p>
          <a:p>
            <a:pPr marL="0" indent="0">
              <a:buNone/>
            </a:pPr>
            <a:endParaRPr lang="it-IT" dirty="0" smtClean="0"/>
          </a:p>
          <a:p>
            <a:pPr marL="0" indent="0">
              <a:buNone/>
            </a:pPr>
            <a:endParaRPr lang="it-IT" dirty="0"/>
          </a:p>
        </p:txBody>
      </p:sp>
    </p:spTree>
    <p:extLst>
      <p:ext uri="{BB962C8B-B14F-4D97-AF65-F5344CB8AC3E}">
        <p14:creationId xmlns:p14="http://schemas.microsoft.com/office/powerpoint/2010/main" val="3654438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C00000"/>
                </a:solidFill>
              </a:rPr>
              <a:t>A Mileto …</a:t>
            </a:r>
            <a:endParaRPr lang="it-IT" dirty="0">
              <a:solidFill>
                <a:srgbClr val="C00000"/>
              </a:solidFill>
            </a:endParaRPr>
          </a:p>
        </p:txBody>
      </p:sp>
      <p:sp>
        <p:nvSpPr>
          <p:cNvPr id="3" name="Segnaposto contenuto 2"/>
          <p:cNvSpPr>
            <a:spLocks noGrp="1"/>
          </p:cNvSpPr>
          <p:nvPr>
            <p:ph idx="1"/>
          </p:nvPr>
        </p:nvSpPr>
        <p:spPr/>
        <p:txBody>
          <a:bodyPr>
            <a:normAutofit fontScale="92500" lnSpcReduction="20000"/>
          </a:bodyPr>
          <a:lstStyle/>
          <a:p>
            <a:pPr marL="0" indent="0" algn="ctr">
              <a:lnSpc>
                <a:spcPct val="150000"/>
              </a:lnSpc>
              <a:buNone/>
            </a:pPr>
            <a:r>
              <a:rPr lang="it-IT" b="1" dirty="0" smtClean="0"/>
              <a:t>… tiene </a:t>
            </a:r>
            <a:r>
              <a:rPr lang="it-IT" b="1" dirty="0"/>
              <a:t>un discorso di addio ai presbiteri della chiesa di Efeso. </a:t>
            </a:r>
            <a:endParaRPr lang="it-IT" b="1" dirty="0" smtClean="0"/>
          </a:p>
          <a:p>
            <a:pPr marL="0" indent="0" algn="ctr">
              <a:lnSpc>
                <a:spcPct val="150000"/>
              </a:lnSpc>
              <a:buNone/>
            </a:pPr>
            <a:r>
              <a:rPr lang="it-IT" b="1" dirty="0" smtClean="0"/>
              <a:t>È </a:t>
            </a:r>
            <a:r>
              <a:rPr lang="it-IT" b="1" dirty="0"/>
              <a:t>importante </a:t>
            </a:r>
            <a:r>
              <a:rPr lang="it-IT" b="1" dirty="0" err="1" smtClean="0"/>
              <a:t>perchè</a:t>
            </a:r>
            <a:r>
              <a:rPr lang="it-IT" b="1" dirty="0" smtClean="0"/>
              <a:t> </a:t>
            </a:r>
            <a:r>
              <a:rPr lang="it-IT" b="1" dirty="0"/>
              <a:t>fa comprendere come i presbiteri ereditino da Paolo la cura della </a:t>
            </a:r>
            <a:r>
              <a:rPr lang="it-IT" b="1" dirty="0" smtClean="0"/>
              <a:t>Chiesa</a:t>
            </a:r>
            <a:r>
              <a:rPr lang="it-IT" b="1" dirty="0"/>
              <a:t>. Il tutto inizia con </a:t>
            </a:r>
            <a:r>
              <a:rPr lang="it-IT" b="1" dirty="0" smtClean="0"/>
              <a:t>un’apologia </a:t>
            </a:r>
            <a:r>
              <a:rPr lang="it-IT" b="1" dirty="0"/>
              <a:t>della sua vita in cui Paolo fa presente il suo servizio per il Signore. </a:t>
            </a:r>
            <a:endParaRPr lang="it-IT" b="1" dirty="0" smtClean="0"/>
          </a:p>
          <a:p>
            <a:pPr marL="0" indent="0" algn="ctr">
              <a:lnSpc>
                <a:spcPct val="150000"/>
              </a:lnSpc>
              <a:buNone/>
            </a:pPr>
            <a:r>
              <a:rPr lang="it-IT" b="1" dirty="0" smtClean="0"/>
              <a:t>Questo </a:t>
            </a:r>
            <a:r>
              <a:rPr lang="it-IT" b="1" dirty="0"/>
              <a:t>fa presagire il fatto che non lo rivedranno </a:t>
            </a:r>
            <a:r>
              <a:rPr lang="it-IT" b="1" dirty="0" smtClean="0"/>
              <a:t>più…</a:t>
            </a:r>
          </a:p>
          <a:p>
            <a:pPr marL="0" indent="0" algn="ctr">
              <a:lnSpc>
                <a:spcPct val="150000"/>
              </a:lnSpc>
              <a:buNone/>
            </a:pPr>
            <a:r>
              <a:rPr lang="it-IT" b="1" dirty="0" smtClean="0"/>
              <a:t> </a:t>
            </a:r>
            <a:r>
              <a:rPr lang="it-IT" b="1" dirty="0"/>
              <a:t>Lui che </a:t>
            </a:r>
            <a:r>
              <a:rPr lang="it-IT" b="1" dirty="0" smtClean="0"/>
              <a:t>un giorno manifestò accordo </a:t>
            </a:r>
            <a:r>
              <a:rPr lang="it-IT" b="1" dirty="0"/>
              <a:t>per l’uccisione di </a:t>
            </a:r>
            <a:r>
              <a:rPr lang="it-IT" b="1" dirty="0" smtClean="0"/>
              <a:t>Stefano …</a:t>
            </a:r>
          </a:p>
          <a:p>
            <a:pPr marL="0" indent="0" algn="ctr">
              <a:lnSpc>
                <a:spcPct val="150000"/>
              </a:lnSpc>
              <a:buNone/>
            </a:pPr>
            <a:r>
              <a:rPr lang="it-IT" b="1" dirty="0" smtClean="0"/>
              <a:t> </a:t>
            </a:r>
            <a:r>
              <a:rPr lang="it-IT" b="1" dirty="0"/>
              <a:t>ora ritorna in quella </a:t>
            </a:r>
            <a:r>
              <a:rPr lang="it-IT" b="1" dirty="0" smtClean="0"/>
              <a:t>città… </a:t>
            </a:r>
            <a:endParaRPr lang="it-IT" b="1" dirty="0"/>
          </a:p>
        </p:txBody>
      </p:sp>
    </p:spTree>
    <p:extLst>
      <p:ext uri="{BB962C8B-B14F-4D97-AF65-F5344CB8AC3E}">
        <p14:creationId xmlns:p14="http://schemas.microsoft.com/office/powerpoint/2010/main" val="643992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chemeClr val="accent2">
                    <a:lumMod val="75000"/>
                  </a:schemeClr>
                </a:solidFill>
              </a:rPr>
              <a:t>Tappe ed episodi iniziali</a:t>
            </a:r>
            <a:endParaRPr lang="it-IT" dirty="0">
              <a:solidFill>
                <a:schemeClr val="accent2">
                  <a:lumMod val="75000"/>
                </a:schemeClr>
              </a:solidFill>
            </a:endParaRPr>
          </a:p>
        </p:txBody>
      </p:sp>
      <p:sp>
        <p:nvSpPr>
          <p:cNvPr id="3" name="Segnaposto contenuto 2"/>
          <p:cNvSpPr>
            <a:spLocks noGrp="1"/>
          </p:cNvSpPr>
          <p:nvPr>
            <p:ph idx="1"/>
          </p:nvPr>
        </p:nvSpPr>
        <p:spPr/>
        <p:txBody>
          <a:bodyPr/>
          <a:lstStyle/>
          <a:p>
            <a:pPr marL="0" indent="0" algn="ctr">
              <a:buNone/>
            </a:pPr>
            <a:r>
              <a:rPr lang="it-IT" b="1" dirty="0">
                <a:latin typeface="Times New Roman" panose="02020603050405020304" pitchFamily="18" charset="0"/>
                <a:cs typeface="Times New Roman" panose="02020603050405020304" pitchFamily="18" charset="0"/>
              </a:rPr>
              <a:t>Paolo va via da Antiochia </a:t>
            </a:r>
            <a:endParaRPr lang="it-IT" b="1" dirty="0" smtClean="0">
              <a:latin typeface="Times New Roman" panose="02020603050405020304" pitchFamily="18" charset="0"/>
              <a:cs typeface="Times New Roman" panose="02020603050405020304" pitchFamily="18" charset="0"/>
            </a:endParaRPr>
          </a:p>
          <a:p>
            <a:pPr marL="0" indent="0" algn="ctr">
              <a:buNone/>
            </a:pPr>
            <a:r>
              <a:rPr lang="it-IT" b="1" dirty="0" smtClean="0">
                <a:latin typeface="Times New Roman" panose="02020603050405020304" pitchFamily="18" charset="0"/>
                <a:cs typeface="Times New Roman" panose="02020603050405020304" pitchFamily="18" charset="0"/>
              </a:rPr>
              <a:t>e </a:t>
            </a:r>
            <a:r>
              <a:rPr lang="it-IT" b="1" dirty="0">
                <a:latin typeface="Times New Roman" panose="02020603050405020304" pitchFamily="18" charset="0"/>
                <a:cs typeface="Times New Roman" panose="02020603050405020304" pitchFamily="18" charset="0"/>
              </a:rPr>
              <a:t>attraversa la </a:t>
            </a:r>
            <a:r>
              <a:rPr lang="it-IT" b="1" dirty="0" err="1">
                <a:latin typeface="Times New Roman" panose="02020603050405020304" pitchFamily="18" charset="0"/>
                <a:cs typeface="Times New Roman" panose="02020603050405020304" pitchFamily="18" charset="0"/>
              </a:rPr>
              <a:t>Galazia</a:t>
            </a:r>
            <a:r>
              <a:rPr lang="it-IT" b="1" dirty="0">
                <a:latin typeface="Times New Roman" panose="02020603050405020304" pitchFamily="18" charset="0"/>
                <a:cs typeface="Times New Roman" panose="02020603050405020304" pitchFamily="18" charset="0"/>
              </a:rPr>
              <a:t> </a:t>
            </a:r>
            <a:r>
              <a:rPr lang="it-IT" b="1" dirty="0" smtClean="0">
                <a:latin typeface="Times New Roman" panose="02020603050405020304" pitchFamily="18" charset="0"/>
                <a:cs typeface="Times New Roman" panose="02020603050405020304" pitchFamily="18" charset="0"/>
              </a:rPr>
              <a:t>e </a:t>
            </a:r>
            <a:r>
              <a:rPr lang="it-IT" b="1" dirty="0">
                <a:latin typeface="Times New Roman" panose="02020603050405020304" pitchFamily="18" charset="0"/>
                <a:cs typeface="Times New Roman" panose="02020603050405020304" pitchFamily="18" charset="0"/>
              </a:rPr>
              <a:t>la Frigia. </a:t>
            </a:r>
            <a:endParaRPr lang="it-IT" b="1" dirty="0" smtClean="0">
              <a:latin typeface="Times New Roman" panose="02020603050405020304" pitchFamily="18" charset="0"/>
              <a:cs typeface="Times New Roman" panose="02020603050405020304" pitchFamily="18" charset="0"/>
            </a:endParaRPr>
          </a:p>
          <a:p>
            <a:pPr marL="0" indent="0" algn="ctr">
              <a:buNone/>
            </a:pPr>
            <a:endParaRPr lang="it-IT" b="1" dirty="0" smtClean="0">
              <a:latin typeface="Times New Roman" panose="02020603050405020304" pitchFamily="18" charset="0"/>
              <a:cs typeface="Times New Roman" panose="02020603050405020304" pitchFamily="18" charset="0"/>
            </a:endParaRPr>
          </a:p>
          <a:p>
            <a:pPr marL="0" indent="0" algn="ctr">
              <a:buNone/>
            </a:pPr>
            <a:r>
              <a:rPr lang="it-IT" b="1" dirty="0" smtClean="0">
                <a:latin typeface="Times New Roman" panose="02020603050405020304" pitchFamily="18" charset="0"/>
                <a:cs typeface="Times New Roman" panose="02020603050405020304" pitchFamily="18" charset="0"/>
              </a:rPr>
              <a:t>Poi </a:t>
            </a:r>
            <a:r>
              <a:rPr lang="it-IT" b="1" dirty="0">
                <a:latin typeface="Times New Roman" panose="02020603050405020304" pitchFamily="18" charset="0"/>
                <a:cs typeface="Times New Roman" panose="02020603050405020304" pitchFamily="18" charset="0"/>
              </a:rPr>
              <a:t>la narrazione cambia e informa </a:t>
            </a:r>
            <a:r>
              <a:rPr lang="it-IT" b="1" dirty="0" smtClean="0">
                <a:latin typeface="Times New Roman" panose="02020603050405020304" pitchFamily="18" charset="0"/>
                <a:cs typeface="Times New Roman" panose="02020603050405020304" pitchFamily="18" charset="0"/>
              </a:rPr>
              <a:t>dell’arrivo </a:t>
            </a:r>
            <a:r>
              <a:rPr lang="it-IT" b="1" dirty="0">
                <a:latin typeface="Times New Roman" panose="02020603050405020304" pitchFamily="18" charset="0"/>
                <a:cs typeface="Times New Roman" panose="02020603050405020304" pitchFamily="18" charset="0"/>
              </a:rPr>
              <a:t>a Efeso </a:t>
            </a:r>
            <a:endParaRPr lang="it-IT" b="1" dirty="0" smtClean="0">
              <a:latin typeface="Times New Roman" panose="02020603050405020304" pitchFamily="18" charset="0"/>
              <a:cs typeface="Times New Roman" panose="02020603050405020304" pitchFamily="18" charset="0"/>
            </a:endParaRPr>
          </a:p>
          <a:p>
            <a:pPr marL="0" indent="0" algn="ctr">
              <a:buNone/>
            </a:pPr>
            <a:r>
              <a:rPr lang="it-IT" b="1" dirty="0" smtClean="0">
                <a:latin typeface="Times New Roman" panose="02020603050405020304" pitchFamily="18" charset="0"/>
                <a:cs typeface="Times New Roman" panose="02020603050405020304" pitchFamily="18" charset="0"/>
              </a:rPr>
              <a:t>di </a:t>
            </a:r>
            <a:r>
              <a:rPr lang="it-IT" b="1" dirty="0">
                <a:latin typeface="Times New Roman" panose="02020603050405020304" pitchFamily="18" charset="0"/>
                <a:cs typeface="Times New Roman" panose="02020603050405020304" pitchFamily="18" charset="0"/>
              </a:rPr>
              <a:t>Apollo di Alessandria. </a:t>
            </a:r>
            <a:endParaRPr lang="it-IT" b="1" dirty="0" smtClean="0">
              <a:latin typeface="Times New Roman" panose="02020603050405020304" pitchFamily="18" charset="0"/>
              <a:cs typeface="Times New Roman" panose="02020603050405020304" pitchFamily="18" charset="0"/>
            </a:endParaRPr>
          </a:p>
          <a:p>
            <a:pPr marL="0" indent="0" algn="ctr">
              <a:buNone/>
            </a:pPr>
            <a:endParaRPr lang="it-IT" b="1" dirty="0" smtClean="0">
              <a:latin typeface="Times New Roman" panose="02020603050405020304" pitchFamily="18" charset="0"/>
              <a:cs typeface="Times New Roman" panose="02020603050405020304" pitchFamily="18" charset="0"/>
            </a:endParaRPr>
          </a:p>
          <a:p>
            <a:pPr marL="0" indent="0" algn="ctr">
              <a:buNone/>
            </a:pPr>
            <a:r>
              <a:rPr lang="it-IT" b="1" dirty="0" smtClean="0">
                <a:latin typeface="Times New Roman" panose="02020603050405020304" pitchFamily="18" charset="0"/>
                <a:cs typeface="Times New Roman" panose="02020603050405020304" pitchFamily="18" charset="0"/>
              </a:rPr>
              <a:t>È </a:t>
            </a:r>
            <a:r>
              <a:rPr lang="it-IT" b="1" dirty="0">
                <a:latin typeface="Times New Roman" panose="02020603050405020304" pitchFamily="18" charset="0"/>
                <a:cs typeface="Times New Roman" panose="02020603050405020304" pitchFamily="18" charset="0"/>
              </a:rPr>
              <a:t>specificato che conosce solo il </a:t>
            </a:r>
            <a:r>
              <a:rPr lang="it-IT" b="1" dirty="0" smtClean="0">
                <a:latin typeface="Times New Roman" panose="02020603050405020304" pitchFamily="18" charset="0"/>
                <a:cs typeface="Times New Roman" panose="02020603050405020304" pitchFamily="18" charset="0"/>
              </a:rPr>
              <a:t>Battesimo </a:t>
            </a:r>
            <a:r>
              <a:rPr lang="it-IT" b="1" dirty="0">
                <a:latin typeface="Times New Roman" panose="02020603050405020304" pitchFamily="18" charset="0"/>
                <a:cs typeface="Times New Roman" panose="02020603050405020304" pitchFamily="18" charset="0"/>
              </a:rPr>
              <a:t>del Battista.</a:t>
            </a:r>
          </a:p>
        </p:txBody>
      </p:sp>
    </p:spTree>
    <p:extLst>
      <p:ext uri="{BB962C8B-B14F-4D97-AF65-F5344CB8AC3E}">
        <p14:creationId xmlns:p14="http://schemas.microsoft.com/office/powerpoint/2010/main" val="1128212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Paolo li esorta …</a:t>
            </a:r>
            <a:endParaRPr lang="it-IT" dirty="0"/>
          </a:p>
        </p:txBody>
      </p:sp>
      <p:sp>
        <p:nvSpPr>
          <p:cNvPr id="3" name="Segnaposto contenuto 2"/>
          <p:cNvSpPr>
            <a:spLocks noGrp="1"/>
          </p:cNvSpPr>
          <p:nvPr>
            <p:ph idx="1"/>
          </p:nvPr>
        </p:nvSpPr>
        <p:spPr/>
        <p:txBody>
          <a:bodyPr>
            <a:normAutofit lnSpcReduction="10000"/>
          </a:bodyPr>
          <a:lstStyle/>
          <a:p>
            <a:pPr marL="0" indent="0" algn="ctr">
              <a:lnSpc>
                <a:spcPct val="150000"/>
              </a:lnSpc>
              <a:buNone/>
            </a:pPr>
            <a:r>
              <a:rPr lang="it-IT" b="1" dirty="0" smtClean="0"/>
              <a:t>… a </a:t>
            </a:r>
            <a:r>
              <a:rPr lang="it-IT" b="1" dirty="0"/>
              <a:t>servire la </a:t>
            </a:r>
            <a:r>
              <a:rPr lang="it-IT" b="1" dirty="0" smtClean="0"/>
              <a:t>Chiesa per la quale li </a:t>
            </a:r>
            <a:r>
              <a:rPr lang="it-IT" b="1" dirty="0"/>
              <a:t>lascia come custodi. </a:t>
            </a:r>
            <a:endParaRPr lang="it-IT" b="1" dirty="0" smtClean="0"/>
          </a:p>
          <a:p>
            <a:pPr marL="0" indent="0" algn="ctr">
              <a:lnSpc>
                <a:spcPct val="150000"/>
              </a:lnSpc>
              <a:buNone/>
            </a:pPr>
            <a:r>
              <a:rPr lang="it-IT" b="1" dirty="0" smtClean="0"/>
              <a:t>Occorre </a:t>
            </a:r>
            <a:r>
              <a:rPr lang="it-IT" b="1" dirty="0"/>
              <a:t>essere attenti a quanti insegnano dottrine false. </a:t>
            </a:r>
            <a:endParaRPr lang="it-IT" b="1" dirty="0" smtClean="0"/>
          </a:p>
          <a:p>
            <a:pPr marL="0" indent="0" algn="ctr">
              <a:lnSpc>
                <a:spcPct val="150000"/>
              </a:lnSpc>
              <a:buNone/>
            </a:pPr>
            <a:r>
              <a:rPr lang="it-IT" b="1" dirty="0" smtClean="0"/>
              <a:t>Dopo </a:t>
            </a:r>
            <a:r>
              <a:rPr lang="it-IT" b="1" dirty="0"/>
              <a:t>Mileto, Tiro, </a:t>
            </a:r>
            <a:r>
              <a:rPr lang="it-IT" b="1" dirty="0">
                <a:solidFill>
                  <a:srgbClr val="C00000"/>
                </a:solidFill>
              </a:rPr>
              <a:t>Cesarea</a:t>
            </a:r>
            <a:r>
              <a:rPr lang="it-IT" b="1" dirty="0"/>
              <a:t> </a:t>
            </a:r>
            <a:endParaRPr lang="it-IT" b="1" dirty="0" smtClean="0"/>
          </a:p>
          <a:p>
            <a:pPr marL="0" indent="0" algn="ctr">
              <a:lnSpc>
                <a:spcPct val="150000"/>
              </a:lnSpc>
              <a:buNone/>
            </a:pPr>
            <a:r>
              <a:rPr lang="it-IT" dirty="0" smtClean="0">
                <a:latin typeface="Times New Roman" panose="02020603050405020304" pitchFamily="18" charset="0"/>
                <a:cs typeface="Times New Roman" panose="02020603050405020304" pitchFamily="18" charset="0"/>
              </a:rPr>
              <a:t>(</a:t>
            </a:r>
            <a:r>
              <a:rPr lang="it-IT" dirty="0">
                <a:latin typeface="Times New Roman" panose="02020603050405020304" pitchFamily="18" charset="0"/>
                <a:cs typeface="Times New Roman" panose="02020603050405020304" pitchFamily="18" charset="0"/>
              </a:rPr>
              <a:t>qui in casa di Filippo, padre di 4 vergini profetesse, </a:t>
            </a:r>
            <a:endParaRPr lang="it-IT" dirty="0" smtClean="0">
              <a:latin typeface="Times New Roman" panose="02020603050405020304" pitchFamily="18" charset="0"/>
              <a:cs typeface="Times New Roman" panose="02020603050405020304" pitchFamily="18" charset="0"/>
            </a:endParaRPr>
          </a:p>
          <a:p>
            <a:pPr marL="0" indent="0" algn="ctr">
              <a:lnSpc>
                <a:spcPct val="150000"/>
              </a:lnSpc>
              <a:buNone/>
            </a:pPr>
            <a:r>
              <a:rPr lang="it-IT" dirty="0" err="1" smtClean="0">
                <a:latin typeface="Times New Roman" panose="02020603050405020304" pitchFamily="18" charset="0"/>
                <a:cs typeface="Times New Roman" panose="02020603050405020304" pitchFamily="18" charset="0"/>
              </a:rPr>
              <a:t>Agabo</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gli </a:t>
            </a:r>
            <a:r>
              <a:rPr lang="it-IT" dirty="0" smtClean="0">
                <a:latin typeface="Times New Roman" panose="02020603050405020304" pitchFamily="18" charset="0"/>
                <a:cs typeface="Times New Roman" panose="02020603050405020304" pitchFamily="18" charset="0"/>
              </a:rPr>
              <a:t>preannuncia </a:t>
            </a:r>
            <a:r>
              <a:rPr lang="it-IT" dirty="0">
                <a:latin typeface="Times New Roman" panose="02020603050405020304" pitchFamily="18" charset="0"/>
                <a:cs typeface="Times New Roman" panose="02020603050405020304" pitchFamily="18" charset="0"/>
              </a:rPr>
              <a:t>la prigionia). </a:t>
            </a:r>
            <a:endParaRPr lang="it-IT" dirty="0" smtClean="0">
              <a:latin typeface="Times New Roman" panose="02020603050405020304" pitchFamily="18" charset="0"/>
              <a:cs typeface="Times New Roman" panose="02020603050405020304" pitchFamily="18" charset="0"/>
            </a:endParaRPr>
          </a:p>
          <a:p>
            <a:pPr marL="0" indent="0" algn="ctr">
              <a:lnSpc>
                <a:spcPct val="150000"/>
              </a:lnSpc>
              <a:buNone/>
            </a:pPr>
            <a:r>
              <a:rPr lang="it-IT" b="1" u="sng" dirty="0" smtClean="0">
                <a:solidFill>
                  <a:srgbClr val="7030A0"/>
                </a:solidFill>
              </a:rPr>
              <a:t>Paolo </a:t>
            </a:r>
            <a:r>
              <a:rPr lang="it-IT" u="sng" dirty="0">
                <a:solidFill>
                  <a:srgbClr val="7030A0"/>
                </a:solidFill>
              </a:rPr>
              <a:t>(come fu per Cristo) </a:t>
            </a:r>
            <a:r>
              <a:rPr lang="it-IT" b="1" u="sng" dirty="0">
                <a:solidFill>
                  <a:srgbClr val="7030A0"/>
                </a:solidFill>
              </a:rPr>
              <a:t>va a </a:t>
            </a:r>
            <a:r>
              <a:rPr lang="it-IT" b="1" u="sng" dirty="0" smtClean="0">
                <a:solidFill>
                  <a:srgbClr val="7030A0"/>
                </a:solidFill>
              </a:rPr>
              <a:t>Gerusalemme…</a:t>
            </a:r>
            <a:r>
              <a:rPr lang="it-IT" b="1" dirty="0" smtClean="0"/>
              <a:t> </a:t>
            </a:r>
            <a:endParaRPr lang="it-IT" b="1" dirty="0"/>
          </a:p>
          <a:p>
            <a:pPr marL="0" indent="0" algn="ctr">
              <a:lnSpc>
                <a:spcPct val="150000"/>
              </a:lnSpc>
              <a:buNone/>
            </a:pPr>
            <a:endParaRPr lang="it-IT" b="1" dirty="0"/>
          </a:p>
        </p:txBody>
      </p:sp>
    </p:spTree>
    <p:extLst>
      <p:ext uri="{BB962C8B-B14F-4D97-AF65-F5344CB8AC3E}">
        <p14:creationId xmlns:p14="http://schemas.microsoft.com/office/powerpoint/2010/main" val="135457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Paolo va a Gerusalemme </a:t>
            </a:r>
            <a:r>
              <a:rPr lang="it-IT" sz="1200" dirty="0" smtClean="0"/>
              <a:t>21,15-26,32</a:t>
            </a:r>
            <a:r>
              <a:rPr lang="it-IT" dirty="0" smtClean="0"/>
              <a:t/>
            </a:r>
            <a:br>
              <a:rPr lang="it-IT" dirty="0" smtClean="0"/>
            </a:br>
            <a:endParaRPr lang="it-IT" dirty="0"/>
          </a:p>
        </p:txBody>
      </p:sp>
      <p:sp>
        <p:nvSpPr>
          <p:cNvPr id="3" name="Segnaposto contenuto 2"/>
          <p:cNvSpPr>
            <a:spLocks noGrp="1"/>
          </p:cNvSpPr>
          <p:nvPr>
            <p:ph idx="1"/>
          </p:nvPr>
        </p:nvSpPr>
        <p:spPr/>
        <p:txBody>
          <a:bodyPr/>
          <a:lstStyle/>
          <a:p>
            <a:pPr marL="0" indent="0" algn="ctr">
              <a:buNone/>
            </a:pPr>
            <a:endParaRPr lang="it-IT" dirty="0" smtClean="0"/>
          </a:p>
          <a:p>
            <a:pPr marL="0" indent="0" algn="ctr">
              <a:buNone/>
            </a:pPr>
            <a:r>
              <a:rPr lang="it-IT" dirty="0" smtClean="0"/>
              <a:t>Paolo </a:t>
            </a:r>
            <a:r>
              <a:rPr lang="it-IT" dirty="0"/>
              <a:t>è ricevuto da </a:t>
            </a:r>
            <a:r>
              <a:rPr lang="it-IT" dirty="0" smtClean="0"/>
              <a:t>Giacomo </a:t>
            </a:r>
            <a:r>
              <a:rPr lang="it-IT" dirty="0"/>
              <a:t>e dagli anziani. Discussioni tra essi. </a:t>
            </a:r>
            <a:endParaRPr lang="it-IT" dirty="0" smtClean="0"/>
          </a:p>
          <a:p>
            <a:pPr marL="0" indent="0" algn="ctr">
              <a:buNone/>
            </a:pPr>
            <a:r>
              <a:rPr lang="it-IT" dirty="0" smtClean="0"/>
              <a:t>Essi </a:t>
            </a:r>
            <a:r>
              <a:rPr lang="it-IT" dirty="0"/>
              <a:t>hanno avuto successo tra i Giudei, lui l’ha avuto tra i pagani. </a:t>
            </a:r>
            <a:endParaRPr lang="it-IT" dirty="0" smtClean="0"/>
          </a:p>
          <a:p>
            <a:pPr marL="0" indent="0" algn="ctr">
              <a:buNone/>
            </a:pPr>
            <a:r>
              <a:rPr lang="it-IT" b="1" dirty="0" smtClean="0"/>
              <a:t>Paolo </a:t>
            </a:r>
            <a:r>
              <a:rPr lang="it-IT" b="1" dirty="0"/>
              <a:t>accetta di purificarsi e recarsi al tempio per manifestare la sua </a:t>
            </a:r>
            <a:r>
              <a:rPr lang="it-IT" b="1" dirty="0" smtClean="0"/>
              <a:t>coerenza </a:t>
            </a:r>
            <a:r>
              <a:rPr lang="it-IT" b="1" dirty="0"/>
              <a:t>‘giudaica’, ma il ‘piano’ fallisce perché </a:t>
            </a:r>
            <a:r>
              <a:rPr lang="it-IT" b="1" dirty="0" smtClean="0"/>
              <a:t>come lo vedono nel tempio viene bloccato </a:t>
            </a:r>
            <a:r>
              <a:rPr lang="it-IT" b="1" dirty="0"/>
              <a:t>da </a:t>
            </a:r>
            <a:r>
              <a:rPr lang="it-IT" b="1" dirty="0">
                <a:solidFill>
                  <a:srgbClr val="002060"/>
                </a:solidFill>
                <a:latin typeface="Times New Roman" panose="02020603050405020304" pitchFamily="18" charset="0"/>
                <a:cs typeface="Times New Roman" panose="02020603050405020304" pitchFamily="18" charset="0"/>
              </a:rPr>
              <a:t>fanatici che danno inizio ad una sommossa, sostenendo che egli ha profanato il luogo sacro</a:t>
            </a:r>
            <a:r>
              <a:rPr lang="it-IT" b="1" dirty="0"/>
              <a:t> </a:t>
            </a:r>
            <a:r>
              <a:rPr lang="it-IT" sz="2000" dirty="0"/>
              <a:t>(</a:t>
            </a:r>
            <a:r>
              <a:rPr lang="it-IT" sz="2000" dirty="0" smtClean="0"/>
              <a:t>21,26-30)</a:t>
            </a:r>
            <a:r>
              <a:rPr lang="it-IT" sz="2000" i="1" dirty="0" smtClean="0"/>
              <a:t> </a:t>
            </a:r>
            <a:r>
              <a:rPr lang="it-IT" dirty="0"/>
              <a:t>facendovi accedere dei pagani. </a:t>
            </a:r>
          </a:p>
          <a:p>
            <a:pPr marL="0" indent="0">
              <a:buNone/>
            </a:pPr>
            <a:endParaRPr lang="it-IT" dirty="0"/>
          </a:p>
        </p:txBody>
      </p:sp>
    </p:spTree>
    <p:extLst>
      <p:ext uri="{BB962C8B-B14F-4D97-AF65-F5344CB8AC3E}">
        <p14:creationId xmlns:p14="http://schemas.microsoft.com/office/powerpoint/2010/main" val="4005222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C00000"/>
                </a:solidFill>
                <a:latin typeface="Arial Black" panose="020B0A04020102020204" pitchFamily="34" charset="0"/>
              </a:rPr>
              <a:t>Denuncia …</a:t>
            </a:r>
            <a:endParaRPr lang="it-IT" dirty="0">
              <a:solidFill>
                <a:srgbClr val="C00000"/>
              </a:solidFill>
              <a:latin typeface="Arial Black" panose="020B0A04020102020204" pitchFamily="34" charset="0"/>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902147651"/>
              </p:ext>
            </p:extLst>
          </p:nvPr>
        </p:nvGraphicFramePr>
        <p:xfrm>
          <a:off x="838200" y="1825624"/>
          <a:ext cx="10515600" cy="345177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56720272"/>
                    </a:ext>
                  </a:extLst>
                </a:gridCol>
              </a:tblGrid>
              <a:tr h="3451770">
                <a:tc>
                  <a:txBody>
                    <a:bodyPr/>
                    <a:lstStyle/>
                    <a:p>
                      <a:pPr algn="ctr"/>
                      <a:endParaRPr lang="it-IT" sz="4000" i="1" dirty="0" smtClean="0">
                        <a:solidFill>
                          <a:schemeClr val="tx1">
                            <a:lumMod val="95000"/>
                            <a:lumOff val="5000"/>
                          </a:schemeClr>
                        </a:solidFill>
                        <a:latin typeface="Arial Black" panose="020B0A04020102020204" pitchFamily="34" charset="0"/>
                      </a:endParaRPr>
                    </a:p>
                    <a:p>
                      <a:pPr algn="ctr"/>
                      <a:r>
                        <a:rPr lang="it-IT" sz="4000" i="1" dirty="0" smtClean="0">
                          <a:solidFill>
                            <a:schemeClr val="tx1">
                              <a:lumMod val="95000"/>
                              <a:lumOff val="5000"/>
                            </a:schemeClr>
                          </a:solidFill>
                          <a:latin typeface="Arial Black" panose="020B0A04020102020204" pitchFamily="34" charset="0"/>
                        </a:rPr>
                        <a:t>...</a:t>
                      </a:r>
                      <a:r>
                        <a:rPr lang="it-IT" sz="4000" i="1" baseline="0" dirty="0" smtClean="0">
                          <a:solidFill>
                            <a:schemeClr val="tx1">
                              <a:lumMod val="95000"/>
                              <a:lumOff val="5000"/>
                            </a:schemeClr>
                          </a:solidFill>
                          <a:latin typeface="Arial Black" panose="020B0A04020102020204" pitchFamily="34" charset="0"/>
                        </a:rPr>
                        <a:t> </a:t>
                      </a:r>
                      <a:r>
                        <a:rPr lang="it-IT" sz="4400" i="1" baseline="0" dirty="0" smtClean="0">
                          <a:solidFill>
                            <a:schemeClr val="tx1">
                              <a:lumMod val="95000"/>
                              <a:lumOff val="5000"/>
                            </a:schemeClr>
                          </a:solidFill>
                          <a:latin typeface="Arial Black" panose="020B0A04020102020204" pitchFamily="34" charset="0"/>
                        </a:rPr>
                        <a:t>ha perfino introdotto dei </a:t>
                      </a:r>
                      <a:r>
                        <a:rPr lang="it-IT" sz="4400" i="1" u="sng" baseline="0" dirty="0" smtClean="0">
                          <a:solidFill>
                            <a:schemeClr val="tx1">
                              <a:lumMod val="95000"/>
                              <a:lumOff val="5000"/>
                            </a:schemeClr>
                          </a:solidFill>
                          <a:latin typeface="Arial Black" panose="020B0A04020102020204" pitchFamily="34" charset="0"/>
                        </a:rPr>
                        <a:t>Greci</a:t>
                      </a:r>
                      <a:r>
                        <a:rPr lang="it-IT" sz="4400" i="1" baseline="0" dirty="0" smtClean="0">
                          <a:solidFill>
                            <a:schemeClr val="tx1">
                              <a:lumMod val="95000"/>
                              <a:lumOff val="5000"/>
                            </a:schemeClr>
                          </a:solidFill>
                          <a:latin typeface="Arial Black" panose="020B0A04020102020204" pitchFamily="34" charset="0"/>
                        </a:rPr>
                        <a:t> nel tempio </a:t>
                      </a:r>
                    </a:p>
                    <a:p>
                      <a:pPr algn="ctr"/>
                      <a:r>
                        <a:rPr lang="it-IT" sz="4400" i="1" baseline="0" dirty="0" smtClean="0">
                          <a:solidFill>
                            <a:schemeClr val="tx1">
                              <a:lumMod val="95000"/>
                              <a:lumOff val="5000"/>
                            </a:schemeClr>
                          </a:solidFill>
                          <a:latin typeface="Arial Black" panose="020B0A04020102020204" pitchFamily="34" charset="0"/>
                        </a:rPr>
                        <a:t>e ha profanato questo luogo santo!</a:t>
                      </a:r>
                      <a:endParaRPr lang="it-IT" sz="4400" i="1" dirty="0">
                        <a:solidFill>
                          <a:schemeClr val="tx1">
                            <a:lumMod val="95000"/>
                            <a:lumOff val="5000"/>
                          </a:schemeClr>
                        </a:solidFill>
                        <a:latin typeface="Arial Black" panose="020B0A04020102020204" pitchFamily="34" charset="0"/>
                      </a:endParaRPr>
                    </a:p>
                  </a:txBody>
                  <a:tcPr/>
                </a:tc>
                <a:extLst>
                  <a:ext uri="{0D108BD9-81ED-4DB2-BD59-A6C34878D82A}">
                    <a16:rowId xmlns:a16="http://schemas.microsoft.com/office/drawing/2014/main" val="53259802"/>
                  </a:ext>
                </a:extLst>
              </a:tr>
            </a:tbl>
          </a:graphicData>
        </a:graphic>
      </p:graphicFrame>
    </p:spTree>
    <p:extLst>
      <p:ext uri="{BB962C8B-B14F-4D97-AF65-F5344CB8AC3E}">
        <p14:creationId xmlns:p14="http://schemas.microsoft.com/office/powerpoint/2010/main" val="3338663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latin typeface="Times New Roman" panose="02020603050405020304" pitchFamily="18" charset="0"/>
                <a:cs typeface="Times New Roman" panose="02020603050405020304" pitchFamily="18" charset="0"/>
              </a:rPr>
              <a:t>Paolo … condannato per la sua missione …verso i pagani …</a:t>
            </a:r>
            <a:endParaRPr lang="it-IT" b="1"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a:p>
            <a:pPr marL="0" indent="0" algn="ctr">
              <a:buNone/>
            </a:pPr>
            <a:r>
              <a:rPr lang="it-IT" dirty="0" smtClean="0"/>
              <a:t>Paolo si difende e chiama in causa il giorno della sua conversione …</a:t>
            </a:r>
          </a:p>
          <a:p>
            <a:pPr marL="0" indent="0" algn="ctr">
              <a:buNone/>
            </a:pPr>
            <a:r>
              <a:rPr lang="it-IT" sz="2000" dirty="0" smtClean="0">
                <a:latin typeface="Times New Roman" panose="02020603050405020304" pitchFamily="18" charset="0"/>
                <a:cs typeface="Times New Roman" panose="02020603050405020304" pitchFamily="18" charset="0"/>
              </a:rPr>
              <a:t>(9,1-18; </a:t>
            </a:r>
            <a:r>
              <a:rPr lang="it-IT" sz="2000" b="1" dirty="0" smtClean="0">
                <a:latin typeface="Times New Roman" panose="02020603050405020304" pitchFamily="18" charset="0"/>
                <a:cs typeface="Times New Roman" panose="02020603050405020304" pitchFamily="18" charset="0"/>
              </a:rPr>
              <a:t>22,1-21</a:t>
            </a:r>
            <a:r>
              <a:rPr lang="it-IT" sz="2000" dirty="0" smtClean="0">
                <a:latin typeface="Times New Roman" panose="02020603050405020304" pitchFamily="18" charset="0"/>
                <a:cs typeface="Times New Roman" panose="02020603050405020304" pitchFamily="18" charset="0"/>
              </a:rPr>
              <a:t>; 26,9-18)</a:t>
            </a:r>
          </a:p>
          <a:p>
            <a:pPr marL="0" indent="0" algn="ctr">
              <a:buNone/>
            </a:pPr>
            <a:endParaRPr lang="it-IT" dirty="0" smtClean="0"/>
          </a:p>
          <a:p>
            <a:pPr marL="0" indent="0" algn="ctr">
              <a:buNone/>
            </a:pPr>
            <a:r>
              <a:rPr lang="it-IT" sz="3200" b="1" i="1" dirty="0" smtClean="0">
                <a:latin typeface="Agency FB" panose="020B0503020202020204" pitchFamily="34" charset="0"/>
              </a:rPr>
              <a:t>«Va’, perché io ti manderò lontano, alle nazioni» </a:t>
            </a:r>
            <a:endParaRPr lang="it-IT" sz="3200" b="1" i="1" dirty="0">
              <a:latin typeface="Agency FB" panose="020B0503020202020204" pitchFamily="34" charset="0"/>
            </a:endParaRPr>
          </a:p>
        </p:txBody>
      </p:sp>
    </p:spTree>
    <p:extLst>
      <p:ext uri="{BB962C8B-B14F-4D97-AF65-F5344CB8AC3E}">
        <p14:creationId xmlns:p14="http://schemas.microsoft.com/office/powerpoint/2010/main" val="3216773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C00000"/>
                </a:solidFill>
              </a:rPr>
              <a:t>Paolo viene trasferito a Cesarea …</a:t>
            </a:r>
            <a:endParaRPr lang="it-IT" dirty="0">
              <a:solidFill>
                <a:srgbClr val="C00000"/>
              </a:solidFill>
            </a:endParaRPr>
          </a:p>
        </p:txBody>
      </p:sp>
      <p:sp>
        <p:nvSpPr>
          <p:cNvPr id="3" name="Segnaposto contenuto 2"/>
          <p:cNvSpPr>
            <a:spLocks noGrp="1"/>
          </p:cNvSpPr>
          <p:nvPr>
            <p:ph idx="1"/>
          </p:nvPr>
        </p:nvSpPr>
        <p:spPr/>
        <p:txBody>
          <a:bodyPr/>
          <a:lstStyle/>
          <a:p>
            <a:pPr marL="0" indent="0">
              <a:buNone/>
            </a:pPr>
            <a:endParaRPr lang="it-IT" dirty="0" smtClean="0"/>
          </a:p>
          <a:p>
            <a:pPr marL="0" indent="0" algn="ctr">
              <a:buNone/>
            </a:pPr>
            <a:r>
              <a:rPr lang="it-IT" u="sng" dirty="0" smtClean="0"/>
              <a:t>… termina così il ‘terzo’ viaggio </a:t>
            </a:r>
          </a:p>
          <a:p>
            <a:pPr marL="0" indent="0" algn="ctr">
              <a:buNone/>
            </a:pPr>
            <a:endParaRPr lang="it-IT" dirty="0"/>
          </a:p>
          <a:p>
            <a:pPr marL="0" indent="0" algn="ctr">
              <a:buNone/>
            </a:pPr>
            <a:r>
              <a:rPr lang="it-IT" b="1" i="1" dirty="0" smtClean="0">
                <a:solidFill>
                  <a:srgbClr val="002060"/>
                </a:solidFill>
                <a:latin typeface="Times New Roman" panose="02020603050405020304" pitchFamily="18" charset="0"/>
                <a:cs typeface="Times New Roman" panose="02020603050405020304" pitchFamily="18" charset="0"/>
              </a:rPr>
              <a:t>E ordinò al centurione di tenere Paolo sotto custodia, </a:t>
            </a:r>
          </a:p>
          <a:p>
            <a:pPr marL="0" indent="0" algn="ctr">
              <a:buNone/>
            </a:pPr>
            <a:r>
              <a:rPr lang="it-IT" b="1" i="1" dirty="0" smtClean="0">
                <a:solidFill>
                  <a:srgbClr val="002060"/>
                </a:solidFill>
                <a:latin typeface="Times New Roman" panose="02020603050405020304" pitchFamily="18" charset="0"/>
                <a:cs typeface="Times New Roman" panose="02020603050405020304" pitchFamily="18" charset="0"/>
              </a:rPr>
              <a:t>concedendogli però una certa libertà </a:t>
            </a:r>
          </a:p>
          <a:p>
            <a:pPr marL="0" indent="0" algn="ctr">
              <a:buNone/>
            </a:pPr>
            <a:r>
              <a:rPr lang="it-IT" b="1" i="1" dirty="0" smtClean="0">
                <a:solidFill>
                  <a:srgbClr val="002060"/>
                </a:solidFill>
                <a:latin typeface="Times New Roman" panose="02020603050405020304" pitchFamily="18" charset="0"/>
                <a:cs typeface="Times New Roman" panose="02020603050405020304" pitchFamily="18" charset="0"/>
              </a:rPr>
              <a:t>e senza impedire ad alcuno dei suoi di dargli assistenza. </a:t>
            </a:r>
            <a:endParaRPr lang="it-IT"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570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C00000"/>
                </a:solidFill>
              </a:rPr>
              <a:t>In seguito …</a:t>
            </a:r>
            <a:endParaRPr lang="it-IT" b="1" dirty="0">
              <a:solidFill>
                <a:srgbClr val="C0000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574204742"/>
              </p:ext>
            </p:extLst>
          </p:nvPr>
        </p:nvGraphicFramePr>
        <p:xfrm>
          <a:off x="814251" y="2322015"/>
          <a:ext cx="10515600" cy="231648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1595835089"/>
                    </a:ext>
                  </a:extLst>
                </a:gridCol>
              </a:tblGrid>
              <a:tr h="370840">
                <a:tc>
                  <a:txBody>
                    <a:bodyPr/>
                    <a:lstStyle/>
                    <a:p>
                      <a:pPr algn="ctr"/>
                      <a:r>
                        <a:rPr lang="it-IT" sz="3200" b="1" dirty="0" smtClean="0"/>
                        <a:t>Paolo si appella a Cesare (vuole andare a Roma …)</a:t>
                      </a:r>
                      <a:endParaRPr lang="it-IT" sz="3200" b="1" dirty="0"/>
                    </a:p>
                  </a:txBody>
                  <a:tcPr/>
                </a:tc>
                <a:extLst>
                  <a:ext uri="{0D108BD9-81ED-4DB2-BD59-A6C34878D82A}">
                    <a16:rowId xmlns:a16="http://schemas.microsoft.com/office/drawing/2014/main" val="1439489286"/>
                  </a:ext>
                </a:extLst>
              </a:tr>
              <a:tr h="370840">
                <a:tc>
                  <a:txBody>
                    <a:bodyPr/>
                    <a:lstStyle/>
                    <a:p>
                      <a:pPr algn="ctr"/>
                      <a:r>
                        <a:rPr lang="it-IT" sz="3200" b="1" dirty="0" smtClean="0"/>
                        <a:t>Paolo viene ‘convocato’ dal re Agrippa</a:t>
                      </a:r>
                      <a:endParaRPr lang="it-IT" sz="3200" b="1" dirty="0"/>
                    </a:p>
                  </a:txBody>
                  <a:tcPr/>
                </a:tc>
                <a:extLst>
                  <a:ext uri="{0D108BD9-81ED-4DB2-BD59-A6C34878D82A}">
                    <a16:rowId xmlns:a16="http://schemas.microsoft.com/office/drawing/2014/main" val="2880278239"/>
                  </a:ext>
                </a:extLst>
              </a:tr>
              <a:tr h="370840">
                <a:tc>
                  <a:txBody>
                    <a:bodyPr/>
                    <a:lstStyle/>
                    <a:p>
                      <a:pPr algn="ctr"/>
                      <a:r>
                        <a:rPr lang="it-IT" sz="3200" b="1" dirty="0" smtClean="0"/>
                        <a:t>Paolo tiene un discorso davanti al re Agrippa</a:t>
                      </a:r>
                      <a:endParaRPr lang="it-IT" sz="3200" b="1" dirty="0"/>
                    </a:p>
                  </a:txBody>
                  <a:tcPr/>
                </a:tc>
                <a:extLst>
                  <a:ext uri="{0D108BD9-81ED-4DB2-BD59-A6C34878D82A}">
                    <a16:rowId xmlns:a16="http://schemas.microsoft.com/office/drawing/2014/main" val="638007745"/>
                  </a:ext>
                </a:extLst>
              </a:tr>
              <a:tr h="370840">
                <a:tc>
                  <a:txBody>
                    <a:bodyPr/>
                    <a:lstStyle/>
                    <a:p>
                      <a:pPr algn="ctr"/>
                      <a:r>
                        <a:rPr lang="it-IT" sz="3200" b="1" dirty="0" smtClean="0"/>
                        <a:t>Paolo sarà condotto da Cesare </a:t>
                      </a:r>
                      <a:endParaRPr lang="it-IT" sz="3200" b="1" dirty="0"/>
                    </a:p>
                  </a:txBody>
                  <a:tcPr/>
                </a:tc>
                <a:extLst>
                  <a:ext uri="{0D108BD9-81ED-4DB2-BD59-A6C34878D82A}">
                    <a16:rowId xmlns:a16="http://schemas.microsoft.com/office/drawing/2014/main" val="810829048"/>
                  </a:ext>
                </a:extLst>
              </a:tr>
            </a:tbl>
          </a:graphicData>
        </a:graphic>
      </p:graphicFrame>
    </p:spTree>
    <p:extLst>
      <p:ext uri="{BB962C8B-B14F-4D97-AF65-F5344CB8AC3E}">
        <p14:creationId xmlns:p14="http://schemas.microsoft.com/office/powerpoint/2010/main" val="881290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C00000"/>
                </a:solidFill>
              </a:rPr>
              <a:t>‘quarto’ viaggio </a:t>
            </a:r>
            <a:endParaRPr lang="it-IT" b="1" dirty="0">
              <a:solidFill>
                <a:srgbClr val="C00000"/>
              </a:solidFill>
            </a:endParaRPr>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a:p>
            <a:pPr marL="0" indent="0">
              <a:buNone/>
            </a:pPr>
            <a:endParaRPr lang="it-IT" sz="4400" b="1" dirty="0" smtClean="0"/>
          </a:p>
          <a:p>
            <a:pPr marL="0" indent="0" algn="ctr">
              <a:buNone/>
            </a:pPr>
            <a:r>
              <a:rPr lang="it-IT" sz="4400" b="1" dirty="0" smtClean="0"/>
              <a:t>Atti degli Apostoli 27,1- 28,31</a:t>
            </a:r>
            <a:endParaRPr lang="it-IT" sz="4400" b="1" dirty="0"/>
          </a:p>
        </p:txBody>
      </p:sp>
    </p:spTree>
    <p:extLst>
      <p:ext uri="{BB962C8B-B14F-4D97-AF65-F5344CB8AC3E}">
        <p14:creationId xmlns:p14="http://schemas.microsoft.com/office/powerpoint/2010/main" val="3812291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C00000"/>
                </a:solidFill>
              </a:rPr>
              <a:t>Prime ‘soste’</a:t>
            </a:r>
            <a:endParaRPr lang="it-IT" dirty="0">
              <a:solidFill>
                <a:srgbClr val="C0000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561794508"/>
              </p:ext>
            </p:extLst>
          </p:nvPr>
        </p:nvGraphicFramePr>
        <p:xfrm>
          <a:off x="3043645" y="2387327"/>
          <a:ext cx="6897190" cy="2743200"/>
        </p:xfrm>
        <a:graphic>
          <a:graphicData uri="http://schemas.openxmlformats.org/drawingml/2006/table">
            <a:tbl>
              <a:tblPr firstRow="1" bandRow="1">
                <a:tableStyleId>{5C22544A-7EE6-4342-B048-85BDC9FD1C3A}</a:tableStyleId>
              </a:tblPr>
              <a:tblGrid>
                <a:gridCol w="6897190">
                  <a:extLst>
                    <a:ext uri="{9D8B030D-6E8A-4147-A177-3AD203B41FA5}">
                      <a16:colId xmlns:a16="http://schemas.microsoft.com/office/drawing/2014/main" val="1493012209"/>
                    </a:ext>
                  </a:extLst>
                </a:gridCol>
              </a:tblGrid>
              <a:tr h="370840">
                <a:tc>
                  <a:txBody>
                    <a:bodyPr/>
                    <a:lstStyle/>
                    <a:p>
                      <a:pPr algn="ctr"/>
                      <a:r>
                        <a:rPr lang="it-IT" sz="2400" b="1" dirty="0" smtClean="0">
                          <a:solidFill>
                            <a:srgbClr val="002060"/>
                          </a:solidFill>
                        </a:rPr>
                        <a:t>Sidone</a:t>
                      </a:r>
                      <a:endParaRPr lang="it-IT" sz="2400" b="1" dirty="0">
                        <a:solidFill>
                          <a:srgbClr val="002060"/>
                        </a:solidFill>
                      </a:endParaRPr>
                    </a:p>
                  </a:txBody>
                  <a:tcPr>
                    <a:solidFill>
                      <a:schemeClr val="accent4">
                        <a:lumMod val="20000"/>
                        <a:lumOff val="80000"/>
                      </a:schemeClr>
                    </a:solidFill>
                  </a:tcPr>
                </a:tc>
                <a:extLst>
                  <a:ext uri="{0D108BD9-81ED-4DB2-BD59-A6C34878D82A}">
                    <a16:rowId xmlns:a16="http://schemas.microsoft.com/office/drawing/2014/main" val="3823852165"/>
                  </a:ext>
                </a:extLst>
              </a:tr>
              <a:tr h="370840">
                <a:tc>
                  <a:txBody>
                    <a:bodyPr/>
                    <a:lstStyle/>
                    <a:p>
                      <a:pPr algn="ctr"/>
                      <a:r>
                        <a:rPr lang="it-IT" sz="2400" b="1" dirty="0" smtClean="0">
                          <a:solidFill>
                            <a:srgbClr val="002060"/>
                          </a:solidFill>
                        </a:rPr>
                        <a:t>Cipro</a:t>
                      </a:r>
                      <a:endParaRPr lang="it-IT" sz="2400" b="1" dirty="0">
                        <a:solidFill>
                          <a:srgbClr val="002060"/>
                        </a:solidFill>
                      </a:endParaRPr>
                    </a:p>
                  </a:txBody>
                  <a:tcPr>
                    <a:solidFill>
                      <a:schemeClr val="accent4">
                        <a:lumMod val="20000"/>
                        <a:lumOff val="80000"/>
                      </a:schemeClr>
                    </a:solidFill>
                  </a:tcPr>
                </a:tc>
                <a:extLst>
                  <a:ext uri="{0D108BD9-81ED-4DB2-BD59-A6C34878D82A}">
                    <a16:rowId xmlns:a16="http://schemas.microsoft.com/office/drawing/2014/main" val="3998492322"/>
                  </a:ext>
                </a:extLst>
              </a:tr>
              <a:tr h="370840">
                <a:tc>
                  <a:txBody>
                    <a:bodyPr/>
                    <a:lstStyle/>
                    <a:p>
                      <a:pPr algn="ctr"/>
                      <a:r>
                        <a:rPr lang="it-IT" sz="2400" b="1" dirty="0" smtClean="0">
                          <a:solidFill>
                            <a:srgbClr val="002060"/>
                          </a:solidFill>
                        </a:rPr>
                        <a:t>Mare della </a:t>
                      </a:r>
                      <a:r>
                        <a:rPr lang="it-IT" sz="2400" b="1" dirty="0" err="1" smtClean="0">
                          <a:solidFill>
                            <a:srgbClr val="002060"/>
                          </a:solidFill>
                        </a:rPr>
                        <a:t>Cilicia</a:t>
                      </a:r>
                      <a:r>
                        <a:rPr lang="it-IT" sz="2400" b="1" dirty="0" smtClean="0">
                          <a:solidFill>
                            <a:srgbClr val="002060"/>
                          </a:solidFill>
                        </a:rPr>
                        <a:t> e della Panfilia</a:t>
                      </a:r>
                      <a:endParaRPr lang="it-IT" sz="2400" b="1" dirty="0">
                        <a:solidFill>
                          <a:srgbClr val="002060"/>
                        </a:solidFill>
                      </a:endParaRPr>
                    </a:p>
                  </a:txBody>
                  <a:tcPr>
                    <a:solidFill>
                      <a:schemeClr val="accent4">
                        <a:lumMod val="20000"/>
                        <a:lumOff val="80000"/>
                      </a:schemeClr>
                    </a:solidFill>
                  </a:tcPr>
                </a:tc>
                <a:extLst>
                  <a:ext uri="{0D108BD9-81ED-4DB2-BD59-A6C34878D82A}">
                    <a16:rowId xmlns:a16="http://schemas.microsoft.com/office/drawing/2014/main" val="3492503810"/>
                  </a:ext>
                </a:extLst>
              </a:tr>
              <a:tr h="370840">
                <a:tc>
                  <a:txBody>
                    <a:bodyPr/>
                    <a:lstStyle/>
                    <a:p>
                      <a:pPr algn="ctr"/>
                      <a:r>
                        <a:rPr lang="it-IT" sz="2400" b="1" dirty="0" smtClean="0">
                          <a:solidFill>
                            <a:srgbClr val="002060"/>
                          </a:solidFill>
                        </a:rPr>
                        <a:t>Mira di Licia</a:t>
                      </a:r>
                      <a:endParaRPr lang="it-IT" sz="2400" b="1" dirty="0">
                        <a:solidFill>
                          <a:srgbClr val="002060"/>
                        </a:solidFill>
                      </a:endParaRPr>
                    </a:p>
                  </a:txBody>
                  <a:tcPr>
                    <a:solidFill>
                      <a:schemeClr val="accent4">
                        <a:lumMod val="20000"/>
                        <a:lumOff val="80000"/>
                      </a:schemeClr>
                    </a:solidFill>
                  </a:tcPr>
                </a:tc>
                <a:extLst>
                  <a:ext uri="{0D108BD9-81ED-4DB2-BD59-A6C34878D82A}">
                    <a16:rowId xmlns:a16="http://schemas.microsoft.com/office/drawing/2014/main" val="1909328175"/>
                  </a:ext>
                </a:extLst>
              </a:tr>
              <a:tr h="370840">
                <a:tc>
                  <a:txBody>
                    <a:bodyPr/>
                    <a:lstStyle/>
                    <a:p>
                      <a:pPr algn="ctr"/>
                      <a:r>
                        <a:rPr lang="it-IT" sz="2400" b="1" dirty="0" err="1" smtClean="0">
                          <a:solidFill>
                            <a:srgbClr val="002060"/>
                          </a:solidFill>
                        </a:rPr>
                        <a:t>Cnido</a:t>
                      </a:r>
                      <a:endParaRPr lang="it-IT" sz="2400" b="1" dirty="0">
                        <a:solidFill>
                          <a:srgbClr val="002060"/>
                        </a:solidFill>
                      </a:endParaRPr>
                    </a:p>
                  </a:txBody>
                  <a:tcPr>
                    <a:solidFill>
                      <a:schemeClr val="accent4">
                        <a:lumMod val="20000"/>
                        <a:lumOff val="80000"/>
                      </a:schemeClr>
                    </a:solidFill>
                  </a:tcPr>
                </a:tc>
                <a:extLst>
                  <a:ext uri="{0D108BD9-81ED-4DB2-BD59-A6C34878D82A}">
                    <a16:rowId xmlns:a16="http://schemas.microsoft.com/office/drawing/2014/main" val="746188867"/>
                  </a:ext>
                </a:extLst>
              </a:tr>
              <a:tr h="370840">
                <a:tc>
                  <a:txBody>
                    <a:bodyPr/>
                    <a:lstStyle/>
                    <a:p>
                      <a:pPr algn="ctr"/>
                      <a:r>
                        <a:rPr lang="it-IT" sz="2400" b="1" dirty="0" smtClean="0">
                          <a:solidFill>
                            <a:srgbClr val="002060"/>
                          </a:solidFill>
                        </a:rPr>
                        <a:t>Creta</a:t>
                      </a:r>
                      <a:endParaRPr lang="it-IT" sz="2400" b="1" dirty="0">
                        <a:solidFill>
                          <a:srgbClr val="002060"/>
                        </a:solidFill>
                      </a:endParaRPr>
                    </a:p>
                  </a:txBody>
                  <a:tcPr>
                    <a:solidFill>
                      <a:schemeClr val="accent4">
                        <a:lumMod val="20000"/>
                        <a:lumOff val="80000"/>
                      </a:schemeClr>
                    </a:solidFill>
                  </a:tcPr>
                </a:tc>
                <a:extLst>
                  <a:ext uri="{0D108BD9-81ED-4DB2-BD59-A6C34878D82A}">
                    <a16:rowId xmlns:a16="http://schemas.microsoft.com/office/drawing/2014/main" val="1970204622"/>
                  </a:ext>
                </a:extLst>
              </a:tr>
            </a:tbl>
          </a:graphicData>
        </a:graphic>
      </p:graphicFrame>
    </p:spTree>
    <p:extLst>
      <p:ext uri="{BB962C8B-B14F-4D97-AF65-F5344CB8AC3E}">
        <p14:creationId xmlns:p14="http://schemas.microsoft.com/office/powerpoint/2010/main" val="2505465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4" name="Picture 2" descr="Risultati immagini per terzo viaggio di san paolo"/>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51869" y="1825625"/>
            <a:ext cx="828826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87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latin typeface="Arial Black" panose="020B0A04020102020204" pitchFamily="34" charset="0"/>
              </a:rPr>
              <a:t>Tra Creta e Malta …</a:t>
            </a:r>
            <a:endParaRPr lang="it-IT" b="1" dirty="0">
              <a:latin typeface="Arial Black" panose="020B0A04020102020204" pitchFamily="34" charset="0"/>
            </a:endParaRPr>
          </a:p>
        </p:txBody>
      </p:sp>
      <p:sp>
        <p:nvSpPr>
          <p:cNvPr id="3" name="Segnaposto contenuto 2"/>
          <p:cNvSpPr>
            <a:spLocks noGrp="1"/>
          </p:cNvSpPr>
          <p:nvPr>
            <p:ph idx="1"/>
          </p:nvPr>
        </p:nvSpPr>
        <p:spPr/>
        <p:txBody>
          <a:bodyPr/>
          <a:lstStyle/>
          <a:p>
            <a:endParaRPr lang="it-IT" dirty="0" smtClean="0"/>
          </a:p>
          <a:p>
            <a:endParaRPr lang="it-IT" dirty="0"/>
          </a:p>
          <a:p>
            <a:endParaRPr lang="it-IT" dirty="0" smtClean="0"/>
          </a:p>
          <a:p>
            <a:pPr marL="0" indent="0" algn="ctr">
              <a:buNone/>
            </a:pPr>
            <a:r>
              <a:rPr lang="it-IT" sz="4400" b="1" dirty="0" smtClean="0">
                <a:solidFill>
                  <a:schemeClr val="accent4">
                    <a:lumMod val="50000"/>
                  </a:schemeClr>
                </a:solidFill>
                <a:latin typeface="Algerian" panose="04020705040A02060702" pitchFamily="82" charset="0"/>
              </a:rPr>
              <a:t>… naufragio!</a:t>
            </a:r>
            <a:endParaRPr lang="it-IT" sz="4400" b="1" dirty="0">
              <a:solidFill>
                <a:schemeClr val="accent4">
                  <a:lumMod val="50000"/>
                </a:schemeClr>
              </a:solidFill>
              <a:latin typeface="Algerian" panose="04020705040A02060702" pitchFamily="82" charset="0"/>
            </a:endParaRPr>
          </a:p>
        </p:txBody>
      </p:sp>
    </p:spTree>
    <p:extLst>
      <p:ext uri="{BB962C8B-B14F-4D97-AF65-F5344CB8AC3E}">
        <p14:creationId xmlns:p14="http://schemas.microsoft.com/office/powerpoint/2010/main" val="172401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366395"/>
          </a:xfrm>
        </p:spPr>
        <p:txBody>
          <a:bodyPr>
            <a:normAutofit fontScale="90000"/>
          </a:bodyPr>
          <a:lstStyle/>
          <a:p>
            <a:endParaRPr lang="it-IT" dirty="0"/>
          </a:p>
        </p:txBody>
      </p:sp>
      <p:pic>
        <p:nvPicPr>
          <p:cNvPr id="2050" name="Picture 2" descr="Risultati immagini per terzo viaggio di san paol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1966" y="1188720"/>
            <a:ext cx="10215154" cy="513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801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42" name="Picture 2" descr="Risultati immagini per quarto viaggio di san Paol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4193" y="1345473"/>
            <a:ext cx="6570617" cy="465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065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Morso della serpe …</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4104379175"/>
              </p:ext>
            </p:extLst>
          </p:nvPr>
        </p:nvGraphicFramePr>
        <p:xfrm>
          <a:off x="838200" y="1825625"/>
          <a:ext cx="10515600" cy="1818912"/>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511583633"/>
                    </a:ext>
                  </a:extLst>
                </a:gridCol>
              </a:tblGrid>
              <a:tr h="606304">
                <a:tc>
                  <a:txBody>
                    <a:bodyPr/>
                    <a:lstStyle/>
                    <a:p>
                      <a:pPr algn="ctr"/>
                      <a:r>
                        <a:rPr lang="it-IT" sz="2400" b="1" i="1" dirty="0" smtClean="0">
                          <a:latin typeface="Times New Roman" panose="02020603050405020304" pitchFamily="18" charset="0"/>
                          <a:cs typeface="Times New Roman" panose="02020603050405020304" pitchFamily="18" charset="0"/>
                        </a:rPr>
                        <a:t>Al vedere la serpe pendergli dalla</a:t>
                      </a:r>
                      <a:r>
                        <a:rPr lang="it-IT" sz="2400" b="1" i="1" baseline="0" dirty="0" smtClean="0">
                          <a:latin typeface="Times New Roman" panose="02020603050405020304" pitchFamily="18" charset="0"/>
                          <a:cs typeface="Times New Roman" panose="02020603050405020304" pitchFamily="18" charset="0"/>
                        </a:rPr>
                        <a:t> mano …</a:t>
                      </a:r>
                      <a:endParaRPr lang="it-IT" sz="2400" b="1"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7117300"/>
                  </a:ext>
                </a:extLst>
              </a:tr>
              <a:tr h="606304">
                <a:tc>
                  <a:txBody>
                    <a:bodyPr/>
                    <a:lstStyle/>
                    <a:p>
                      <a:pPr algn="ctr"/>
                      <a:r>
                        <a:rPr lang="it-IT" sz="2400" b="1" u="sng" dirty="0" smtClean="0">
                          <a:latin typeface="Times New Roman" panose="02020603050405020304" pitchFamily="18" charset="0"/>
                          <a:cs typeface="Times New Roman" panose="02020603050405020304" pitchFamily="18" charset="0"/>
                        </a:rPr>
                        <a:t>Reazione negativa</a:t>
                      </a:r>
                      <a:r>
                        <a:rPr lang="it-IT" sz="2400" b="1" dirty="0" smtClean="0">
                          <a:latin typeface="Times New Roman" panose="02020603050405020304" pitchFamily="18" charset="0"/>
                          <a:cs typeface="Times New Roman" panose="02020603050405020304" pitchFamily="18" charset="0"/>
                        </a:rPr>
                        <a:t>: </a:t>
                      </a:r>
                      <a:r>
                        <a:rPr lang="it-IT" sz="2400" b="1" i="1" dirty="0" smtClean="0">
                          <a:latin typeface="Times New Roman" panose="02020603050405020304" pitchFamily="18" charset="0"/>
                          <a:cs typeface="Times New Roman" panose="02020603050405020304" pitchFamily="18" charset="0"/>
                        </a:rPr>
                        <a:t>la</a:t>
                      </a:r>
                      <a:r>
                        <a:rPr lang="it-IT" sz="2400" b="1" i="1" baseline="0" dirty="0" smtClean="0">
                          <a:latin typeface="Times New Roman" panose="02020603050405020304" pitchFamily="18" charset="0"/>
                          <a:cs typeface="Times New Roman" panose="02020603050405020304" pitchFamily="18" charset="0"/>
                        </a:rPr>
                        <a:t> dea della giustizia (</a:t>
                      </a:r>
                      <a:r>
                        <a:rPr lang="it-IT" sz="2400" b="0" i="1" baseline="0" dirty="0" smtClean="0">
                          <a:latin typeface="Times New Roman" panose="02020603050405020304" pitchFamily="18" charset="0"/>
                          <a:cs typeface="Times New Roman" panose="02020603050405020304" pitchFamily="18" charset="0"/>
                        </a:rPr>
                        <a:t>dike</a:t>
                      </a:r>
                      <a:r>
                        <a:rPr lang="it-IT" sz="2400" b="1" i="1" baseline="0" dirty="0" smtClean="0">
                          <a:latin typeface="Times New Roman" panose="02020603050405020304" pitchFamily="18" charset="0"/>
                          <a:cs typeface="Times New Roman" panose="02020603050405020304" pitchFamily="18" charset="0"/>
                        </a:rPr>
                        <a:t>) non lo ha lasciato vivere!</a:t>
                      </a:r>
                      <a:endParaRPr lang="it-IT"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50192118"/>
                  </a:ext>
                </a:extLst>
              </a:tr>
              <a:tr h="606304">
                <a:tc>
                  <a:txBody>
                    <a:bodyPr/>
                    <a:lstStyle/>
                    <a:p>
                      <a:pPr algn="ctr"/>
                      <a:r>
                        <a:rPr lang="it-IT" sz="2400" b="1" u="sng" dirty="0" smtClean="0">
                          <a:latin typeface="Times New Roman" panose="02020603050405020304" pitchFamily="18" charset="0"/>
                          <a:cs typeface="Times New Roman" panose="02020603050405020304" pitchFamily="18" charset="0"/>
                        </a:rPr>
                        <a:t>Reazione positiva</a:t>
                      </a:r>
                      <a:r>
                        <a:rPr lang="it-IT" sz="2400" b="1" dirty="0" smtClean="0">
                          <a:latin typeface="Times New Roman" panose="02020603050405020304" pitchFamily="18" charset="0"/>
                          <a:cs typeface="Times New Roman" panose="02020603050405020304" pitchFamily="18" charset="0"/>
                        </a:rPr>
                        <a:t>: </a:t>
                      </a:r>
                      <a:r>
                        <a:rPr lang="it-IT" sz="2400" b="1" i="1" dirty="0" smtClean="0">
                          <a:latin typeface="Times New Roman" panose="02020603050405020304" pitchFamily="18" charset="0"/>
                          <a:cs typeface="Times New Roman" panose="02020603050405020304" pitchFamily="18" charset="0"/>
                        </a:rPr>
                        <a:t>cambiarono parere e dicevano che egli era un dio.</a:t>
                      </a:r>
                      <a:endParaRPr lang="it-IT"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34897549"/>
                  </a:ext>
                </a:extLst>
              </a:tr>
            </a:tbl>
          </a:graphicData>
        </a:graphic>
      </p:graphicFrame>
    </p:spTree>
    <p:extLst>
      <p:ext uri="{BB962C8B-B14F-4D97-AF65-F5344CB8AC3E}">
        <p14:creationId xmlns:p14="http://schemas.microsoft.com/office/powerpoint/2010/main" val="3625216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C00000"/>
                </a:solidFill>
              </a:rPr>
              <a:t>A Malta guarigioni … dei pagani</a:t>
            </a:r>
            <a:endParaRPr lang="it-IT" dirty="0">
              <a:solidFill>
                <a:srgbClr val="C00000"/>
              </a:solidFill>
            </a:endParaRPr>
          </a:p>
        </p:txBody>
      </p:sp>
      <p:sp>
        <p:nvSpPr>
          <p:cNvPr id="3" name="Segnaposto contenuto 2"/>
          <p:cNvSpPr>
            <a:spLocks noGrp="1"/>
          </p:cNvSpPr>
          <p:nvPr>
            <p:ph idx="1"/>
          </p:nvPr>
        </p:nvSpPr>
        <p:spPr/>
        <p:txBody>
          <a:bodyPr/>
          <a:lstStyle/>
          <a:p>
            <a:pPr marL="0" indent="0">
              <a:buNone/>
            </a:pPr>
            <a:endParaRPr lang="it-IT" dirty="0" smtClean="0"/>
          </a:p>
          <a:p>
            <a:pPr marL="0" indent="0" algn="ctr">
              <a:buNone/>
            </a:pPr>
            <a:r>
              <a:rPr lang="it-IT" b="1" i="1" dirty="0">
                <a:solidFill>
                  <a:srgbClr val="002060"/>
                </a:solidFill>
                <a:latin typeface="Times New Roman" panose="02020603050405020304" pitchFamily="18" charset="0"/>
                <a:cs typeface="Times New Roman" panose="02020603050405020304" pitchFamily="18" charset="0"/>
              </a:rPr>
              <a:t>Là vicino vi erano i possedimenti appartenenti al governatore dell’isola, di nome Publio; questi ci accolse e ci ospitò con benevolenza per tre giorni. </a:t>
            </a:r>
            <a:r>
              <a:rPr lang="it-IT" b="1" i="1" dirty="0" smtClean="0">
                <a:solidFill>
                  <a:srgbClr val="002060"/>
                </a:solidFill>
                <a:latin typeface="Times New Roman" panose="02020603050405020304" pitchFamily="18" charset="0"/>
                <a:cs typeface="Times New Roman" panose="02020603050405020304" pitchFamily="18" charset="0"/>
              </a:rPr>
              <a:t>Avvenne </a:t>
            </a:r>
            <a:r>
              <a:rPr lang="it-IT" b="1" i="1" dirty="0">
                <a:solidFill>
                  <a:srgbClr val="002060"/>
                </a:solidFill>
                <a:latin typeface="Times New Roman" panose="02020603050405020304" pitchFamily="18" charset="0"/>
                <a:cs typeface="Times New Roman" panose="02020603050405020304" pitchFamily="18" charset="0"/>
              </a:rPr>
              <a:t>che il padre di Publio giacesse a letto, colpito da febbri e da dissenteria; Paolo andò a visitarlo e, dopo aver pregato, gli impose le mani e lo guarì. </a:t>
            </a:r>
            <a:r>
              <a:rPr lang="it-IT" b="1" i="1" dirty="0" smtClean="0">
                <a:solidFill>
                  <a:srgbClr val="002060"/>
                </a:solidFill>
                <a:latin typeface="Times New Roman" panose="02020603050405020304" pitchFamily="18" charset="0"/>
                <a:cs typeface="Times New Roman" panose="02020603050405020304" pitchFamily="18" charset="0"/>
              </a:rPr>
              <a:t>Dopo </a:t>
            </a:r>
            <a:r>
              <a:rPr lang="it-IT" b="1" i="1" dirty="0">
                <a:solidFill>
                  <a:srgbClr val="002060"/>
                </a:solidFill>
                <a:latin typeface="Times New Roman" panose="02020603050405020304" pitchFamily="18" charset="0"/>
                <a:cs typeface="Times New Roman" panose="02020603050405020304" pitchFamily="18" charset="0"/>
              </a:rPr>
              <a:t>questo fatto, anche gli altri abitanti dell’isola che avevano malattie accorrevano e venivano guariti. </a:t>
            </a:r>
            <a:r>
              <a:rPr lang="it-IT" b="1" i="1" dirty="0" smtClean="0">
                <a:solidFill>
                  <a:srgbClr val="002060"/>
                </a:solidFill>
                <a:latin typeface="Times New Roman" panose="02020603050405020304" pitchFamily="18" charset="0"/>
                <a:cs typeface="Times New Roman" panose="02020603050405020304" pitchFamily="18" charset="0"/>
              </a:rPr>
              <a:t>Ci </a:t>
            </a:r>
            <a:r>
              <a:rPr lang="it-IT" b="1" i="1" dirty="0">
                <a:solidFill>
                  <a:srgbClr val="002060"/>
                </a:solidFill>
                <a:latin typeface="Times New Roman" panose="02020603050405020304" pitchFamily="18" charset="0"/>
                <a:cs typeface="Times New Roman" panose="02020603050405020304" pitchFamily="18" charset="0"/>
              </a:rPr>
              <a:t>colmarono di molti onori e, al momento della partenza, ci rifornirono del necessario.</a:t>
            </a:r>
          </a:p>
        </p:txBody>
      </p:sp>
    </p:spTree>
    <p:extLst>
      <p:ext uri="{BB962C8B-B14F-4D97-AF65-F5344CB8AC3E}">
        <p14:creationId xmlns:p14="http://schemas.microsoft.com/office/powerpoint/2010/main" val="1813748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C00000"/>
                </a:solidFill>
              </a:rPr>
              <a:t>Tappe successive …</a:t>
            </a:r>
            <a:endParaRPr lang="it-IT" b="1" dirty="0">
              <a:solidFill>
                <a:srgbClr val="C0000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348465856"/>
              </p:ext>
            </p:extLst>
          </p:nvPr>
        </p:nvGraphicFramePr>
        <p:xfrm>
          <a:off x="776068" y="2233588"/>
          <a:ext cx="10515600" cy="35661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628110406"/>
                    </a:ext>
                  </a:extLst>
                </a:gridCol>
              </a:tblGrid>
              <a:tr h="370840">
                <a:tc>
                  <a:txBody>
                    <a:bodyPr/>
                    <a:lstStyle/>
                    <a:p>
                      <a:pPr algn="ctr"/>
                      <a:r>
                        <a:rPr lang="it-IT" sz="7200" dirty="0" smtClean="0">
                          <a:solidFill>
                            <a:srgbClr val="0070C0"/>
                          </a:solidFill>
                          <a:latin typeface="Bahnschrift SemiBold Condensed" panose="020B0502040204020203" pitchFamily="34" charset="0"/>
                        </a:rPr>
                        <a:t>Siracusa </a:t>
                      </a:r>
                      <a:endParaRPr lang="it-IT" sz="7200" dirty="0">
                        <a:solidFill>
                          <a:srgbClr val="0070C0"/>
                        </a:solidFill>
                        <a:latin typeface="Bahnschrift SemiBold Condensed" panose="020B0502040204020203" pitchFamily="34" charset="0"/>
                      </a:endParaRPr>
                    </a:p>
                  </a:txBody>
                  <a:tcPr>
                    <a:solidFill>
                      <a:schemeClr val="accent4">
                        <a:lumMod val="40000"/>
                        <a:lumOff val="60000"/>
                      </a:schemeClr>
                    </a:solidFill>
                  </a:tcPr>
                </a:tc>
                <a:extLst>
                  <a:ext uri="{0D108BD9-81ED-4DB2-BD59-A6C34878D82A}">
                    <a16:rowId xmlns:a16="http://schemas.microsoft.com/office/drawing/2014/main" val="3881909869"/>
                  </a:ext>
                </a:extLst>
              </a:tr>
              <a:tr h="370840">
                <a:tc>
                  <a:txBody>
                    <a:bodyPr/>
                    <a:lstStyle/>
                    <a:p>
                      <a:pPr algn="ctr"/>
                      <a:r>
                        <a:rPr lang="it-IT" sz="7200" dirty="0" smtClean="0">
                          <a:solidFill>
                            <a:srgbClr val="0070C0"/>
                          </a:solidFill>
                          <a:latin typeface="Bahnschrift SemiBold Condensed" panose="020B0502040204020203" pitchFamily="34" charset="0"/>
                        </a:rPr>
                        <a:t>Reggio</a:t>
                      </a:r>
                      <a:r>
                        <a:rPr lang="it-IT" sz="7200" baseline="0" dirty="0" smtClean="0">
                          <a:solidFill>
                            <a:srgbClr val="0070C0"/>
                          </a:solidFill>
                          <a:latin typeface="Bahnschrift SemiBold Condensed" panose="020B0502040204020203" pitchFamily="34" charset="0"/>
                        </a:rPr>
                        <a:t> Calabria </a:t>
                      </a:r>
                      <a:endParaRPr lang="it-IT" sz="7200" dirty="0">
                        <a:solidFill>
                          <a:srgbClr val="0070C0"/>
                        </a:solidFill>
                        <a:latin typeface="Bahnschrift SemiBold Condensed" panose="020B0502040204020203" pitchFamily="34" charset="0"/>
                      </a:endParaRPr>
                    </a:p>
                  </a:txBody>
                  <a:tcPr>
                    <a:solidFill>
                      <a:schemeClr val="accent4">
                        <a:lumMod val="40000"/>
                        <a:lumOff val="60000"/>
                      </a:schemeClr>
                    </a:solidFill>
                  </a:tcPr>
                </a:tc>
                <a:extLst>
                  <a:ext uri="{0D108BD9-81ED-4DB2-BD59-A6C34878D82A}">
                    <a16:rowId xmlns:a16="http://schemas.microsoft.com/office/drawing/2014/main" val="4292681977"/>
                  </a:ext>
                </a:extLst>
              </a:tr>
              <a:tr h="370840">
                <a:tc>
                  <a:txBody>
                    <a:bodyPr/>
                    <a:lstStyle/>
                    <a:p>
                      <a:pPr algn="ctr"/>
                      <a:r>
                        <a:rPr lang="it-IT" sz="7200" dirty="0" smtClean="0">
                          <a:solidFill>
                            <a:srgbClr val="0070C0"/>
                          </a:solidFill>
                          <a:latin typeface="Bahnschrift SemiBold Condensed" panose="020B0502040204020203" pitchFamily="34" charset="0"/>
                        </a:rPr>
                        <a:t>Pozzuoli </a:t>
                      </a:r>
                      <a:endParaRPr lang="it-IT" sz="7200" dirty="0">
                        <a:solidFill>
                          <a:srgbClr val="0070C0"/>
                        </a:solidFill>
                        <a:latin typeface="Bahnschrift SemiBold Condensed" panose="020B0502040204020203" pitchFamily="34" charset="0"/>
                      </a:endParaRPr>
                    </a:p>
                  </a:txBody>
                  <a:tcPr>
                    <a:solidFill>
                      <a:schemeClr val="accent4">
                        <a:lumMod val="40000"/>
                        <a:lumOff val="60000"/>
                      </a:schemeClr>
                    </a:solidFill>
                  </a:tcPr>
                </a:tc>
                <a:extLst>
                  <a:ext uri="{0D108BD9-81ED-4DB2-BD59-A6C34878D82A}">
                    <a16:rowId xmlns:a16="http://schemas.microsoft.com/office/drawing/2014/main" val="2330588117"/>
                  </a:ext>
                </a:extLst>
              </a:tr>
            </a:tbl>
          </a:graphicData>
        </a:graphic>
      </p:graphicFrame>
    </p:spTree>
    <p:extLst>
      <p:ext uri="{BB962C8B-B14F-4D97-AF65-F5344CB8AC3E}">
        <p14:creationId xmlns:p14="http://schemas.microsoft.com/office/powerpoint/2010/main" val="2041238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endParaRPr lang="it-IT" dirty="0"/>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a:p>
            <a:pPr marL="0" indent="0" algn="ctr">
              <a:buNone/>
            </a:pPr>
            <a:r>
              <a:rPr lang="it-IT" sz="9600" dirty="0" smtClean="0">
                <a:solidFill>
                  <a:schemeClr val="accent1">
                    <a:lumMod val="75000"/>
                  </a:schemeClr>
                </a:solidFill>
                <a:latin typeface="Arial Black" panose="020B0A04020102020204" pitchFamily="34" charset="0"/>
                <a:cs typeface="Times New Roman" panose="02020603050405020304" pitchFamily="18" charset="0"/>
              </a:rPr>
              <a:t>Roma</a:t>
            </a:r>
            <a:r>
              <a:rPr lang="it-IT" sz="9600" dirty="0" smtClean="0">
                <a:solidFill>
                  <a:schemeClr val="accent1">
                    <a:lumMod val="75000"/>
                  </a:schemeClr>
                </a:solidFill>
                <a:latin typeface="Arial Black" panose="020B0A04020102020204" pitchFamily="34" charset="0"/>
              </a:rPr>
              <a:t> </a:t>
            </a:r>
            <a:endParaRPr lang="it-IT" sz="96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1778270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a:p>
            <a:pPr marL="0" indent="0" algn="ctr">
              <a:buNone/>
            </a:pPr>
            <a:r>
              <a:rPr lang="it-IT" b="1" i="1" dirty="0">
                <a:solidFill>
                  <a:srgbClr val="002060"/>
                </a:solidFill>
                <a:latin typeface="Times New Roman" panose="02020603050405020304" pitchFamily="18" charset="0"/>
                <a:cs typeface="Times New Roman" panose="02020603050405020304" pitchFamily="18" charset="0"/>
              </a:rPr>
              <a:t>Quindi arrivammo a Roma. </a:t>
            </a:r>
            <a:endParaRPr lang="it-IT" b="1" i="1" dirty="0" smtClean="0">
              <a:solidFill>
                <a:srgbClr val="002060"/>
              </a:solidFill>
              <a:latin typeface="Times New Roman" panose="02020603050405020304" pitchFamily="18" charset="0"/>
              <a:cs typeface="Times New Roman" panose="02020603050405020304" pitchFamily="18" charset="0"/>
            </a:endParaRPr>
          </a:p>
          <a:p>
            <a:pPr marL="0" indent="0" algn="ctr">
              <a:buNone/>
            </a:pPr>
            <a:r>
              <a:rPr lang="it-IT" b="1" i="1" dirty="0" smtClean="0">
                <a:solidFill>
                  <a:srgbClr val="002060"/>
                </a:solidFill>
                <a:latin typeface="Times New Roman" panose="02020603050405020304" pitchFamily="18" charset="0"/>
                <a:cs typeface="Times New Roman" panose="02020603050405020304" pitchFamily="18" charset="0"/>
              </a:rPr>
              <a:t>I </a:t>
            </a:r>
            <a:r>
              <a:rPr lang="it-IT" b="1" i="1" dirty="0">
                <a:solidFill>
                  <a:srgbClr val="002060"/>
                </a:solidFill>
                <a:latin typeface="Times New Roman" panose="02020603050405020304" pitchFamily="18" charset="0"/>
                <a:cs typeface="Times New Roman" panose="02020603050405020304" pitchFamily="18" charset="0"/>
              </a:rPr>
              <a:t>fratelli di là, avendo avuto notizie di noi, ci vennero incontro fino al Foro di Appio e alle Tre Taverne. </a:t>
            </a:r>
            <a:endParaRPr lang="it-IT" b="1" i="1" dirty="0" smtClean="0">
              <a:solidFill>
                <a:srgbClr val="002060"/>
              </a:solidFill>
              <a:latin typeface="Times New Roman" panose="02020603050405020304" pitchFamily="18" charset="0"/>
              <a:cs typeface="Times New Roman" panose="02020603050405020304" pitchFamily="18" charset="0"/>
            </a:endParaRPr>
          </a:p>
          <a:p>
            <a:pPr marL="0" indent="0" algn="ctr">
              <a:buNone/>
            </a:pPr>
            <a:r>
              <a:rPr lang="it-IT" b="1" i="1" dirty="0" smtClean="0">
                <a:solidFill>
                  <a:srgbClr val="002060"/>
                </a:solidFill>
                <a:latin typeface="Times New Roman" panose="02020603050405020304" pitchFamily="18" charset="0"/>
                <a:cs typeface="Times New Roman" panose="02020603050405020304" pitchFamily="18" charset="0"/>
              </a:rPr>
              <a:t>Paolo</a:t>
            </a:r>
            <a:r>
              <a:rPr lang="it-IT" b="1" i="1" dirty="0">
                <a:solidFill>
                  <a:srgbClr val="002060"/>
                </a:solidFill>
                <a:latin typeface="Times New Roman" panose="02020603050405020304" pitchFamily="18" charset="0"/>
                <a:cs typeface="Times New Roman" panose="02020603050405020304" pitchFamily="18" charset="0"/>
              </a:rPr>
              <a:t>, al vederli, rese grazie a Dio e prese coraggio.</a:t>
            </a:r>
            <a:r>
              <a:rPr lang="it-IT" b="1" i="1" dirty="0" smtClean="0">
                <a:solidFill>
                  <a:srgbClr val="002060"/>
                </a:solidFill>
                <a:latin typeface="Times New Roman" panose="02020603050405020304" pitchFamily="18" charset="0"/>
                <a:cs typeface="Times New Roman" panose="02020603050405020304" pitchFamily="18" charset="0"/>
              </a:rPr>
              <a:t/>
            </a:r>
            <a:br>
              <a:rPr lang="it-IT" b="1" i="1" dirty="0" smtClean="0">
                <a:solidFill>
                  <a:srgbClr val="002060"/>
                </a:solidFill>
                <a:latin typeface="Times New Roman" panose="02020603050405020304" pitchFamily="18" charset="0"/>
                <a:cs typeface="Times New Roman" panose="02020603050405020304" pitchFamily="18" charset="0"/>
              </a:rPr>
            </a:br>
            <a:r>
              <a:rPr lang="it-IT" b="1" i="1" dirty="0" smtClean="0">
                <a:solidFill>
                  <a:srgbClr val="002060"/>
                </a:solidFill>
                <a:latin typeface="Times New Roman" panose="02020603050405020304" pitchFamily="18" charset="0"/>
                <a:cs typeface="Times New Roman" panose="02020603050405020304" pitchFamily="18" charset="0"/>
              </a:rPr>
              <a:t>Arrivati </a:t>
            </a:r>
            <a:r>
              <a:rPr lang="it-IT" b="1" i="1" dirty="0">
                <a:solidFill>
                  <a:srgbClr val="002060"/>
                </a:solidFill>
                <a:latin typeface="Times New Roman" panose="02020603050405020304" pitchFamily="18" charset="0"/>
                <a:cs typeface="Times New Roman" panose="02020603050405020304" pitchFamily="18" charset="0"/>
              </a:rPr>
              <a:t>a Roma, </a:t>
            </a:r>
            <a:r>
              <a:rPr lang="it-IT" b="1" i="1" dirty="0">
                <a:solidFill>
                  <a:srgbClr val="C00000"/>
                </a:solidFill>
                <a:latin typeface="Times New Roman" panose="02020603050405020304" pitchFamily="18" charset="0"/>
                <a:cs typeface="Times New Roman" panose="02020603050405020304" pitchFamily="18" charset="0"/>
              </a:rPr>
              <a:t>fu concesso a Paolo di abitare per conto suo </a:t>
            </a:r>
            <a:endParaRPr lang="it-IT" b="1" i="1" dirty="0" smtClean="0">
              <a:solidFill>
                <a:srgbClr val="C00000"/>
              </a:solidFill>
              <a:latin typeface="Times New Roman" panose="02020603050405020304" pitchFamily="18" charset="0"/>
              <a:cs typeface="Times New Roman" panose="02020603050405020304" pitchFamily="18" charset="0"/>
            </a:endParaRPr>
          </a:p>
          <a:p>
            <a:pPr marL="0" indent="0" algn="ctr">
              <a:buNone/>
            </a:pPr>
            <a:r>
              <a:rPr lang="it-IT" b="1" i="1" dirty="0" smtClean="0">
                <a:solidFill>
                  <a:srgbClr val="002060"/>
                </a:solidFill>
                <a:latin typeface="Times New Roman" panose="02020603050405020304" pitchFamily="18" charset="0"/>
                <a:cs typeface="Times New Roman" panose="02020603050405020304" pitchFamily="18" charset="0"/>
              </a:rPr>
              <a:t>con </a:t>
            </a:r>
            <a:r>
              <a:rPr lang="it-IT" b="1" i="1" dirty="0">
                <a:solidFill>
                  <a:srgbClr val="002060"/>
                </a:solidFill>
                <a:latin typeface="Times New Roman" panose="02020603050405020304" pitchFamily="18" charset="0"/>
                <a:cs typeface="Times New Roman" panose="02020603050405020304" pitchFamily="18" charset="0"/>
              </a:rPr>
              <a:t>un soldato di guardia.</a:t>
            </a:r>
          </a:p>
        </p:txBody>
      </p:sp>
    </p:spTree>
    <p:extLst>
      <p:ext uri="{BB962C8B-B14F-4D97-AF65-F5344CB8AC3E}">
        <p14:creationId xmlns:p14="http://schemas.microsoft.com/office/powerpoint/2010/main" val="1118922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C00000"/>
                </a:solidFill>
              </a:rPr>
              <a:t>Paolo convoca i Giudei e si difende …</a:t>
            </a:r>
            <a:endParaRPr lang="it-IT" dirty="0">
              <a:solidFill>
                <a:srgbClr val="C00000"/>
              </a:solidFill>
            </a:endParaRPr>
          </a:p>
        </p:txBody>
      </p:sp>
      <p:sp>
        <p:nvSpPr>
          <p:cNvPr id="3" name="Segnaposto contenuto 2"/>
          <p:cNvSpPr>
            <a:spLocks noGrp="1"/>
          </p:cNvSpPr>
          <p:nvPr>
            <p:ph idx="1"/>
          </p:nvPr>
        </p:nvSpPr>
        <p:spPr/>
        <p:txBody>
          <a:bodyPr/>
          <a:lstStyle/>
          <a:p>
            <a:pPr marL="0" indent="0">
              <a:buNone/>
            </a:pPr>
            <a:r>
              <a:rPr lang="it-IT" dirty="0" smtClean="0"/>
              <a:t>Ed essi replicano …</a:t>
            </a:r>
          </a:p>
          <a:p>
            <a:pPr marL="0" indent="0">
              <a:buNone/>
            </a:pPr>
            <a:endParaRPr lang="it-IT" dirty="0" smtClean="0"/>
          </a:p>
          <a:p>
            <a:pPr marL="0" indent="0" algn="ctr">
              <a:buNone/>
            </a:pPr>
            <a:r>
              <a:rPr lang="it-IT" dirty="0"/>
              <a:t>«</a:t>
            </a:r>
            <a:r>
              <a:rPr lang="it-IT" b="1" i="1" dirty="0">
                <a:solidFill>
                  <a:srgbClr val="0070C0"/>
                </a:solidFill>
                <a:latin typeface="Times New Roman" panose="02020603050405020304" pitchFamily="18" charset="0"/>
                <a:cs typeface="Times New Roman" panose="02020603050405020304" pitchFamily="18" charset="0"/>
              </a:rPr>
              <a:t>Noi non abbiamo ricevuto alcuna lettera sul tuo conto dalla Giudea né alcuno dei fratelli è venuto a riferire o a parlar male di te. </a:t>
            </a:r>
            <a:r>
              <a:rPr lang="it-IT" b="1" i="1" baseline="30000" dirty="0">
                <a:solidFill>
                  <a:srgbClr val="0070C0"/>
                </a:solidFill>
                <a:latin typeface="Times New Roman" panose="02020603050405020304" pitchFamily="18" charset="0"/>
                <a:cs typeface="Times New Roman" panose="02020603050405020304" pitchFamily="18" charset="0"/>
              </a:rPr>
              <a:t>22</a:t>
            </a:r>
            <a:r>
              <a:rPr lang="it-IT" b="1" i="1" dirty="0">
                <a:solidFill>
                  <a:srgbClr val="0070C0"/>
                </a:solidFill>
                <a:latin typeface="Times New Roman" panose="02020603050405020304" pitchFamily="18" charset="0"/>
                <a:cs typeface="Times New Roman" panose="02020603050405020304" pitchFamily="18" charset="0"/>
              </a:rPr>
              <a:t>Ci sembra bene tuttavia ascoltare da te quello che pensi: di questa setta infatti sappiamo che ovunque essa trova opposizione».</a:t>
            </a:r>
          </a:p>
        </p:txBody>
      </p:sp>
    </p:spTree>
    <p:extLst>
      <p:ext uri="{BB962C8B-B14F-4D97-AF65-F5344CB8AC3E}">
        <p14:creationId xmlns:p14="http://schemas.microsoft.com/office/powerpoint/2010/main" val="2067942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0070C0"/>
                </a:solidFill>
                <a:latin typeface="Arial Black" panose="020B0A04020102020204" pitchFamily="34" charset="0"/>
              </a:rPr>
              <a:t>Paolo … </a:t>
            </a:r>
            <a:endParaRPr lang="it-IT" dirty="0">
              <a:solidFill>
                <a:srgbClr val="0070C0"/>
              </a:solidFill>
              <a:latin typeface="Arial Black" panose="020B0A04020102020204" pitchFamily="34" charset="0"/>
            </a:endParaRPr>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a:p>
            <a:pPr marL="0" indent="0">
              <a:buNone/>
            </a:pPr>
            <a:endParaRPr lang="it-IT" dirty="0" smtClean="0"/>
          </a:p>
          <a:p>
            <a:pPr marL="0" indent="0" algn="ctr">
              <a:buNone/>
            </a:pPr>
            <a:r>
              <a:rPr lang="it-IT" sz="4800" b="1" dirty="0" smtClean="0">
                <a:solidFill>
                  <a:srgbClr val="C00000"/>
                </a:solidFill>
                <a:latin typeface="Times New Roman" panose="02020603050405020304" pitchFamily="18" charset="0"/>
                <a:cs typeface="Times New Roman" panose="02020603050405020304" pitchFamily="18" charset="0"/>
              </a:rPr>
              <a:t>… ci prova ancora con i Giudei,</a:t>
            </a:r>
          </a:p>
          <a:p>
            <a:pPr marL="0" indent="0" algn="ctr">
              <a:buNone/>
            </a:pPr>
            <a:r>
              <a:rPr lang="it-IT" sz="4800" b="1" dirty="0" smtClean="0">
                <a:solidFill>
                  <a:srgbClr val="C00000"/>
                </a:solidFill>
                <a:latin typeface="Times New Roman" panose="02020603050405020304" pitchFamily="18" charset="0"/>
                <a:cs typeface="Times New Roman" panose="02020603050405020304" pitchFamily="18" charset="0"/>
              </a:rPr>
              <a:t> ma come va a finire????</a:t>
            </a:r>
            <a:endParaRPr lang="it-IT"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291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1692" y="590844"/>
            <a:ext cx="11366696" cy="6105378"/>
          </a:xfrm>
        </p:spPr>
        <p:txBody>
          <a:bodyPr>
            <a:normAutofit fontScale="92500" lnSpcReduction="20000"/>
          </a:bodyPr>
          <a:lstStyle/>
          <a:p>
            <a:pPr marL="0" indent="0" algn="ctr">
              <a:buNone/>
            </a:pPr>
            <a:r>
              <a:rPr lang="it-IT" b="1" i="1" dirty="0">
                <a:solidFill>
                  <a:srgbClr val="002060"/>
                </a:solidFill>
                <a:latin typeface="Times New Roman" panose="02020603050405020304" pitchFamily="18" charset="0"/>
                <a:cs typeface="Times New Roman" panose="02020603050405020304" pitchFamily="18" charset="0"/>
              </a:rPr>
              <a:t>E, avendo fissato con lui un giorno, molti vennero da lui, nel suo alloggio. Dal mattino alla sera egli esponeva loro il regno di Dio, dando testimonianza, e cercava di convincerli riguardo a Gesù, partendo dalla legge di Mosè e dai </a:t>
            </a:r>
            <a:r>
              <a:rPr lang="it-IT" b="1" i="1" dirty="0" smtClean="0">
                <a:solidFill>
                  <a:srgbClr val="002060"/>
                </a:solidFill>
                <a:latin typeface="Times New Roman" panose="02020603050405020304" pitchFamily="18" charset="0"/>
                <a:cs typeface="Times New Roman" panose="02020603050405020304" pitchFamily="18" charset="0"/>
              </a:rPr>
              <a:t>Profeti. Alcuni </a:t>
            </a:r>
            <a:r>
              <a:rPr lang="it-IT" b="1" i="1" dirty="0">
                <a:solidFill>
                  <a:srgbClr val="002060"/>
                </a:solidFill>
                <a:latin typeface="Times New Roman" panose="02020603050405020304" pitchFamily="18" charset="0"/>
                <a:cs typeface="Times New Roman" panose="02020603050405020304" pitchFamily="18" charset="0"/>
              </a:rPr>
              <a:t>erano persuasi delle cose che venivano dette, altri invece non credevano. </a:t>
            </a:r>
            <a:r>
              <a:rPr lang="it-IT" b="1" i="1" dirty="0" smtClean="0">
                <a:solidFill>
                  <a:srgbClr val="002060"/>
                </a:solidFill>
                <a:latin typeface="Times New Roman" panose="02020603050405020304" pitchFamily="18" charset="0"/>
                <a:cs typeface="Times New Roman" panose="02020603050405020304" pitchFamily="18" charset="0"/>
              </a:rPr>
              <a:t>Essendo </a:t>
            </a:r>
            <a:r>
              <a:rPr lang="it-IT" b="1" i="1" dirty="0">
                <a:solidFill>
                  <a:srgbClr val="002060"/>
                </a:solidFill>
                <a:latin typeface="Times New Roman" panose="02020603050405020304" pitchFamily="18" charset="0"/>
                <a:cs typeface="Times New Roman" panose="02020603050405020304" pitchFamily="18" charset="0"/>
              </a:rPr>
              <a:t>in disaccordo fra di loro, se ne andavano via, mentre Paolo diceva quest’unica parola: «Ha detto bene lo Spirito Santo, per mezzo del profeta Isaia, ai vostri padri:</a:t>
            </a:r>
            <a:r>
              <a:rPr lang="it-IT" b="1" i="1" dirty="0" smtClean="0">
                <a:solidFill>
                  <a:srgbClr val="002060"/>
                </a:solidFill>
                <a:latin typeface="Times New Roman" panose="02020603050405020304" pitchFamily="18" charset="0"/>
                <a:cs typeface="Times New Roman" panose="02020603050405020304" pitchFamily="18" charset="0"/>
              </a:rPr>
              <a:t/>
            </a:r>
            <a:br>
              <a:rPr lang="it-IT" b="1" i="1" dirty="0" smtClean="0">
                <a:solidFill>
                  <a:srgbClr val="002060"/>
                </a:solidFill>
                <a:latin typeface="Times New Roman" panose="02020603050405020304" pitchFamily="18" charset="0"/>
                <a:cs typeface="Times New Roman" panose="02020603050405020304" pitchFamily="18" charset="0"/>
              </a:rPr>
            </a:br>
            <a:r>
              <a:rPr lang="it-IT" b="1" i="1" dirty="0" smtClean="0">
                <a:solidFill>
                  <a:srgbClr val="002060"/>
                </a:solidFill>
                <a:latin typeface="Times New Roman" panose="02020603050405020304" pitchFamily="18" charset="0"/>
                <a:cs typeface="Times New Roman" panose="02020603050405020304" pitchFamily="18" charset="0"/>
              </a:rPr>
              <a:t>Va</a:t>
            </a:r>
            <a:r>
              <a:rPr lang="it-IT" b="1" i="1" dirty="0">
                <a:solidFill>
                  <a:srgbClr val="002060"/>
                </a:solidFill>
                <a:latin typeface="Times New Roman" panose="02020603050405020304" pitchFamily="18" charset="0"/>
                <a:cs typeface="Times New Roman" panose="02020603050405020304" pitchFamily="18" charset="0"/>
              </a:rPr>
              <a:t>’ da questo popolo e di’:</a:t>
            </a:r>
            <a:r>
              <a:rPr lang="it-IT" b="1" i="1" dirty="0" smtClean="0">
                <a:solidFill>
                  <a:srgbClr val="002060"/>
                </a:solidFill>
                <a:latin typeface="Times New Roman" panose="02020603050405020304" pitchFamily="18" charset="0"/>
                <a:cs typeface="Times New Roman" panose="02020603050405020304" pitchFamily="18" charset="0"/>
              </a:rPr>
              <a:t/>
            </a:r>
            <a:br>
              <a:rPr lang="it-IT" b="1" i="1" dirty="0" smtClean="0">
                <a:solidFill>
                  <a:srgbClr val="002060"/>
                </a:solidFill>
                <a:latin typeface="Times New Roman" panose="02020603050405020304" pitchFamily="18" charset="0"/>
                <a:cs typeface="Times New Roman" panose="02020603050405020304" pitchFamily="18" charset="0"/>
              </a:rPr>
            </a:br>
            <a:r>
              <a:rPr lang="it-IT" b="1" i="1" dirty="0">
                <a:solidFill>
                  <a:srgbClr val="002060"/>
                </a:solidFill>
                <a:latin typeface="Times New Roman" panose="02020603050405020304" pitchFamily="18" charset="0"/>
                <a:cs typeface="Times New Roman" panose="02020603050405020304" pitchFamily="18" charset="0"/>
              </a:rPr>
              <a:t>Udrete, sì, ma non comprenderete;</a:t>
            </a:r>
            <a:r>
              <a:rPr lang="it-IT" b="1" i="1" dirty="0" smtClean="0">
                <a:solidFill>
                  <a:srgbClr val="002060"/>
                </a:solidFill>
                <a:latin typeface="Times New Roman" panose="02020603050405020304" pitchFamily="18" charset="0"/>
                <a:cs typeface="Times New Roman" panose="02020603050405020304" pitchFamily="18" charset="0"/>
              </a:rPr>
              <a:t/>
            </a:r>
            <a:br>
              <a:rPr lang="it-IT" b="1" i="1" dirty="0" smtClean="0">
                <a:solidFill>
                  <a:srgbClr val="002060"/>
                </a:solidFill>
                <a:latin typeface="Times New Roman" panose="02020603050405020304" pitchFamily="18" charset="0"/>
                <a:cs typeface="Times New Roman" panose="02020603050405020304" pitchFamily="18" charset="0"/>
              </a:rPr>
            </a:br>
            <a:r>
              <a:rPr lang="it-IT" b="1" i="1" dirty="0">
                <a:solidFill>
                  <a:srgbClr val="002060"/>
                </a:solidFill>
                <a:latin typeface="Times New Roman" panose="02020603050405020304" pitchFamily="18" charset="0"/>
                <a:cs typeface="Times New Roman" panose="02020603050405020304" pitchFamily="18" charset="0"/>
              </a:rPr>
              <a:t>guarderete, sì, ma non vedrete.</a:t>
            </a:r>
            <a:r>
              <a:rPr lang="it-IT" b="1" i="1" dirty="0" smtClean="0">
                <a:solidFill>
                  <a:srgbClr val="002060"/>
                </a:solidFill>
                <a:latin typeface="Times New Roman" panose="02020603050405020304" pitchFamily="18" charset="0"/>
                <a:cs typeface="Times New Roman" panose="02020603050405020304" pitchFamily="18" charset="0"/>
              </a:rPr>
              <a:t/>
            </a:r>
            <a:br>
              <a:rPr lang="it-IT" b="1" i="1" dirty="0" smtClean="0">
                <a:solidFill>
                  <a:srgbClr val="002060"/>
                </a:solidFill>
                <a:latin typeface="Times New Roman" panose="02020603050405020304" pitchFamily="18" charset="0"/>
                <a:cs typeface="Times New Roman" panose="02020603050405020304" pitchFamily="18" charset="0"/>
              </a:rPr>
            </a:br>
            <a:r>
              <a:rPr lang="it-IT" b="1" i="1" dirty="0" smtClean="0">
                <a:solidFill>
                  <a:srgbClr val="002060"/>
                </a:solidFill>
                <a:latin typeface="Times New Roman" panose="02020603050405020304" pitchFamily="18" charset="0"/>
                <a:cs typeface="Times New Roman" panose="02020603050405020304" pitchFamily="18" charset="0"/>
              </a:rPr>
              <a:t>Perché </a:t>
            </a:r>
            <a:r>
              <a:rPr lang="it-IT" b="1" i="1" dirty="0">
                <a:solidFill>
                  <a:srgbClr val="002060"/>
                </a:solidFill>
                <a:latin typeface="Times New Roman" panose="02020603050405020304" pitchFamily="18" charset="0"/>
                <a:cs typeface="Times New Roman" panose="02020603050405020304" pitchFamily="18" charset="0"/>
              </a:rPr>
              <a:t>il cuore di questo popolo è diventato insensibile,</a:t>
            </a:r>
            <a:r>
              <a:rPr lang="it-IT" b="1" i="1" dirty="0" smtClean="0">
                <a:solidFill>
                  <a:srgbClr val="002060"/>
                </a:solidFill>
                <a:latin typeface="Times New Roman" panose="02020603050405020304" pitchFamily="18" charset="0"/>
                <a:cs typeface="Times New Roman" panose="02020603050405020304" pitchFamily="18" charset="0"/>
              </a:rPr>
              <a:t/>
            </a:r>
            <a:br>
              <a:rPr lang="it-IT" b="1" i="1" dirty="0" smtClean="0">
                <a:solidFill>
                  <a:srgbClr val="002060"/>
                </a:solidFill>
                <a:latin typeface="Times New Roman" panose="02020603050405020304" pitchFamily="18" charset="0"/>
                <a:cs typeface="Times New Roman" panose="02020603050405020304" pitchFamily="18" charset="0"/>
              </a:rPr>
            </a:br>
            <a:r>
              <a:rPr lang="it-IT" b="1" i="1" dirty="0">
                <a:solidFill>
                  <a:srgbClr val="002060"/>
                </a:solidFill>
                <a:latin typeface="Times New Roman" panose="02020603050405020304" pitchFamily="18" charset="0"/>
                <a:cs typeface="Times New Roman" panose="02020603050405020304" pitchFamily="18" charset="0"/>
              </a:rPr>
              <a:t>sono diventati duri di orecchi</a:t>
            </a:r>
            <a:r>
              <a:rPr lang="it-IT" b="1" i="1" dirty="0" smtClean="0">
                <a:solidFill>
                  <a:srgbClr val="002060"/>
                </a:solidFill>
                <a:latin typeface="Times New Roman" panose="02020603050405020304" pitchFamily="18" charset="0"/>
                <a:cs typeface="Times New Roman" panose="02020603050405020304" pitchFamily="18" charset="0"/>
              </a:rPr>
              <a:t/>
            </a:r>
            <a:br>
              <a:rPr lang="it-IT" b="1" i="1" dirty="0" smtClean="0">
                <a:solidFill>
                  <a:srgbClr val="002060"/>
                </a:solidFill>
                <a:latin typeface="Times New Roman" panose="02020603050405020304" pitchFamily="18" charset="0"/>
                <a:cs typeface="Times New Roman" panose="02020603050405020304" pitchFamily="18" charset="0"/>
              </a:rPr>
            </a:br>
            <a:r>
              <a:rPr lang="it-IT" b="1" i="1" dirty="0">
                <a:solidFill>
                  <a:srgbClr val="002060"/>
                </a:solidFill>
                <a:latin typeface="Times New Roman" panose="02020603050405020304" pitchFamily="18" charset="0"/>
                <a:cs typeface="Times New Roman" panose="02020603050405020304" pitchFamily="18" charset="0"/>
              </a:rPr>
              <a:t>e hanno chiuso gli occhi,</a:t>
            </a:r>
            <a:r>
              <a:rPr lang="it-IT" b="1" i="1" dirty="0" smtClean="0">
                <a:solidFill>
                  <a:srgbClr val="002060"/>
                </a:solidFill>
                <a:latin typeface="Times New Roman" panose="02020603050405020304" pitchFamily="18" charset="0"/>
                <a:cs typeface="Times New Roman" panose="02020603050405020304" pitchFamily="18" charset="0"/>
              </a:rPr>
              <a:t/>
            </a:r>
            <a:br>
              <a:rPr lang="it-IT" b="1" i="1" dirty="0" smtClean="0">
                <a:solidFill>
                  <a:srgbClr val="002060"/>
                </a:solidFill>
                <a:latin typeface="Times New Roman" panose="02020603050405020304" pitchFamily="18" charset="0"/>
                <a:cs typeface="Times New Roman" panose="02020603050405020304" pitchFamily="18" charset="0"/>
              </a:rPr>
            </a:br>
            <a:r>
              <a:rPr lang="it-IT" b="1" i="1" dirty="0">
                <a:solidFill>
                  <a:srgbClr val="002060"/>
                </a:solidFill>
                <a:latin typeface="Times New Roman" panose="02020603050405020304" pitchFamily="18" charset="0"/>
                <a:cs typeface="Times New Roman" panose="02020603050405020304" pitchFamily="18" charset="0"/>
              </a:rPr>
              <a:t>perché non vedano con gli occhi,</a:t>
            </a:r>
            <a:r>
              <a:rPr lang="it-IT" b="1" i="1" dirty="0" smtClean="0">
                <a:solidFill>
                  <a:srgbClr val="002060"/>
                </a:solidFill>
                <a:latin typeface="Times New Roman" panose="02020603050405020304" pitchFamily="18" charset="0"/>
                <a:cs typeface="Times New Roman" panose="02020603050405020304" pitchFamily="18" charset="0"/>
              </a:rPr>
              <a:t/>
            </a:r>
            <a:br>
              <a:rPr lang="it-IT" b="1" i="1" dirty="0" smtClean="0">
                <a:solidFill>
                  <a:srgbClr val="002060"/>
                </a:solidFill>
                <a:latin typeface="Times New Roman" panose="02020603050405020304" pitchFamily="18" charset="0"/>
                <a:cs typeface="Times New Roman" panose="02020603050405020304" pitchFamily="18" charset="0"/>
              </a:rPr>
            </a:br>
            <a:r>
              <a:rPr lang="it-IT" b="1" i="1" dirty="0">
                <a:solidFill>
                  <a:srgbClr val="002060"/>
                </a:solidFill>
                <a:latin typeface="Times New Roman" panose="02020603050405020304" pitchFamily="18" charset="0"/>
                <a:cs typeface="Times New Roman" panose="02020603050405020304" pitchFamily="18" charset="0"/>
              </a:rPr>
              <a:t>non ascoltino con gli orecchi</a:t>
            </a:r>
            <a:r>
              <a:rPr lang="it-IT" b="1" i="1" dirty="0" smtClean="0">
                <a:solidFill>
                  <a:srgbClr val="002060"/>
                </a:solidFill>
                <a:latin typeface="Times New Roman" panose="02020603050405020304" pitchFamily="18" charset="0"/>
                <a:cs typeface="Times New Roman" panose="02020603050405020304" pitchFamily="18" charset="0"/>
              </a:rPr>
              <a:t/>
            </a:r>
            <a:br>
              <a:rPr lang="it-IT" b="1" i="1" dirty="0" smtClean="0">
                <a:solidFill>
                  <a:srgbClr val="002060"/>
                </a:solidFill>
                <a:latin typeface="Times New Roman" panose="02020603050405020304" pitchFamily="18" charset="0"/>
                <a:cs typeface="Times New Roman" panose="02020603050405020304" pitchFamily="18" charset="0"/>
              </a:rPr>
            </a:br>
            <a:r>
              <a:rPr lang="it-IT" b="1" i="1" dirty="0">
                <a:solidFill>
                  <a:srgbClr val="002060"/>
                </a:solidFill>
                <a:latin typeface="Times New Roman" panose="02020603050405020304" pitchFamily="18" charset="0"/>
                <a:cs typeface="Times New Roman" panose="02020603050405020304" pitchFamily="18" charset="0"/>
              </a:rPr>
              <a:t>e non comprendano con il cuore</a:t>
            </a:r>
            <a:r>
              <a:rPr lang="it-IT" b="1" i="1" dirty="0" smtClean="0">
                <a:solidFill>
                  <a:srgbClr val="002060"/>
                </a:solidFill>
                <a:latin typeface="Times New Roman" panose="02020603050405020304" pitchFamily="18" charset="0"/>
                <a:cs typeface="Times New Roman" panose="02020603050405020304" pitchFamily="18" charset="0"/>
              </a:rPr>
              <a:t/>
            </a:r>
            <a:br>
              <a:rPr lang="it-IT" b="1" i="1" dirty="0" smtClean="0">
                <a:solidFill>
                  <a:srgbClr val="002060"/>
                </a:solidFill>
                <a:latin typeface="Times New Roman" panose="02020603050405020304" pitchFamily="18" charset="0"/>
                <a:cs typeface="Times New Roman" panose="02020603050405020304" pitchFamily="18" charset="0"/>
              </a:rPr>
            </a:br>
            <a:r>
              <a:rPr lang="it-IT" b="1" i="1" dirty="0">
                <a:solidFill>
                  <a:srgbClr val="002060"/>
                </a:solidFill>
                <a:latin typeface="Times New Roman" panose="02020603050405020304" pitchFamily="18" charset="0"/>
                <a:cs typeface="Times New Roman" panose="02020603050405020304" pitchFamily="18" charset="0"/>
              </a:rPr>
              <a:t>e non si convertano, e io li guarisca!</a:t>
            </a:r>
            <a:r>
              <a:rPr lang="it-IT" b="1" i="1" dirty="0" smtClean="0">
                <a:solidFill>
                  <a:srgbClr val="002060"/>
                </a:solidFill>
                <a:latin typeface="Times New Roman" panose="02020603050405020304" pitchFamily="18" charset="0"/>
                <a:cs typeface="Times New Roman" panose="02020603050405020304" pitchFamily="18" charset="0"/>
              </a:rPr>
              <a:t/>
            </a:r>
            <a:br>
              <a:rPr lang="it-IT" b="1" i="1" dirty="0" smtClean="0">
                <a:solidFill>
                  <a:srgbClr val="002060"/>
                </a:solidFill>
                <a:latin typeface="Times New Roman" panose="02020603050405020304" pitchFamily="18" charset="0"/>
                <a:cs typeface="Times New Roman" panose="02020603050405020304" pitchFamily="18" charset="0"/>
              </a:rPr>
            </a:br>
            <a:r>
              <a:rPr lang="it-IT" b="1" i="1" dirty="0" smtClean="0">
                <a:solidFill>
                  <a:srgbClr val="002060"/>
                </a:solidFill>
                <a:latin typeface="Times New Roman" panose="02020603050405020304" pitchFamily="18" charset="0"/>
                <a:cs typeface="Times New Roman" panose="02020603050405020304" pitchFamily="18" charset="0"/>
              </a:rPr>
              <a:t>Sia </a:t>
            </a:r>
            <a:r>
              <a:rPr lang="it-IT" b="1" i="1" dirty="0">
                <a:solidFill>
                  <a:srgbClr val="002060"/>
                </a:solidFill>
                <a:latin typeface="Times New Roman" panose="02020603050405020304" pitchFamily="18" charset="0"/>
                <a:cs typeface="Times New Roman" panose="02020603050405020304" pitchFamily="18" charset="0"/>
              </a:rPr>
              <a:t>dunque noto a voi che questa salvezza di Dio fu inviata alle nazioni, ed esse ascolteranno!». </a:t>
            </a:r>
          </a:p>
        </p:txBody>
      </p:sp>
    </p:spTree>
    <p:extLst>
      <p:ext uri="{BB962C8B-B14F-4D97-AF65-F5344CB8AC3E}">
        <p14:creationId xmlns:p14="http://schemas.microsoft.com/office/powerpoint/2010/main" val="307756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002060"/>
                </a:solidFill>
              </a:rPr>
              <a:t>Quindi Paolo fino all’ultimo …</a:t>
            </a:r>
            <a:endParaRPr lang="it-IT" b="1" dirty="0">
              <a:solidFill>
                <a:srgbClr val="002060"/>
              </a:solidFill>
            </a:endParaRPr>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a:p>
            <a:pPr marL="0" indent="0">
              <a:buNone/>
            </a:pPr>
            <a:endParaRPr lang="it-IT" dirty="0" smtClean="0"/>
          </a:p>
          <a:p>
            <a:pPr marL="0" indent="0" algn="ctr">
              <a:buNone/>
            </a:pPr>
            <a:r>
              <a:rPr lang="it-IT" b="1" dirty="0" smtClean="0">
                <a:latin typeface="Times New Roman" panose="02020603050405020304" pitchFamily="18" charset="0"/>
                <a:cs typeface="Times New Roman" panose="02020603050405020304" pitchFamily="18" charset="0"/>
              </a:rPr>
              <a:t>… assolve la missione a favore dei pagani così </a:t>
            </a:r>
          </a:p>
          <a:p>
            <a:pPr marL="0" indent="0" algn="ctr">
              <a:buNone/>
            </a:pPr>
            <a:r>
              <a:rPr lang="it-IT" b="1" dirty="0" smtClean="0">
                <a:latin typeface="Times New Roman" panose="02020603050405020304" pitchFamily="18" charset="0"/>
                <a:cs typeface="Times New Roman" panose="02020603050405020304" pitchFamily="18" charset="0"/>
              </a:rPr>
              <a:t>come gli era stato chiesto da Gesù </a:t>
            </a:r>
          </a:p>
          <a:p>
            <a:pPr marL="0" indent="0" algn="ctr">
              <a:buNone/>
            </a:pPr>
            <a:r>
              <a:rPr lang="it-IT" dirty="0" smtClean="0">
                <a:latin typeface="Times New Roman" panose="02020603050405020304" pitchFamily="18" charset="0"/>
                <a:cs typeface="Times New Roman" panose="02020603050405020304" pitchFamily="18" charset="0"/>
              </a:rPr>
              <a:t>(anche se ha provato di tutto per rivolgersi ai suoi connazionali giudei …).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2517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chemeClr val="accent2">
                    <a:lumMod val="75000"/>
                  </a:schemeClr>
                </a:solidFill>
              </a:rPr>
              <a:t>Sempre Apollo …</a:t>
            </a:r>
            <a:endParaRPr lang="it-IT" dirty="0">
              <a:solidFill>
                <a:schemeClr val="accent2">
                  <a:lumMod val="75000"/>
                </a:schemeClr>
              </a:solidFill>
            </a:endParaRPr>
          </a:p>
        </p:txBody>
      </p:sp>
      <p:sp>
        <p:nvSpPr>
          <p:cNvPr id="3" name="Segnaposto contenuto 2"/>
          <p:cNvSpPr>
            <a:spLocks noGrp="1"/>
          </p:cNvSpPr>
          <p:nvPr>
            <p:ph idx="1"/>
          </p:nvPr>
        </p:nvSpPr>
        <p:spPr/>
        <p:txBody>
          <a:bodyPr>
            <a:normAutofit lnSpcReduction="10000"/>
          </a:bodyPr>
          <a:lstStyle/>
          <a:p>
            <a:pPr marL="0" indent="0" algn="ctr">
              <a:lnSpc>
                <a:spcPct val="150000"/>
              </a:lnSpc>
              <a:buNone/>
            </a:pPr>
            <a:r>
              <a:rPr lang="it-IT" b="1" dirty="0"/>
              <a:t>Insegna circa Gesù e lo fa </a:t>
            </a:r>
            <a:r>
              <a:rPr lang="it-IT" b="1" i="1" u="sng" dirty="0"/>
              <a:t>con franchezza nella sinagoga</a:t>
            </a:r>
            <a:r>
              <a:rPr lang="it-IT" b="1" i="1" dirty="0"/>
              <a:t>. </a:t>
            </a:r>
            <a:endParaRPr lang="it-IT" b="1" i="1" dirty="0" smtClean="0"/>
          </a:p>
          <a:p>
            <a:pPr marL="0" indent="0" algn="ctr">
              <a:lnSpc>
                <a:spcPct val="150000"/>
              </a:lnSpc>
              <a:buNone/>
            </a:pPr>
            <a:r>
              <a:rPr lang="it-IT" b="1" i="1" dirty="0" smtClean="0"/>
              <a:t>Tra </a:t>
            </a:r>
            <a:r>
              <a:rPr lang="it-IT" b="1" i="1" dirty="0"/>
              <a:t>gli ascoltatori ci sono </a:t>
            </a:r>
            <a:r>
              <a:rPr lang="it-IT" b="1" i="1" dirty="0">
                <a:solidFill>
                  <a:srgbClr val="C00000"/>
                </a:solidFill>
              </a:rPr>
              <a:t>Aquila e Priscilla </a:t>
            </a:r>
            <a:r>
              <a:rPr lang="it-IT" b="1" dirty="0" smtClean="0"/>
              <a:t>che, </a:t>
            </a:r>
            <a:r>
              <a:rPr lang="it-IT" b="1" dirty="0"/>
              <a:t>preso Apollo in disparte, lo istruiscono più accuratamente</a:t>
            </a:r>
            <a:r>
              <a:rPr lang="it-IT" b="1" dirty="0" smtClean="0"/>
              <a:t>.</a:t>
            </a:r>
          </a:p>
          <a:p>
            <a:pPr marL="0" indent="0" algn="ctr">
              <a:lnSpc>
                <a:spcPct val="150000"/>
              </a:lnSpc>
              <a:buNone/>
            </a:pPr>
            <a:r>
              <a:rPr lang="it-IT" b="1" dirty="0" smtClean="0"/>
              <a:t> </a:t>
            </a:r>
            <a:r>
              <a:rPr lang="it-IT" b="1" dirty="0"/>
              <a:t>Poi </a:t>
            </a:r>
            <a:r>
              <a:rPr lang="it-IT" b="1" dirty="0" smtClean="0"/>
              <a:t>Apollo </a:t>
            </a:r>
            <a:r>
              <a:rPr lang="it-IT" b="1" dirty="0"/>
              <a:t>va in Acaia dove </a:t>
            </a:r>
            <a:r>
              <a:rPr lang="it-IT" b="1" i="1" u="sng" dirty="0"/>
              <a:t>confutava vigorosamente i Giudei</a:t>
            </a:r>
            <a:r>
              <a:rPr lang="it-IT" b="1" i="1" dirty="0"/>
              <a:t>, </a:t>
            </a:r>
            <a:r>
              <a:rPr lang="it-IT" sz="3600" b="1" i="1" dirty="0">
                <a:solidFill>
                  <a:srgbClr val="002060"/>
                </a:solidFill>
                <a:latin typeface="Times New Roman" panose="02020603050405020304" pitchFamily="18" charset="0"/>
                <a:cs typeface="Times New Roman" panose="02020603050405020304" pitchFamily="18" charset="0"/>
              </a:rPr>
              <a:t>dimostrando pubblicamente attraverso le Scritture che Gesù è il Cristo</a:t>
            </a:r>
            <a:r>
              <a:rPr lang="it-IT" b="1" i="1" dirty="0"/>
              <a:t>. </a:t>
            </a:r>
            <a:endParaRPr lang="it-IT" b="1" dirty="0"/>
          </a:p>
        </p:txBody>
      </p:sp>
    </p:spTree>
    <p:extLst>
      <p:ext uri="{BB962C8B-B14F-4D97-AF65-F5344CB8AC3E}">
        <p14:creationId xmlns:p14="http://schemas.microsoft.com/office/powerpoint/2010/main" val="2423454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002060"/>
                </a:solidFill>
              </a:rPr>
              <a:t>Seppur agli arresti domiciliari …</a:t>
            </a:r>
            <a:endParaRPr lang="it-IT" b="1" dirty="0">
              <a:solidFill>
                <a:srgbClr val="002060"/>
              </a:solidFill>
            </a:endParaRPr>
          </a:p>
        </p:txBody>
      </p:sp>
      <p:sp>
        <p:nvSpPr>
          <p:cNvPr id="3" name="Segnaposto contenuto 2"/>
          <p:cNvSpPr>
            <a:spLocks noGrp="1"/>
          </p:cNvSpPr>
          <p:nvPr>
            <p:ph idx="1"/>
          </p:nvPr>
        </p:nvSpPr>
        <p:spPr/>
        <p:txBody>
          <a:bodyPr/>
          <a:lstStyle/>
          <a:p>
            <a:pPr marL="0" indent="0" algn="ctr">
              <a:lnSpc>
                <a:spcPct val="150000"/>
              </a:lnSpc>
              <a:buNone/>
            </a:pPr>
            <a:r>
              <a:rPr lang="it-IT" b="1" dirty="0" smtClean="0">
                <a:solidFill>
                  <a:srgbClr val="002060"/>
                </a:solidFill>
                <a:latin typeface="Times New Roman" panose="02020603050405020304" pitchFamily="18" charset="0"/>
                <a:cs typeface="Times New Roman" panose="02020603050405020304" pitchFamily="18" charset="0"/>
              </a:rPr>
              <a:t>… la Parola del Signore viene annunciata …</a:t>
            </a:r>
          </a:p>
          <a:p>
            <a:pPr marL="0" indent="0" algn="ctr">
              <a:lnSpc>
                <a:spcPct val="150000"/>
              </a:lnSpc>
              <a:buNone/>
            </a:pPr>
            <a:r>
              <a:rPr lang="it-IT" b="1" i="1" dirty="0" smtClean="0">
                <a:solidFill>
                  <a:srgbClr val="002060"/>
                </a:solidFill>
                <a:latin typeface="Times New Roman" panose="02020603050405020304" pitchFamily="18" charset="0"/>
                <a:cs typeface="Times New Roman" panose="02020603050405020304" pitchFamily="18" charset="0"/>
              </a:rPr>
              <a:t>Paolo </a:t>
            </a:r>
            <a:r>
              <a:rPr lang="it-IT" b="1" i="1" dirty="0">
                <a:solidFill>
                  <a:srgbClr val="002060"/>
                </a:solidFill>
                <a:latin typeface="Times New Roman" panose="02020603050405020304" pitchFamily="18" charset="0"/>
                <a:cs typeface="Times New Roman" panose="02020603050405020304" pitchFamily="18" charset="0"/>
              </a:rPr>
              <a:t>trascorse due anni interi nella casa che aveva preso in affitto e accoglieva tutti quelli che venivano da lui, </a:t>
            </a:r>
            <a:r>
              <a:rPr lang="it-IT" b="1" i="1" dirty="0" smtClean="0">
                <a:solidFill>
                  <a:srgbClr val="002060"/>
                </a:solidFill>
                <a:latin typeface="Times New Roman" panose="02020603050405020304" pitchFamily="18" charset="0"/>
                <a:cs typeface="Times New Roman" panose="02020603050405020304" pitchFamily="18" charset="0"/>
              </a:rPr>
              <a:t>annunciando </a:t>
            </a:r>
            <a:r>
              <a:rPr lang="it-IT" b="1" i="1" dirty="0">
                <a:solidFill>
                  <a:srgbClr val="002060"/>
                </a:solidFill>
                <a:latin typeface="Times New Roman" panose="02020603050405020304" pitchFamily="18" charset="0"/>
                <a:cs typeface="Times New Roman" panose="02020603050405020304" pitchFamily="18" charset="0"/>
              </a:rPr>
              <a:t>il regno di Dio e insegnando le cose riguardanti il Signore Gesù Cristo, con tutta franchezza e senza impedimento.</a:t>
            </a:r>
          </a:p>
          <a:p>
            <a:pPr marL="0" indent="0" algn="ctr">
              <a:lnSpc>
                <a:spcPct val="150000"/>
              </a:lnSpc>
              <a:buNone/>
            </a:pPr>
            <a:endParaRPr lang="it-IT"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562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C00000"/>
                </a:solidFill>
              </a:rPr>
              <a:t>L’annuncio del Vangelo …</a:t>
            </a:r>
            <a:endParaRPr lang="it-IT" b="1" dirty="0">
              <a:solidFill>
                <a:srgbClr val="C00000"/>
              </a:solidFill>
            </a:endParaRPr>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a:p>
            <a:pPr marL="0" indent="0" algn="ctr">
              <a:buNone/>
            </a:pPr>
            <a:r>
              <a:rPr lang="it-IT" dirty="0" smtClean="0"/>
              <a:t>… da ora in poi non si ferma più … nemmeno durante le persecuzioni …</a:t>
            </a:r>
            <a:endParaRPr lang="it-IT" dirty="0"/>
          </a:p>
        </p:txBody>
      </p:sp>
    </p:spTree>
    <p:extLst>
      <p:ext uri="{BB962C8B-B14F-4D97-AF65-F5344CB8AC3E}">
        <p14:creationId xmlns:p14="http://schemas.microsoft.com/office/powerpoint/2010/main" val="277967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00B0F0"/>
                </a:solidFill>
              </a:rPr>
              <a:t>E tu?</a:t>
            </a:r>
            <a:endParaRPr lang="it-IT" b="1" dirty="0">
              <a:solidFill>
                <a:srgbClr val="00B0F0"/>
              </a:solidFill>
            </a:endParaRPr>
          </a:p>
        </p:txBody>
      </p:sp>
      <p:sp>
        <p:nvSpPr>
          <p:cNvPr id="3" name="Segnaposto contenuto 2"/>
          <p:cNvSpPr>
            <a:spLocks noGrp="1"/>
          </p:cNvSpPr>
          <p:nvPr>
            <p:ph idx="1"/>
          </p:nvPr>
        </p:nvSpPr>
        <p:spPr/>
        <p:txBody>
          <a:bodyPr/>
          <a:lstStyle/>
          <a:p>
            <a:r>
              <a:rPr lang="it-IT" b="1" dirty="0" smtClean="0">
                <a:solidFill>
                  <a:srgbClr val="002060"/>
                </a:solidFill>
                <a:latin typeface="Times New Roman" panose="02020603050405020304" pitchFamily="18" charset="0"/>
                <a:cs typeface="Times New Roman" panose="02020603050405020304" pitchFamily="18" charset="0"/>
              </a:rPr>
              <a:t>Quale messaggio ti porti via </a:t>
            </a:r>
            <a:r>
              <a:rPr lang="it-IT" dirty="0" smtClean="0">
                <a:solidFill>
                  <a:srgbClr val="002060"/>
                </a:solidFill>
                <a:latin typeface="Times New Roman" panose="02020603050405020304" pitchFamily="18" charset="0"/>
                <a:cs typeface="Times New Roman" panose="02020603050405020304" pitchFamily="18" charset="0"/>
              </a:rPr>
              <a:t>(per la tua vita) </a:t>
            </a:r>
            <a:r>
              <a:rPr lang="it-IT" b="1" dirty="0" smtClean="0">
                <a:solidFill>
                  <a:srgbClr val="002060"/>
                </a:solidFill>
                <a:latin typeface="Times New Roman" panose="02020603050405020304" pitchFamily="18" charset="0"/>
                <a:cs typeface="Times New Roman" panose="02020603050405020304" pitchFamily="18" charset="0"/>
              </a:rPr>
              <a:t>da questi 5 incontri sugli Atti degli Apostoli?</a:t>
            </a:r>
          </a:p>
          <a:p>
            <a:r>
              <a:rPr lang="it-IT" b="1" dirty="0" smtClean="0">
                <a:solidFill>
                  <a:srgbClr val="002060"/>
                </a:solidFill>
                <a:latin typeface="Times New Roman" panose="02020603050405020304" pitchFamily="18" charset="0"/>
                <a:cs typeface="Times New Roman" panose="02020603050405020304" pitchFamily="18" charset="0"/>
              </a:rPr>
              <a:t>Quale messaggio puoi portare e a chi … sempre relativamente a questi 5 incontri?</a:t>
            </a:r>
          </a:p>
          <a:p>
            <a:r>
              <a:rPr lang="it-IT" b="1" dirty="0" smtClean="0">
                <a:solidFill>
                  <a:srgbClr val="002060"/>
                </a:solidFill>
                <a:latin typeface="Times New Roman" panose="02020603050405020304" pitchFamily="18" charset="0"/>
                <a:cs typeface="Times New Roman" panose="02020603050405020304" pitchFamily="18" charset="0"/>
              </a:rPr>
              <a:t>Ti hanno favorito un maggior slancio missionario?</a:t>
            </a:r>
          </a:p>
          <a:p>
            <a:r>
              <a:rPr lang="it-IT" b="1" dirty="0" smtClean="0">
                <a:solidFill>
                  <a:srgbClr val="002060"/>
                </a:solidFill>
                <a:latin typeface="Times New Roman" panose="02020603050405020304" pitchFamily="18" charset="0"/>
                <a:cs typeface="Times New Roman" panose="02020603050405020304" pitchFamily="18" charset="0"/>
              </a:rPr>
              <a:t>Quali strategie puoi applicare nel tuo ambiente perché quanti ti riguardano siano evangelizzati? </a:t>
            </a:r>
            <a:endParaRPr lang="it-IT" b="1" dirty="0">
              <a:solidFill>
                <a:srgbClr val="002060"/>
              </a:solidFill>
              <a:latin typeface="Times New Roman" panose="02020603050405020304" pitchFamily="18" charset="0"/>
              <a:cs typeface="Times New Roman" panose="02020603050405020304" pitchFamily="18" charset="0"/>
            </a:endParaRPr>
          </a:p>
          <a:p>
            <a:r>
              <a:rPr lang="it-IT" b="1" dirty="0" smtClean="0">
                <a:solidFill>
                  <a:srgbClr val="002060"/>
                </a:solidFill>
                <a:latin typeface="Times New Roman" panose="02020603050405020304" pitchFamily="18" charset="0"/>
                <a:cs typeface="Times New Roman" panose="02020603050405020304" pitchFamily="18" charset="0"/>
              </a:rPr>
              <a:t>Anche tu, come Paolo, insisti a rivolgerti a quanti ti prefiggi di ‘evangelizzare’, mentre il Signore ti richiede per altri? Chi sono?</a:t>
            </a:r>
            <a:endParaRPr lang="it-IT"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207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0070C0"/>
                </a:solidFill>
                <a:latin typeface="Times New Roman" panose="02020603050405020304" pitchFamily="18" charset="0"/>
                <a:cs typeface="Times New Roman" panose="02020603050405020304" pitchFamily="18" charset="0"/>
              </a:rPr>
              <a:t>Ci lasciamo con un ‘augurio’ …</a:t>
            </a:r>
            <a:endParaRPr lang="it-IT" b="1" dirty="0">
              <a:solidFill>
                <a:srgbClr val="0070C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a:p>
            <a:pPr marL="0" indent="0" algn="ctr">
              <a:buNone/>
            </a:pPr>
            <a:r>
              <a:rPr lang="it-IT" sz="3600" b="1" dirty="0" smtClean="0">
                <a:solidFill>
                  <a:srgbClr val="002060"/>
                </a:solidFill>
              </a:rPr>
              <a:t>… ma leggi l’intero cap. 11 della Lettera ai Romani e scopri il ‘segreto’ …</a:t>
            </a:r>
          </a:p>
          <a:p>
            <a:pPr marL="0" indent="0" algn="ctr">
              <a:buNone/>
            </a:pPr>
            <a:endParaRPr lang="it-IT" sz="3600" b="1" dirty="0">
              <a:solidFill>
                <a:srgbClr val="002060"/>
              </a:solidFill>
            </a:endParaRPr>
          </a:p>
          <a:p>
            <a:pPr marL="0" indent="0" algn="ctr">
              <a:buNone/>
            </a:pPr>
            <a:r>
              <a:rPr lang="it-IT" sz="3600" b="1" dirty="0" smtClean="0">
                <a:solidFill>
                  <a:srgbClr val="C00000"/>
                </a:solidFill>
              </a:rPr>
              <a:t>E l’augurio è questo …</a:t>
            </a:r>
            <a:endParaRPr lang="it-IT" sz="3600" b="1" dirty="0">
              <a:solidFill>
                <a:srgbClr val="C00000"/>
              </a:solidFill>
            </a:endParaRPr>
          </a:p>
        </p:txBody>
      </p:sp>
    </p:spTree>
    <p:extLst>
      <p:ext uri="{BB962C8B-B14F-4D97-AF65-F5344CB8AC3E}">
        <p14:creationId xmlns:p14="http://schemas.microsoft.com/office/powerpoint/2010/main" val="31982647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838200" y="759654"/>
            <a:ext cx="10515600" cy="5725551"/>
          </a:xfrm>
        </p:spPr>
        <p:txBody>
          <a:bodyPr>
            <a:noAutofit/>
          </a:bodyPr>
          <a:lstStyle/>
          <a:p>
            <a:pPr marL="0" indent="0" algn="ctr">
              <a:buNone/>
            </a:pPr>
            <a:endParaRPr lang="it-IT" sz="3600" b="1" i="1" smtClean="0">
              <a:solidFill>
                <a:srgbClr val="002060"/>
              </a:solidFill>
              <a:effectLst/>
              <a:latin typeface="Times New Roman" panose="02020603050405020304" pitchFamily="18" charset="0"/>
              <a:cs typeface="Times New Roman" panose="02020603050405020304" pitchFamily="18" charset="0"/>
            </a:endParaRPr>
          </a:p>
          <a:p>
            <a:pPr marL="0" indent="0" algn="ctr">
              <a:buNone/>
            </a:pPr>
            <a:r>
              <a:rPr lang="it-IT" sz="3600" b="1" i="1" smtClean="0">
                <a:solidFill>
                  <a:srgbClr val="002060"/>
                </a:solidFill>
                <a:effectLst/>
                <a:latin typeface="Times New Roman" panose="02020603050405020304" pitchFamily="18" charset="0"/>
                <a:cs typeface="Times New Roman" panose="02020603050405020304" pitchFamily="18" charset="0"/>
              </a:rPr>
              <a:t>O </a:t>
            </a:r>
            <a:r>
              <a:rPr lang="it-IT" sz="3600" b="1" i="1" dirty="0" smtClean="0">
                <a:solidFill>
                  <a:srgbClr val="002060"/>
                </a:solidFill>
                <a:effectLst/>
                <a:latin typeface="Times New Roman" panose="02020603050405020304" pitchFamily="18" charset="0"/>
                <a:cs typeface="Times New Roman" panose="02020603050405020304" pitchFamily="18" charset="0"/>
              </a:rPr>
              <a:t>profondità della ricchezza, della sapienza e della conoscenza di Dio! Quanto insondabili sono i suoi giudizi e inaccessibili le sue vie! Infatti,</a:t>
            </a:r>
            <a:r>
              <a:rPr lang="it-IT" sz="3600" b="1" i="1" dirty="0" smtClean="0">
                <a:solidFill>
                  <a:srgbClr val="002060"/>
                </a:solidFill>
                <a:latin typeface="Times New Roman" panose="02020603050405020304" pitchFamily="18" charset="0"/>
                <a:cs typeface="Times New Roman" panose="02020603050405020304" pitchFamily="18" charset="0"/>
              </a:rPr>
              <a:t/>
            </a:r>
            <a:br>
              <a:rPr lang="it-IT" sz="3600" b="1" i="1" dirty="0" smtClean="0">
                <a:solidFill>
                  <a:srgbClr val="002060"/>
                </a:solidFill>
                <a:latin typeface="Times New Roman" panose="02020603050405020304" pitchFamily="18" charset="0"/>
                <a:cs typeface="Times New Roman" panose="02020603050405020304" pitchFamily="18" charset="0"/>
              </a:rPr>
            </a:br>
            <a:r>
              <a:rPr lang="it-IT" sz="3600" b="1" i="1" dirty="0" smtClean="0">
                <a:solidFill>
                  <a:srgbClr val="002060"/>
                </a:solidFill>
                <a:effectLst/>
                <a:latin typeface="Times New Roman" panose="02020603050405020304" pitchFamily="18" charset="0"/>
                <a:cs typeface="Times New Roman" panose="02020603050405020304" pitchFamily="18" charset="0"/>
              </a:rPr>
              <a:t>chi mai ha conosciuto il pensiero del Signore?</a:t>
            </a:r>
            <a:r>
              <a:rPr lang="it-IT" sz="3600" b="1" i="1" dirty="0" smtClean="0">
                <a:solidFill>
                  <a:srgbClr val="002060"/>
                </a:solidFill>
                <a:latin typeface="Times New Roman" panose="02020603050405020304" pitchFamily="18" charset="0"/>
                <a:cs typeface="Times New Roman" panose="02020603050405020304" pitchFamily="18" charset="0"/>
              </a:rPr>
              <a:t/>
            </a:r>
            <a:br>
              <a:rPr lang="it-IT" sz="3600" b="1" i="1" dirty="0" smtClean="0">
                <a:solidFill>
                  <a:srgbClr val="002060"/>
                </a:solidFill>
                <a:latin typeface="Times New Roman" panose="02020603050405020304" pitchFamily="18" charset="0"/>
                <a:cs typeface="Times New Roman" panose="02020603050405020304" pitchFamily="18" charset="0"/>
              </a:rPr>
            </a:br>
            <a:r>
              <a:rPr lang="it-IT" sz="3600" b="1" i="1" dirty="0" smtClean="0">
                <a:solidFill>
                  <a:srgbClr val="002060"/>
                </a:solidFill>
                <a:effectLst/>
                <a:latin typeface="Times New Roman" panose="02020603050405020304" pitchFamily="18" charset="0"/>
                <a:cs typeface="Times New Roman" panose="02020603050405020304" pitchFamily="18" charset="0"/>
              </a:rPr>
              <a:t>O chi mai è stato suo consigliere?</a:t>
            </a:r>
            <a:r>
              <a:rPr lang="it-IT" sz="3600" b="1" i="1" dirty="0" smtClean="0">
                <a:solidFill>
                  <a:srgbClr val="002060"/>
                </a:solidFill>
                <a:latin typeface="Times New Roman" panose="02020603050405020304" pitchFamily="18" charset="0"/>
                <a:cs typeface="Times New Roman" panose="02020603050405020304" pitchFamily="18" charset="0"/>
              </a:rPr>
              <a:t/>
            </a:r>
            <a:br>
              <a:rPr lang="it-IT" sz="3600" b="1" i="1" dirty="0" smtClean="0">
                <a:solidFill>
                  <a:srgbClr val="002060"/>
                </a:solidFill>
                <a:latin typeface="Times New Roman" panose="02020603050405020304" pitchFamily="18" charset="0"/>
                <a:cs typeface="Times New Roman" panose="02020603050405020304" pitchFamily="18" charset="0"/>
              </a:rPr>
            </a:br>
            <a:r>
              <a:rPr lang="it-IT" sz="3600" b="1" i="1" dirty="0" smtClean="0">
                <a:solidFill>
                  <a:srgbClr val="002060"/>
                </a:solidFill>
                <a:effectLst/>
                <a:latin typeface="Times New Roman" panose="02020603050405020304" pitchFamily="18" charset="0"/>
                <a:cs typeface="Times New Roman" panose="02020603050405020304" pitchFamily="18" charset="0"/>
              </a:rPr>
              <a:t>O chi gli ha dato qualcosa per primo</a:t>
            </a:r>
            <a:r>
              <a:rPr lang="it-IT" sz="3600" b="1" i="1" dirty="0" smtClean="0">
                <a:solidFill>
                  <a:srgbClr val="002060"/>
                </a:solidFill>
                <a:latin typeface="Times New Roman" panose="02020603050405020304" pitchFamily="18" charset="0"/>
                <a:cs typeface="Times New Roman" panose="02020603050405020304" pitchFamily="18" charset="0"/>
              </a:rPr>
              <a:t/>
            </a:r>
            <a:br>
              <a:rPr lang="it-IT" sz="3600" b="1" i="1" dirty="0" smtClean="0">
                <a:solidFill>
                  <a:srgbClr val="002060"/>
                </a:solidFill>
                <a:latin typeface="Times New Roman" panose="02020603050405020304" pitchFamily="18" charset="0"/>
                <a:cs typeface="Times New Roman" panose="02020603050405020304" pitchFamily="18" charset="0"/>
              </a:rPr>
            </a:br>
            <a:r>
              <a:rPr lang="it-IT" sz="3600" b="1" i="1" dirty="0" smtClean="0">
                <a:solidFill>
                  <a:srgbClr val="002060"/>
                </a:solidFill>
                <a:effectLst/>
                <a:latin typeface="Times New Roman" panose="02020603050405020304" pitchFamily="18" charset="0"/>
                <a:cs typeface="Times New Roman" panose="02020603050405020304" pitchFamily="18" charset="0"/>
              </a:rPr>
              <a:t>tanto da riceverne il contraccambio?</a:t>
            </a:r>
            <a:r>
              <a:rPr lang="it-IT" sz="3600" b="1" i="1" dirty="0" smtClean="0">
                <a:solidFill>
                  <a:srgbClr val="002060"/>
                </a:solidFill>
                <a:latin typeface="Times New Roman" panose="02020603050405020304" pitchFamily="18" charset="0"/>
                <a:cs typeface="Times New Roman" panose="02020603050405020304" pitchFamily="18" charset="0"/>
              </a:rPr>
              <a:t/>
            </a:r>
            <a:br>
              <a:rPr lang="it-IT" sz="3600" b="1" i="1" dirty="0" smtClean="0">
                <a:solidFill>
                  <a:srgbClr val="002060"/>
                </a:solidFill>
                <a:latin typeface="Times New Roman" panose="02020603050405020304" pitchFamily="18" charset="0"/>
                <a:cs typeface="Times New Roman" panose="02020603050405020304" pitchFamily="18" charset="0"/>
              </a:rPr>
            </a:br>
            <a:r>
              <a:rPr lang="it-IT" sz="3600" b="1" i="1" dirty="0" smtClean="0">
                <a:solidFill>
                  <a:srgbClr val="002060"/>
                </a:solidFill>
                <a:effectLst/>
                <a:latin typeface="Times New Roman" panose="02020603050405020304" pitchFamily="18" charset="0"/>
                <a:cs typeface="Times New Roman" panose="02020603050405020304" pitchFamily="18" charset="0"/>
              </a:rPr>
              <a:t>Poiché da lui, per mezzo di lui e per lui sono tutte le cose. A lui la gloria nei secoli. Amen.</a:t>
            </a:r>
            <a:endParaRPr lang="it-IT" sz="36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290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a:p>
            <a:pPr marL="0" indent="0" algn="ctr">
              <a:buNone/>
            </a:pPr>
            <a:r>
              <a:rPr lang="it-IT" sz="4000" b="1" dirty="0" smtClean="0"/>
              <a:t>Dopo questo si narra che Apollo è a Corinto</a:t>
            </a:r>
            <a:endParaRPr lang="it-IT" sz="4000" b="1" dirty="0"/>
          </a:p>
        </p:txBody>
      </p:sp>
    </p:spTree>
    <p:extLst>
      <p:ext uri="{BB962C8B-B14F-4D97-AF65-F5344CB8AC3E}">
        <p14:creationId xmlns:p14="http://schemas.microsoft.com/office/powerpoint/2010/main" val="73927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00B050"/>
                </a:solidFill>
                <a:latin typeface="Arial Black" panose="020B0A04020102020204" pitchFamily="34" charset="0"/>
              </a:rPr>
              <a:t>Paolo ad Efeso</a:t>
            </a:r>
            <a:endParaRPr lang="it-IT" b="1" dirty="0">
              <a:solidFill>
                <a:srgbClr val="00B050"/>
              </a:solidFill>
              <a:latin typeface="Arial Black" panose="020B0A04020102020204" pitchFamily="34" charset="0"/>
            </a:endParaRPr>
          </a:p>
        </p:txBody>
      </p:sp>
      <p:sp>
        <p:nvSpPr>
          <p:cNvPr id="3" name="Segnaposto contenuto 2"/>
          <p:cNvSpPr>
            <a:spLocks noGrp="1"/>
          </p:cNvSpPr>
          <p:nvPr>
            <p:ph idx="1"/>
          </p:nvPr>
        </p:nvSpPr>
        <p:spPr/>
        <p:txBody>
          <a:bodyPr/>
          <a:lstStyle/>
          <a:p>
            <a:pPr marL="0" indent="0" algn="ctr">
              <a:buNone/>
            </a:pPr>
            <a:r>
              <a:rPr lang="it-IT" dirty="0" smtClean="0"/>
              <a:t>… anche qui ci </a:t>
            </a:r>
            <a:r>
              <a:rPr lang="it-IT" dirty="0"/>
              <a:t>sono anche dei credenti che risultano essere stati battezzati da Giovanni, ma non sanno cosa sia lo Spirito Santo. </a:t>
            </a:r>
            <a:endParaRPr lang="it-IT" dirty="0" smtClean="0"/>
          </a:p>
          <a:p>
            <a:pPr marL="0" indent="0" algn="ctr">
              <a:buNone/>
            </a:pPr>
            <a:r>
              <a:rPr lang="it-IT" dirty="0" smtClean="0"/>
              <a:t>Paolo </a:t>
            </a:r>
            <a:r>
              <a:rPr lang="it-IT" dirty="0"/>
              <a:t>li istruisce, li battezza nel nome di Gesù, impone loro le mani e </a:t>
            </a:r>
            <a:r>
              <a:rPr lang="it-IT" b="1" i="1" dirty="0">
                <a:solidFill>
                  <a:srgbClr val="002060"/>
                </a:solidFill>
                <a:latin typeface="Times New Roman" panose="02020603050405020304" pitchFamily="18" charset="0"/>
                <a:cs typeface="Times New Roman" panose="02020603050405020304" pitchFamily="18" charset="0"/>
              </a:rPr>
              <a:t>discese su di loro lo Spirito Santo e si misero a parlare in lingue e a profetare</a:t>
            </a:r>
            <a:r>
              <a:rPr lang="it-IT" i="1" dirty="0"/>
              <a:t>. </a:t>
            </a:r>
            <a:r>
              <a:rPr lang="it-IT" dirty="0"/>
              <a:t> </a:t>
            </a:r>
            <a:endParaRPr lang="it-IT" dirty="0" smtClean="0"/>
          </a:p>
          <a:p>
            <a:pPr marL="0" indent="0" algn="ctr">
              <a:buNone/>
            </a:pPr>
            <a:endParaRPr lang="it-IT" b="1" dirty="0" smtClean="0"/>
          </a:p>
          <a:p>
            <a:pPr marL="0" indent="0" algn="ctr">
              <a:buNone/>
            </a:pPr>
            <a:r>
              <a:rPr lang="it-IT" b="1" dirty="0" smtClean="0"/>
              <a:t>Quindi </a:t>
            </a:r>
            <a:r>
              <a:rPr lang="it-IT" b="1" dirty="0"/>
              <a:t>due situazioni di credenti </a:t>
            </a:r>
            <a:r>
              <a:rPr lang="it-IT" b="1" dirty="0" smtClean="0"/>
              <a:t>che hanno ricevuto </a:t>
            </a:r>
            <a:r>
              <a:rPr lang="it-IT" b="1" dirty="0"/>
              <a:t>il </a:t>
            </a:r>
            <a:r>
              <a:rPr lang="it-IT" b="1" dirty="0" smtClean="0"/>
              <a:t>Battesimo </a:t>
            </a:r>
            <a:r>
              <a:rPr lang="it-IT" b="1" dirty="0"/>
              <a:t>del ‘Battista’ </a:t>
            </a:r>
            <a:r>
              <a:rPr lang="it-IT" b="1" dirty="0" smtClean="0"/>
              <a:t>poi, almeno nel caso di quest’ultimi, </a:t>
            </a:r>
          </a:p>
          <a:p>
            <a:pPr marL="0" indent="0" algn="ctr">
              <a:buNone/>
            </a:pPr>
            <a:r>
              <a:rPr lang="it-IT" b="1" dirty="0" smtClean="0"/>
              <a:t>‘nuovo’ Battesimo  </a:t>
            </a:r>
            <a:r>
              <a:rPr lang="it-IT" b="1" dirty="0"/>
              <a:t>in Cristo</a:t>
            </a:r>
          </a:p>
        </p:txBody>
      </p:sp>
    </p:spTree>
    <p:extLst>
      <p:ext uri="{BB962C8B-B14F-4D97-AF65-F5344CB8AC3E}">
        <p14:creationId xmlns:p14="http://schemas.microsoft.com/office/powerpoint/2010/main" val="5662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100" name="Picture 4" descr="Ephesus3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3566" y="1894114"/>
            <a:ext cx="7119257" cy="425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940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124" name="Picture 4" descr="Risultati immagini per efeso al tempo di san paolo"/>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1377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1626</Words>
  <Application>Microsoft Office PowerPoint</Application>
  <PresentationFormat>Widescreen</PresentationFormat>
  <Paragraphs>207</Paragraphs>
  <Slides>54</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54</vt:i4>
      </vt:variant>
    </vt:vector>
  </HeadingPairs>
  <TitlesOfParts>
    <vt:vector size="63" baseType="lpstr">
      <vt:lpstr>Agency FB</vt:lpstr>
      <vt:lpstr>Algerian</vt:lpstr>
      <vt:lpstr>Arial</vt:lpstr>
      <vt:lpstr>Arial Black</vt:lpstr>
      <vt:lpstr>Bahnschrift SemiBold Condensed</vt:lpstr>
      <vt:lpstr>Calibri</vt:lpstr>
      <vt:lpstr>Calibri Light</vt:lpstr>
      <vt:lpstr>Times New Roman</vt:lpstr>
      <vt:lpstr>Tema di Office</vt:lpstr>
      <vt:lpstr>Paolo verso la capitale del paganesimo</vt:lpstr>
      <vt:lpstr>terzo viaggio </vt:lpstr>
      <vt:lpstr>Tappe ed episodi iniziali</vt:lpstr>
      <vt:lpstr>Presentazione standard di PowerPoint</vt:lpstr>
      <vt:lpstr>Sempre Apollo …</vt:lpstr>
      <vt:lpstr>Presentazione standard di PowerPoint</vt:lpstr>
      <vt:lpstr>Paolo ad Efeso</vt:lpstr>
      <vt:lpstr>Presentazione standard di PowerPoint</vt:lpstr>
      <vt:lpstr>Presentazione standard di PowerPoint</vt:lpstr>
      <vt:lpstr>Presentazione standard di PowerPoint</vt:lpstr>
      <vt:lpstr>Efeso</vt:lpstr>
      <vt:lpstr>Soggiorna per circa 3 anni in Efeso 20,31 …</vt:lpstr>
      <vt:lpstr>Ad Efeso …</vt:lpstr>
      <vt:lpstr>Concorrenza? </vt:lpstr>
      <vt:lpstr>Presentazione standard di PowerPoint</vt:lpstr>
      <vt:lpstr>Seguito …</vt:lpstr>
      <vt:lpstr>Presentazione standard di PowerPoint</vt:lpstr>
      <vt:lpstr>Un altro caso …</vt:lpstr>
      <vt:lpstr>Demetrio  orafo e fabbricatore dei tempietti di Artemide …</vt:lpstr>
      <vt:lpstr>Artemide </vt:lpstr>
      <vt:lpstr>Presentazione standard di PowerPoint</vt:lpstr>
      <vt:lpstr>Il tempio di Artemide …</vt:lpstr>
      <vt:lpstr>La dèa Artemide in Efeso</vt:lpstr>
      <vt:lpstr>Presentazione standard di PowerPoint</vt:lpstr>
      <vt:lpstr>Presentazione standard di PowerPoint</vt:lpstr>
      <vt:lpstr>Tornando a Paolo …</vt:lpstr>
      <vt:lpstr>Poi ulteriori viaggi di Paolo</vt:lpstr>
      <vt:lpstr>A Troade …</vt:lpstr>
      <vt:lpstr>A Mileto …</vt:lpstr>
      <vt:lpstr>Paolo li esorta …</vt:lpstr>
      <vt:lpstr>Paolo va a Gerusalemme 21,15-26,32 </vt:lpstr>
      <vt:lpstr>Denuncia …</vt:lpstr>
      <vt:lpstr>Paolo … condannato per la sua missione …verso i pagani …</vt:lpstr>
      <vt:lpstr>Paolo viene trasferito a Cesarea …</vt:lpstr>
      <vt:lpstr>In seguito …</vt:lpstr>
      <vt:lpstr>‘quarto’ viaggio </vt:lpstr>
      <vt:lpstr>Prime ‘soste’</vt:lpstr>
      <vt:lpstr>Presentazione standard di PowerPoint</vt:lpstr>
      <vt:lpstr>Tra Creta e Malta …</vt:lpstr>
      <vt:lpstr>Presentazione standard di PowerPoint</vt:lpstr>
      <vt:lpstr>Morso della serpe …</vt:lpstr>
      <vt:lpstr>A Malta guarigioni … dei pagani</vt:lpstr>
      <vt:lpstr>Tappe successive …</vt:lpstr>
      <vt:lpstr>Presentazione standard di PowerPoint</vt:lpstr>
      <vt:lpstr>Presentazione standard di PowerPoint</vt:lpstr>
      <vt:lpstr>Paolo convoca i Giudei e si difende …</vt:lpstr>
      <vt:lpstr>Paolo … </vt:lpstr>
      <vt:lpstr>Presentazione standard di PowerPoint</vt:lpstr>
      <vt:lpstr>Quindi Paolo fino all’ultimo …</vt:lpstr>
      <vt:lpstr>Seppur agli arresti domiciliari …</vt:lpstr>
      <vt:lpstr>L’annuncio del Vangelo …</vt:lpstr>
      <vt:lpstr>E tu?</vt:lpstr>
      <vt:lpstr>Ci lasciamo con un ‘augurio’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Paolo verso la capitale del paganesimo</dc:title>
  <dc:creator>Utente Windows</dc:creator>
  <cp:lastModifiedBy>Utente Windows</cp:lastModifiedBy>
  <cp:revision>21</cp:revision>
  <dcterms:created xsi:type="dcterms:W3CDTF">2018-11-12T11:28:18Z</dcterms:created>
  <dcterms:modified xsi:type="dcterms:W3CDTF">2018-11-12T13:55:16Z</dcterms:modified>
</cp:coreProperties>
</file>